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89" r:id="rId2"/>
    <p:sldId id="290" r:id="rId3"/>
    <p:sldId id="291" r:id="rId4"/>
    <p:sldId id="292" r:id="rId5"/>
    <p:sldId id="293" r:id="rId6"/>
    <p:sldId id="294" r:id="rId7"/>
    <p:sldId id="295" r:id="rId8"/>
    <p:sldId id="296" r:id="rId9"/>
    <p:sldId id="258" r:id="rId10"/>
    <p:sldId id="259" r:id="rId11"/>
    <p:sldId id="268" r:id="rId12"/>
    <p:sldId id="270" r:id="rId13"/>
    <p:sldId id="269" r:id="rId14"/>
    <p:sldId id="297" r:id="rId15"/>
    <p:sldId id="271" r:id="rId16"/>
    <p:sldId id="272" r:id="rId17"/>
    <p:sldId id="273" r:id="rId18"/>
    <p:sldId id="279" r:id="rId19"/>
    <p:sldId id="280" r:id="rId20"/>
    <p:sldId id="281" r:id="rId21"/>
    <p:sldId id="282" r:id="rId22"/>
    <p:sldId id="283" r:id="rId23"/>
    <p:sldId id="285" r:id="rId24"/>
    <p:sldId id="286" r:id="rId25"/>
    <p:sldId id="287" r:id="rId26"/>
    <p:sldId id="288" r:id="rId27"/>
    <p:sldId id="298" r:id="rId28"/>
  </p:sldIdLst>
  <p:sldSz cx="6858000" cy="9144000" type="screen4x3"/>
  <p:notesSz cx="6858000" cy="9144000"/>
  <p:defaultTextStyle>
    <a:defPPr>
      <a:defRPr lang="es-CR"/>
    </a:defPPr>
    <a:lvl1pPr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688" autoAdjust="0"/>
  </p:normalViewPr>
  <p:slideViewPr>
    <p:cSldViewPr>
      <p:cViewPr>
        <p:scale>
          <a:sx n="70" d="100"/>
          <a:sy n="70" d="100"/>
        </p:scale>
        <p:origin x="-1890" y="-78"/>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496484"/>
            <a:ext cx="5143500" cy="3183467"/>
          </a:xfrm>
        </p:spPr>
        <p:txBody>
          <a:bodyPr anchor="b"/>
          <a:lstStyle>
            <a:lvl1pPr algn="ctr">
              <a:defRPr sz="3375"/>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pPr>
              <a:defRPr/>
            </a:pPr>
            <a:fld id="{B3266809-14AE-48C1-B8A7-0E175A5EC99F}" type="datetimeFigureOut">
              <a:rPr lang="es-CR" smtClean="0"/>
              <a:pPr>
                <a:defRPr/>
              </a:pPr>
              <a:t>15/05/2020</a:t>
            </a:fld>
            <a:endParaRPr lang="es-CR"/>
          </a:p>
        </p:txBody>
      </p:sp>
      <p:sp>
        <p:nvSpPr>
          <p:cNvPr id="5" name="Marcador de pie de página 4"/>
          <p:cNvSpPr>
            <a:spLocks noGrp="1"/>
          </p:cNvSpPr>
          <p:nvPr>
            <p:ph type="ftr" sz="quarter" idx="11"/>
          </p:nvPr>
        </p:nvSpPr>
        <p:spPr/>
        <p:txBody>
          <a:bodyPr/>
          <a:lstStyle/>
          <a:p>
            <a:pPr>
              <a:defRPr/>
            </a:pPr>
            <a:endParaRPr lang="es-CR"/>
          </a:p>
        </p:txBody>
      </p:sp>
      <p:sp>
        <p:nvSpPr>
          <p:cNvPr id="6" name="Marcador de número de diapositiva 5"/>
          <p:cNvSpPr>
            <a:spLocks noGrp="1"/>
          </p:cNvSpPr>
          <p:nvPr>
            <p:ph type="sldNum" sz="quarter" idx="12"/>
          </p:nvPr>
        </p:nvSpPr>
        <p:spPr/>
        <p:txBody>
          <a:bodyPr/>
          <a:lstStyle/>
          <a:p>
            <a:fld id="{2039CA1C-B5F7-48ED-B604-503271BEE7AD}" type="slidenum">
              <a:rPr lang="es-CR" altLang="es-ES" smtClean="0"/>
              <a:pPr/>
              <a:t>‹Nº›</a:t>
            </a:fld>
            <a:endParaRPr lang="es-CR" altLang="es-ES"/>
          </a:p>
        </p:txBody>
      </p:sp>
    </p:spTree>
    <p:extLst>
      <p:ext uri="{BB962C8B-B14F-4D97-AF65-F5344CB8AC3E}">
        <p14:creationId xmlns="" xmlns:p14="http://schemas.microsoft.com/office/powerpoint/2010/main" val="210704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a:defRPr/>
            </a:pPr>
            <a:fld id="{67679740-E9FE-4120-B45F-05CA955A4EBC}" type="datetimeFigureOut">
              <a:rPr lang="es-CR" smtClean="0"/>
              <a:pPr>
                <a:defRPr/>
              </a:pPr>
              <a:t>15/05/2020</a:t>
            </a:fld>
            <a:endParaRPr lang="es-CR"/>
          </a:p>
        </p:txBody>
      </p:sp>
      <p:sp>
        <p:nvSpPr>
          <p:cNvPr id="5" name="Marcador de pie de página 4"/>
          <p:cNvSpPr>
            <a:spLocks noGrp="1"/>
          </p:cNvSpPr>
          <p:nvPr>
            <p:ph type="ftr" sz="quarter" idx="11"/>
          </p:nvPr>
        </p:nvSpPr>
        <p:spPr/>
        <p:txBody>
          <a:bodyPr/>
          <a:lstStyle/>
          <a:p>
            <a:pPr>
              <a:defRPr/>
            </a:pPr>
            <a:endParaRPr lang="es-CR"/>
          </a:p>
        </p:txBody>
      </p:sp>
      <p:sp>
        <p:nvSpPr>
          <p:cNvPr id="6" name="Marcador de número de diapositiva 5"/>
          <p:cNvSpPr>
            <a:spLocks noGrp="1"/>
          </p:cNvSpPr>
          <p:nvPr>
            <p:ph type="sldNum" sz="quarter" idx="12"/>
          </p:nvPr>
        </p:nvSpPr>
        <p:spPr/>
        <p:txBody>
          <a:bodyPr/>
          <a:lstStyle/>
          <a:p>
            <a:fld id="{9D94D5C9-0A2B-40AB-804B-7CD7E8E78084}" type="slidenum">
              <a:rPr lang="es-CR" altLang="es-ES" smtClean="0"/>
              <a:pPr/>
              <a:t>‹Nº›</a:t>
            </a:fld>
            <a:endParaRPr lang="es-CR" altLang="es-ES"/>
          </a:p>
        </p:txBody>
      </p:sp>
    </p:spTree>
    <p:extLst>
      <p:ext uri="{BB962C8B-B14F-4D97-AF65-F5344CB8AC3E}">
        <p14:creationId xmlns="" xmlns:p14="http://schemas.microsoft.com/office/powerpoint/2010/main" val="361616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6" y="486834"/>
            <a:ext cx="1478756" cy="7749117"/>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71487"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a:defRPr/>
            </a:pPr>
            <a:fld id="{D0E4963B-95D1-49B6-8FE6-83941CA22679}" type="datetimeFigureOut">
              <a:rPr lang="es-CR" smtClean="0"/>
              <a:pPr>
                <a:defRPr/>
              </a:pPr>
              <a:t>15/05/2020</a:t>
            </a:fld>
            <a:endParaRPr lang="es-CR"/>
          </a:p>
        </p:txBody>
      </p:sp>
      <p:sp>
        <p:nvSpPr>
          <p:cNvPr id="5" name="Marcador de pie de página 4"/>
          <p:cNvSpPr>
            <a:spLocks noGrp="1"/>
          </p:cNvSpPr>
          <p:nvPr>
            <p:ph type="ftr" sz="quarter" idx="11"/>
          </p:nvPr>
        </p:nvSpPr>
        <p:spPr/>
        <p:txBody>
          <a:bodyPr/>
          <a:lstStyle/>
          <a:p>
            <a:pPr>
              <a:defRPr/>
            </a:pPr>
            <a:endParaRPr lang="es-CR"/>
          </a:p>
        </p:txBody>
      </p:sp>
      <p:sp>
        <p:nvSpPr>
          <p:cNvPr id="6" name="Marcador de número de diapositiva 5"/>
          <p:cNvSpPr>
            <a:spLocks noGrp="1"/>
          </p:cNvSpPr>
          <p:nvPr>
            <p:ph type="sldNum" sz="quarter" idx="12"/>
          </p:nvPr>
        </p:nvSpPr>
        <p:spPr/>
        <p:txBody>
          <a:bodyPr/>
          <a:lstStyle/>
          <a:p>
            <a:fld id="{5DFD47B1-FC9E-444E-99EF-12FDE7A9F5D0}" type="slidenum">
              <a:rPr lang="es-CR" altLang="es-ES" smtClean="0"/>
              <a:pPr/>
              <a:t>‹Nº›</a:t>
            </a:fld>
            <a:endParaRPr lang="es-CR" altLang="es-ES"/>
          </a:p>
        </p:txBody>
      </p:sp>
    </p:spTree>
    <p:extLst>
      <p:ext uri="{BB962C8B-B14F-4D97-AF65-F5344CB8AC3E}">
        <p14:creationId xmlns="" xmlns:p14="http://schemas.microsoft.com/office/powerpoint/2010/main" val="260031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a:defRPr/>
            </a:pPr>
            <a:fld id="{854C569F-907E-42F5-AB3C-24313DBCE97E}" type="datetimeFigureOut">
              <a:rPr lang="es-CR" smtClean="0"/>
              <a:pPr>
                <a:defRPr/>
              </a:pPr>
              <a:t>15/05/2020</a:t>
            </a:fld>
            <a:endParaRPr lang="es-CR"/>
          </a:p>
        </p:txBody>
      </p:sp>
      <p:sp>
        <p:nvSpPr>
          <p:cNvPr id="5" name="Marcador de pie de página 4"/>
          <p:cNvSpPr>
            <a:spLocks noGrp="1"/>
          </p:cNvSpPr>
          <p:nvPr>
            <p:ph type="ftr" sz="quarter" idx="11"/>
          </p:nvPr>
        </p:nvSpPr>
        <p:spPr/>
        <p:txBody>
          <a:bodyPr/>
          <a:lstStyle/>
          <a:p>
            <a:pPr>
              <a:defRPr/>
            </a:pPr>
            <a:endParaRPr lang="es-CR"/>
          </a:p>
        </p:txBody>
      </p:sp>
      <p:sp>
        <p:nvSpPr>
          <p:cNvPr id="6" name="Marcador de número de diapositiva 5"/>
          <p:cNvSpPr>
            <a:spLocks noGrp="1"/>
          </p:cNvSpPr>
          <p:nvPr>
            <p:ph type="sldNum" sz="quarter" idx="12"/>
          </p:nvPr>
        </p:nvSpPr>
        <p:spPr/>
        <p:txBody>
          <a:bodyPr/>
          <a:lstStyle/>
          <a:p>
            <a:fld id="{B9B0C0D0-A0A9-465F-8BD1-896A3222FD06}" type="slidenum">
              <a:rPr lang="es-CR" altLang="es-ES" smtClean="0"/>
              <a:pPr/>
              <a:t>‹Nº›</a:t>
            </a:fld>
            <a:endParaRPr lang="es-CR" altLang="es-ES"/>
          </a:p>
        </p:txBody>
      </p:sp>
    </p:spTree>
    <p:extLst>
      <p:ext uri="{BB962C8B-B14F-4D97-AF65-F5344CB8AC3E}">
        <p14:creationId xmlns="" xmlns:p14="http://schemas.microsoft.com/office/powerpoint/2010/main" val="305500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6" y="2279652"/>
            <a:ext cx="5915025" cy="3803649"/>
          </a:xfrm>
        </p:spPr>
        <p:txBody>
          <a:bodyPr anchor="b"/>
          <a:lstStyle>
            <a:lvl1pPr>
              <a:defRPr sz="3375"/>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a:defRPr/>
            </a:pPr>
            <a:fld id="{224C07B6-0902-4020-AE09-5CD8D61AFB9C}" type="datetimeFigureOut">
              <a:rPr lang="es-CR" smtClean="0"/>
              <a:pPr>
                <a:defRPr/>
              </a:pPr>
              <a:t>15/05/2020</a:t>
            </a:fld>
            <a:endParaRPr lang="es-CR"/>
          </a:p>
        </p:txBody>
      </p:sp>
      <p:sp>
        <p:nvSpPr>
          <p:cNvPr id="5" name="Marcador de pie de página 4"/>
          <p:cNvSpPr>
            <a:spLocks noGrp="1"/>
          </p:cNvSpPr>
          <p:nvPr>
            <p:ph type="ftr" sz="quarter" idx="11"/>
          </p:nvPr>
        </p:nvSpPr>
        <p:spPr/>
        <p:txBody>
          <a:bodyPr/>
          <a:lstStyle/>
          <a:p>
            <a:pPr>
              <a:defRPr/>
            </a:pPr>
            <a:endParaRPr lang="es-CR"/>
          </a:p>
        </p:txBody>
      </p:sp>
      <p:sp>
        <p:nvSpPr>
          <p:cNvPr id="6" name="Marcador de número de diapositiva 5"/>
          <p:cNvSpPr>
            <a:spLocks noGrp="1"/>
          </p:cNvSpPr>
          <p:nvPr>
            <p:ph type="sldNum" sz="quarter" idx="12"/>
          </p:nvPr>
        </p:nvSpPr>
        <p:spPr/>
        <p:txBody>
          <a:bodyPr/>
          <a:lstStyle/>
          <a:p>
            <a:fld id="{ADEB2567-0659-4293-8C98-E15943C18AB6}" type="slidenum">
              <a:rPr lang="es-CR" altLang="es-ES" smtClean="0"/>
              <a:pPr/>
              <a:t>‹Nº›</a:t>
            </a:fld>
            <a:endParaRPr lang="es-CR" altLang="es-ES"/>
          </a:p>
        </p:txBody>
      </p:sp>
    </p:spTree>
    <p:extLst>
      <p:ext uri="{BB962C8B-B14F-4D97-AF65-F5344CB8AC3E}">
        <p14:creationId xmlns="" xmlns:p14="http://schemas.microsoft.com/office/powerpoint/2010/main" val="255565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pPr>
              <a:defRPr/>
            </a:pPr>
            <a:fld id="{9264D547-0082-4A4D-AA5B-15967FB82FC1}" type="datetimeFigureOut">
              <a:rPr lang="es-CR" smtClean="0"/>
              <a:pPr>
                <a:defRPr/>
              </a:pPr>
              <a:t>15/05/2020</a:t>
            </a:fld>
            <a:endParaRPr lang="es-CR"/>
          </a:p>
        </p:txBody>
      </p:sp>
      <p:sp>
        <p:nvSpPr>
          <p:cNvPr id="6" name="Marcador de pie de página 5"/>
          <p:cNvSpPr>
            <a:spLocks noGrp="1"/>
          </p:cNvSpPr>
          <p:nvPr>
            <p:ph type="ftr" sz="quarter" idx="11"/>
          </p:nvPr>
        </p:nvSpPr>
        <p:spPr/>
        <p:txBody>
          <a:bodyPr/>
          <a:lstStyle/>
          <a:p>
            <a:pPr>
              <a:defRPr/>
            </a:pPr>
            <a:endParaRPr lang="es-CR"/>
          </a:p>
        </p:txBody>
      </p:sp>
      <p:sp>
        <p:nvSpPr>
          <p:cNvPr id="7" name="Marcador de número de diapositiva 6"/>
          <p:cNvSpPr>
            <a:spLocks noGrp="1"/>
          </p:cNvSpPr>
          <p:nvPr>
            <p:ph type="sldNum" sz="quarter" idx="12"/>
          </p:nvPr>
        </p:nvSpPr>
        <p:spPr/>
        <p:txBody>
          <a:bodyPr/>
          <a:lstStyle/>
          <a:p>
            <a:fld id="{128BE611-BB38-4F02-8D68-7EF18B2A2AE9}" type="slidenum">
              <a:rPr lang="es-CR" altLang="es-ES" smtClean="0"/>
              <a:pPr/>
              <a:t>‹Nº›</a:t>
            </a:fld>
            <a:endParaRPr lang="es-CR" altLang="es-ES"/>
          </a:p>
        </p:txBody>
      </p:sp>
    </p:spTree>
    <p:extLst>
      <p:ext uri="{BB962C8B-B14F-4D97-AF65-F5344CB8AC3E}">
        <p14:creationId xmlns="" xmlns:p14="http://schemas.microsoft.com/office/powerpoint/2010/main" val="421520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1" y="486834"/>
            <a:ext cx="5915025" cy="1767417"/>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smtClean="0"/>
              <a:t>Editar el estilo de texto del patrón</a:t>
            </a:r>
          </a:p>
        </p:txBody>
      </p:sp>
      <p:sp>
        <p:nvSpPr>
          <p:cNvPr id="4" name="Marcador de contenido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smtClean="0"/>
              <a:t>Editar el estilo de texto del patrón</a:t>
            </a:r>
          </a:p>
        </p:txBody>
      </p:sp>
      <p:sp>
        <p:nvSpPr>
          <p:cNvPr id="6" name="Marcador de contenido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pPr>
              <a:defRPr/>
            </a:pPr>
            <a:fld id="{F5D3AB02-9240-41C3-9146-CA687C626404}" type="datetimeFigureOut">
              <a:rPr lang="es-CR" smtClean="0"/>
              <a:pPr>
                <a:defRPr/>
              </a:pPr>
              <a:t>15/05/2020</a:t>
            </a:fld>
            <a:endParaRPr lang="es-CR"/>
          </a:p>
        </p:txBody>
      </p:sp>
      <p:sp>
        <p:nvSpPr>
          <p:cNvPr id="8" name="Marcador de pie de página 7"/>
          <p:cNvSpPr>
            <a:spLocks noGrp="1"/>
          </p:cNvSpPr>
          <p:nvPr>
            <p:ph type="ftr" sz="quarter" idx="11"/>
          </p:nvPr>
        </p:nvSpPr>
        <p:spPr/>
        <p:txBody>
          <a:bodyPr/>
          <a:lstStyle/>
          <a:p>
            <a:pPr>
              <a:defRPr/>
            </a:pPr>
            <a:endParaRPr lang="es-CR"/>
          </a:p>
        </p:txBody>
      </p:sp>
      <p:sp>
        <p:nvSpPr>
          <p:cNvPr id="9" name="Marcador de número de diapositiva 8"/>
          <p:cNvSpPr>
            <a:spLocks noGrp="1"/>
          </p:cNvSpPr>
          <p:nvPr>
            <p:ph type="sldNum" sz="quarter" idx="12"/>
          </p:nvPr>
        </p:nvSpPr>
        <p:spPr/>
        <p:txBody>
          <a:bodyPr/>
          <a:lstStyle/>
          <a:p>
            <a:fld id="{20639C1E-E0AD-48E2-8AF6-C4DCE796980E}" type="slidenum">
              <a:rPr lang="es-CR" altLang="es-ES" smtClean="0"/>
              <a:pPr/>
              <a:t>‹Nº›</a:t>
            </a:fld>
            <a:endParaRPr lang="es-CR" altLang="es-ES"/>
          </a:p>
        </p:txBody>
      </p:sp>
    </p:spTree>
    <p:extLst>
      <p:ext uri="{BB962C8B-B14F-4D97-AF65-F5344CB8AC3E}">
        <p14:creationId xmlns="" xmlns:p14="http://schemas.microsoft.com/office/powerpoint/2010/main" val="126194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pPr>
              <a:defRPr/>
            </a:pPr>
            <a:fld id="{BB19388D-5D2B-4532-B23B-36FD3F254893}" type="datetimeFigureOut">
              <a:rPr lang="es-CR" smtClean="0"/>
              <a:pPr>
                <a:defRPr/>
              </a:pPr>
              <a:t>15/05/2020</a:t>
            </a:fld>
            <a:endParaRPr lang="es-CR"/>
          </a:p>
        </p:txBody>
      </p:sp>
      <p:sp>
        <p:nvSpPr>
          <p:cNvPr id="4" name="Marcador de pie de página 3"/>
          <p:cNvSpPr>
            <a:spLocks noGrp="1"/>
          </p:cNvSpPr>
          <p:nvPr>
            <p:ph type="ftr" sz="quarter" idx="11"/>
          </p:nvPr>
        </p:nvSpPr>
        <p:spPr/>
        <p:txBody>
          <a:bodyPr/>
          <a:lstStyle/>
          <a:p>
            <a:pPr>
              <a:defRPr/>
            </a:pPr>
            <a:endParaRPr lang="es-CR"/>
          </a:p>
        </p:txBody>
      </p:sp>
      <p:sp>
        <p:nvSpPr>
          <p:cNvPr id="5" name="Marcador de número de diapositiva 4"/>
          <p:cNvSpPr>
            <a:spLocks noGrp="1"/>
          </p:cNvSpPr>
          <p:nvPr>
            <p:ph type="sldNum" sz="quarter" idx="12"/>
          </p:nvPr>
        </p:nvSpPr>
        <p:spPr/>
        <p:txBody>
          <a:bodyPr/>
          <a:lstStyle/>
          <a:p>
            <a:fld id="{44F0F04A-F976-4D78-BD88-B7A8747D1A0F}" type="slidenum">
              <a:rPr lang="es-CR" altLang="es-ES" smtClean="0"/>
              <a:pPr/>
              <a:t>‹Nº›</a:t>
            </a:fld>
            <a:endParaRPr lang="es-CR" altLang="es-ES"/>
          </a:p>
        </p:txBody>
      </p:sp>
    </p:spTree>
    <p:extLst>
      <p:ext uri="{BB962C8B-B14F-4D97-AF65-F5344CB8AC3E}">
        <p14:creationId xmlns="" xmlns:p14="http://schemas.microsoft.com/office/powerpoint/2010/main" val="162090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fld id="{FC646696-DD3C-410E-A682-C9FD620EAEEC}" type="datetimeFigureOut">
              <a:rPr lang="es-CR" smtClean="0"/>
              <a:pPr>
                <a:defRPr/>
              </a:pPr>
              <a:t>15/05/2020</a:t>
            </a:fld>
            <a:endParaRPr lang="es-CR"/>
          </a:p>
        </p:txBody>
      </p:sp>
      <p:sp>
        <p:nvSpPr>
          <p:cNvPr id="3" name="Marcador de pie de página 2"/>
          <p:cNvSpPr>
            <a:spLocks noGrp="1"/>
          </p:cNvSpPr>
          <p:nvPr>
            <p:ph type="ftr" sz="quarter" idx="11"/>
          </p:nvPr>
        </p:nvSpPr>
        <p:spPr/>
        <p:txBody>
          <a:bodyPr/>
          <a:lstStyle/>
          <a:p>
            <a:pPr>
              <a:defRPr/>
            </a:pPr>
            <a:endParaRPr lang="es-CR"/>
          </a:p>
        </p:txBody>
      </p:sp>
      <p:sp>
        <p:nvSpPr>
          <p:cNvPr id="4" name="Marcador de número de diapositiva 3"/>
          <p:cNvSpPr>
            <a:spLocks noGrp="1"/>
          </p:cNvSpPr>
          <p:nvPr>
            <p:ph type="sldNum" sz="quarter" idx="12"/>
          </p:nvPr>
        </p:nvSpPr>
        <p:spPr/>
        <p:txBody>
          <a:bodyPr/>
          <a:lstStyle/>
          <a:p>
            <a:fld id="{3D60327E-56A7-4068-97C7-2FC0A8174740}" type="slidenum">
              <a:rPr lang="es-CR" altLang="es-ES" smtClean="0"/>
              <a:pPr/>
              <a:t>‹Nº›</a:t>
            </a:fld>
            <a:endParaRPr lang="es-CR" altLang="es-ES"/>
          </a:p>
        </p:txBody>
      </p:sp>
    </p:spTree>
    <p:extLst>
      <p:ext uri="{BB962C8B-B14F-4D97-AF65-F5344CB8AC3E}">
        <p14:creationId xmlns="" xmlns:p14="http://schemas.microsoft.com/office/powerpoint/2010/main" val="308270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a:defRPr/>
            </a:pPr>
            <a:fld id="{DC0E4EA2-B231-4D3E-BC31-BCA8C823F633}" type="datetimeFigureOut">
              <a:rPr lang="es-CR" smtClean="0"/>
              <a:pPr>
                <a:defRPr/>
              </a:pPr>
              <a:t>15/05/2020</a:t>
            </a:fld>
            <a:endParaRPr lang="es-CR"/>
          </a:p>
        </p:txBody>
      </p:sp>
      <p:sp>
        <p:nvSpPr>
          <p:cNvPr id="6" name="Marcador de pie de página 5"/>
          <p:cNvSpPr>
            <a:spLocks noGrp="1"/>
          </p:cNvSpPr>
          <p:nvPr>
            <p:ph type="ftr" sz="quarter" idx="11"/>
          </p:nvPr>
        </p:nvSpPr>
        <p:spPr/>
        <p:txBody>
          <a:bodyPr/>
          <a:lstStyle/>
          <a:p>
            <a:pPr>
              <a:defRPr/>
            </a:pPr>
            <a:endParaRPr lang="es-CR"/>
          </a:p>
        </p:txBody>
      </p:sp>
      <p:sp>
        <p:nvSpPr>
          <p:cNvPr id="7" name="Marcador de número de diapositiva 6"/>
          <p:cNvSpPr>
            <a:spLocks noGrp="1"/>
          </p:cNvSpPr>
          <p:nvPr>
            <p:ph type="sldNum" sz="quarter" idx="12"/>
          </p:nvPr>
        </p:nvSpPr>
        <p:spPr/>
        <p:txBody>
          <a:bodyPr/>
          <a:lstStyle/>
          <a:p>
            <a:fld id="{82246E4F-93B0-4C06-BEA0-F8CD66A6B234}" type="slidenum">
              <a:rPr lang="es-CR" altLang="es-ES" smtClean="0"/>
              <a:pPr/>
              <a:t>‹Nº›</a:t>
            </a:fld>
            <a:endParaRPr lang="es-CR" altLang="es-ES"/>
          </a:p>
        </p:txBody>
      </p:sp>
    </p:spTree>
    <p:extLst>
      <p:ext uri="{BB962C8B-B14F-4D97-AF65-F5344CB8AC3E}">
        <p14:creationId xmlns="" xmlns:p14="http://schemas.microsoft.com/office/powerpoint/2010/main" val="26781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ES"/>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a:defRPr/>
            </a:pPr>
            <a:fld id="{8DB2941C-8177-4C84-86CF-459CD7350687}" type="datetimeFigureOut">
              <a:rPr lang="es-CR" smtClean="0"/>
              <a:pPr>
                <a:defRPr/>
              </a:pPr>
              <a:t>15/05/2020</a:t>
            </a:fld>
            <a:endParaRPr lang="es-CR"/>
          </a:p>
        </p:txBody>
      </p:sp>
      <p:sp>
        <p:nvSpPr>
          <p:cNvPr id="6" name="Marcador de pie de página 5"/>
          <p:cNvSpPr>
            <a:spLocks noGrp="1"/>
          </p:cNvSpPr>
          <p:nvPr>
            <p:ph type="ftr" sz="quarter" idx="11"/>
          </p:nvPr>
        </p:nvSpPr>
        <p:spPr/>
        <p:txBody>
          <a:bodyPr/>
          <a:lstStyle/>
          <a:p>
            <a:pPr>
              <a:defRPr/>
            </a:pPr>
            <a:endParaRPr lang="es-CR"/>
          </a:p>
        </p:txBody>
      </p:sp>
      <p:sp>
        <p:nvSpPr>
          <p:cNvPr id="7" name="Marcador de número de diapositiva 6"/>
          <p:cNvSpPr>
            <a:spLocks noGrp="1"/>
          </p:cNvSpPr>
          <p:nvPr>
            <p:ph type="sldNum" sz="quarter" idx="12"/>
          </p:nvPr>
        </p:nvSpPr>
        <p:spPr/>
        <p:txBody>
          <a:bodyPr/>
          <a:lstStyle/>
          <a:p>
            <a:fld id="{B9F68B4B-4345-4E3B-B729-67826154F3FE}" type="slidenum">
              <a:rPr lang="es-CR" altLang="es-ES" smtClean="0"/>
              <a:pPr/>
              <a:t>‹Nº›</a:t>
            </a:fld>
            <a:endParaRPr lang="es-CR" altLang="es-ES"/>
          </a:p>
        </p:txBody>
      </p:sp>
    </p:spTree>
    <p:extLst>
      <p:ext uri="{BB962C8B-B14F-4D97-AF65-F5344CB8AC3E}">
        <p14:creationId xmlns="" xmlns:p14="http://schemas.microsoft.com/office/powerpoint/2010/main" val="74724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BB19388D-5D2B-4532-B23B-36FD3F254893}" type="datetimeFigureOut">
              <a:rPr lang="es-CR" smtClean="0"/>
              <a:pPr>
                <a:defRPr/>
              </a:pPr>
              <a:t>15/05/2020</a:t>
            </a:fld>
            <a:endParaRPr lang="es-CR"/>
          </a:p>
        </p:txBody>
      </p:sp>
      <p:sp>
        <p:nvSpPr>
          <p:cNvPr id="5" name="Marcador de pie de página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CR"/>
          </a:p>
        </p:txBody>
      </p:sp>
      <p:sp>
        <p:nvSpPr>
          <p:cNvPr id="6" name="Marcador de número de diapositiva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44F0F04A-F976-4D78-BD88-B7A8747D1A0F}" type="slidenum">
              <a:rPr lang="es-CR" altLang="es-ES" smtClean="0"/>
              <a:pPr/>
              <a:t>‹Nº›</a:t>
            </a:fld>
            <a:endParaRPr lang="es-CR" altLang="es-ES"/>
          </a:p>
        </p:txBody>
      </p:sp>
    </p:spTree>
    <p:extLst>
      <p:ext uri="{BB962C8B-B14F-4D97-AF65-F5344CB8AC3E}">
        <p14:creationId xmlns="" xmlns:p14="http://schemas.microsoft.com/office/powerpoint/2010/main" val="81849544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25Uk8s4Hivs&amp;feature=youtu.be"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s://2e6a8bcc-c86d-48f0-b373-97e4da8f8f26.filesusr.com/ugd/aa34db_af8ee8e796614476babd275dba0653fc.pdf"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s://www.facebook.com/CeAPHHospitalNacionalDeNinos" TargetMode="External"/><Relationship Id="rId4" Type="http://schemas.openxmlformats.org/officeDocument/2006/relationships/hyperlink" Target="mailto:ceaph.hnn.hsjd@mep.go.c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97;p14"/>
          <p:cNvPicPr preferRelativeResize="0"/>
          <p:nvPr/>
        </p:nvPicPr>
        <p:blipFill rotWithShape="1">
          <a:blip r:embed="rId2" cstate="print">
            <a:alphaModFix/>
          </a:blip>
          <a:srcRect b="77456"/>
          <a:stretch/>
        </p:blipFill>
        <p:spPr>
          <a:xfrm>
            <a:off x="28162" y="110017"/>
            <a:ext cx="6829838" cy="1127222"/>
          </a:xfrm>
          <a:prstGeom prst="rect">
            <a:avLst/>
          </a:prstGeom>
          <a:noFill/>
          <a:ln>
            <a:noFill/>
          </a:ln>
        </p:spPr>
      </p:pic>
      <p:pic>
        <p:nvPicPr>
          <p:cNvPr id="12" name="Google Shape;97;p14"/>
          <p:cNvPicPr preferRelativeResize="0"/>
          <p:nvPr/>
        </p:nvPicPr>
        <p:blipFill rotWithShape="1">
          <a:blip r:embed="rId2" cstate="print">
            <a:alphaModFix/>
          </a:blip>
          <a:srcRect t="80194"/>
          <a:stretch/>
        </p:blipFill>
        <p:spPr>
          <a:xfrm>
            <a:off x="0" y="6588225"/>
            <a:ext cx="6858000" cy="2555776"/>
          </a:xfrm>
          <a:prstGeom prst="rect">
            <a:avLst/>
          </a:prstGeom>
          <a:noFill/>
          <a:ln>
            <a:noFill/>
          </a:ln>
        </p:spPr>
      </p:pic>
      <p:pic>
        <p:nvPicPr>
          <p:cNvPr id="8" name="Imagen 7"/>
          <p:cNvPicPr/>
          <p:nvPr/>
        </p:nvPicPr>
        <p:blipFill>
          <a:blip r:embed="rId3" cstate="print">
            <a:extLst>
              <a:ext uri="{28A0092B-C50C-407E-A947-70E740481C1C}">
                <a14:useLocalDpi xmlns="" xmlns:a14="http://schemas.microsoft.com/office/drawing/2010/main" val="0"/>
              </a:ext>
            </a:extLst>
          </a:blip>
          <a:stretch>
            <a:fillRect/>
          </a:stretch>
        </p:blipFill>
        <p:spPr>
          <a:xfrm>
            <a:off x="1350091" y="2921223"/>
            <a:ext cx="4605782" cy="2537781"/>
          </a:xfrm>
          <a:prstGeom prst="rect">
            <a:avLst/>
          </a:prstGeom>
        </p:spPr>
      </p:pic>
      <p:sp>
        <p:nvSpPr>
          <p:cNvPr id="4" name="Rectangle 31"/>
          <p:cNvSpPr>
            <a:spLocks noChangeArrowheads="1"/>
          </p:cNvSpPr>
          <p:nvPr/>
        </p:nvSpPr>
        <p:spPr bwMode="auto">
          <a:xfrm>
            <a:off x="1528746" y="6083986"/>
            <a:ext cx="4248472"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s-ES" altLang="es-CR" sz="2800" b="1" i="1" dirty="0" smtClean="0">
                <a:solidFill>
                  <a:schemeClr val="accent1">
                    <a:lumMod val="50000"/>
                  </a:schemeClr>
                </a:solidFill>
                <a:latin typeface="Aharoni" pitchFamily="2" charset="0"/>
                <a:cs typeface="Aharoni" pitchFamily="2" charset="0"/>
              </a:rPr>
              <a:t>Centro de Apoyo en Pedagogía Hospitalaria </a:t>
            </a:r>
          </a:p>
          <a:p>
            <a:pPr algn="ctr"/>
            <a:r>
              <a:rPr lang="es-CR" altLang="es-CR" sz="2800" b="1" i="1" dirty="0" smtClean="0">
                <a:solidFill>
                  <a:schemeClr val="accent1">
                    <a:lumMod val="50000"/>
                  </a:schemeClr>
                </a:solidFill>
                <a:latin typeface="Aharoni" pitchFamily="2" charset="0"/>
                <a:cs typeface="Aharoni" pitchFamily="2" charset="0"/>
              </a:rPr>
              <a:t>HNN-HSJD</a:t>
            </a:r>
            <a:endParaRPr lang="es-ES" altLang="es-CR" sz="2800" b="1" i="1" dirty="0">
              <a:solidFill>
                <a:schemeClr val="accent1">
                  <a:lumMod val="50000"/>
                </a:schemeClr>
              </a:solidFill>
              <a:latin typeface="Aharoni" pitchFamily="2" charset="0"/>
              <a:cs typeface="Aharoni" pitchFamily="2" charset="0"/>
            </a:endParaRPr>
          </a:p>
        </p:txBody>
      </p:sp>
      <p:sp>
        <p:nvSpPr>
          <p:cNvPr id="9" name="Rectangle 31"/>
          <p:cNvSpPr>
            <a:spLocks noChangeArrowheads="1"/>
          </p:cNvSpPr>
          <p:nvPr/>
        </p:nvSpPr>
        <p:spPr bwMode="auto">
          <a:xfrm>
            <a:off x="247100" y="1536228"/>
            <a:ext cx="5184576"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s-CR" altLang="es-CR" sz="2800" b="1" dirty="0" smtClean="0">
                <a:solidFill>
                  <a:schemeClr val="accent1">
                    <a:lumMod val="50000"/>
                  </a:schemeClr>
                </a:solidFill>
                <a:latin typeface="Arial Rounded MT Bold" panose="020F0704030504030204" pitchFamily="34" charset="0"/>
                <a:cs typeface="Aharoni" pitchFamily="2" charset="0"/>
              </a:rPr>
              <a:t>Estrategias en Pedagogía Hospitalaria  para estudiantes de 4 a 6 años</a:t>
            </a:r>
          </a:p>
        </p:txBody>
      </p:sp>
      <p:pic>
        <p:nvPicPr>
          <p:cNvPr id="10" name="Imagen 9"/>
          <p:cNvPicPr/>
          <p:nvPr/>
        </p:nvPicPr>
        <p:blipFill>
          <a:blip r:embed="rId4" cstate="print">
            <a:extLst>
              <a:ext uri="{28A0092B-C50C-407E-A947-70E740481C1C}">
                <a14:useLocalDpi xmlns="" xmlns:a14="http://schemas.microsoft.com/office/drawing/2010/main" val="0"/>
              </a:ext>
            </a:extLst>
          </a:blip>
          <a:stretch>
            <a:fillRect/>
          </a:stretch>
        </p:blipFill>
        <p:spPr>
          <a:xfrm>
            <a:off x="260648" y="174786"/>
            <a:ext cx="1584176" cy="1128276"/>
          </a:xfrm>
          <a:prstGeom prst="rect">
            <a:avLst/>
          </a:prstGeom>
        </p:spPr>
      </p:pic>
      <p:sp>
        <p:nvSpPr>
          <p:cNvPr id="13" name="Rectangle 31"/>
          <p:cNvSpPr>
            <a:spLocks noChangeArrowheads="1"/>
          </p:cNvSpPr>
          <p:nvPr/>
        </p:nvSpPr>
        <p:spPr bwMode="auto">
          <a:xfrm>
            <a:off x="4738334" y="636135"/>
            <a:ext cx="185847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s-CR" altLang="es-CR" sz="1400" b="1" dirty="0" smtClean="0">
                <a:solidFill>
                  <a:schemeClr val="accent1">
                    <a:lumMod val="50000"/>
                  </a:schemeClr>
                </a:solidFill>
                <a:latin typeface="Aharoni" pitchFamily="2" charset="0"/>
                <a:cs typeface="Aharoni" pitchFamily="2" charset="0"/>
              </a:rPr>
              <a:t>Segunda Edición </a:t>
            </a:r>
            <a:endParaRPr lang="es-ES" altLang="es-CR" sz="1400" b="1" dirty="0">
              <a:solidFill>
                <a:schemeClr val="accent1">
                  <a:lumMod val="50000"/>
                </a:schemeClr>
              </a:solidFill>
              <a:latin typeface="Aharoni" pitchFamily="2" charset="0"/>
              <a:cs typeface="Aharoni" pitchFamily="2" charset="0"/>
            </a:endParaRPr>
          </a:p>
        </p:txBody>
      </p:sp>
    </p:spTree>
    <p:extLst>
      <p:ext uri="{BB962C8B-B14F-4D97-AF65-F5344CB8AC3E}">
        <p14:creationId xmlns="" xmlns:p14="http://schemas.microsoft.com/office/powerpoint/2010/main" val="1078288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82612" y="1403648"/>
            <a:ext cx="5692775" cy="1723549"/>
          </a:xfrm>
          <a:prstGeom prst="rect">
            <a:avLst/>
          </a:prstGeom>
        </p:spPr>
        <p:txBody>
          <a:bodyPr>
            <a:spAutoFit/>
          </a:bodyPr>
          <a:lstStyle/>
          <a:p>
            <a:pPr fontAlgn="auto">
              <a:spcBef>
                <a:spcPts val="0"/>
              </a:spcBef>
              <a:spcAft>
                <a:spcPts val="0"/>
              </a:spcAft>
              <a:defRPr/>
            </a:pPr>
            <a:r>
              <a:rPr lang="es-ES" dirty="0" smtClean="0">
                <a:solidFill>
                  <a:schemeClr val="accent5">
                    <a:lumMod val="50000"/>
                  </a:schemeClr>
                </a:solidFill>
                <a:latin typeface="Arial Rounded MT Bold" panose="020F0704030504030204" pitchFamily="34" charset="0"/>
              </a:rPr>
              <a:t>ÁRBOL FAMILIAR</a:t>
            </a:r>
          </a:p>
          <a:p>
            <a:pPr algn="just" fontAlgn="auto">
              <a:spcBef>
                <a:spcPts val="0"/>
              </a:spcBef>
              <a:spcAft>
                <a:spcPts val="0"/>
              </a:spcAft>
              <a:defRPr/>
            </a:pPr>
            <a:r>
              <a:rPr lang="es-CR" dirty="0">
                <a:solidFill>
                  <a:schemeClr val="accent5">
                    <a:lumMod val="50000"/>
                  </a:schemeClr>
                </a:solidFill>
                <a:latin typeface="Arial Rounded MT Bold" panose="020F0704030504030204" pitchFamily="34" charset="0"/>
              </a:rPr>
              <a:t/>
            </a:r>
            <a:br>
              <a:rPr lang="es-CR" dirty="0">
                <a:solidFill>
                  <a:schemeClr val="accent5">
                    <a:lumMod val="50000"/>
                  </a:schemeClr>
                </a:solidFill>
                <a:latin typeface="Arial Rounded MT Bold" panose="020F0704030504030204" pitchFamily="34" charset="0"/>
              </a:rPr>
            </a:br>
            <a:r>
              <a:rPr lang="es-ES" sz="1400" dirty="0" smtClean="0">
                <a:latin typeface="Arial Rounded MT Bold" panose="020F0704030504030204" pitchFamily="34" charset="0"/>
              </a:rPr>
              <a:t>Escriba </a:t>
            </a:r>
            <a:r>
              <a:rPr lang="es-ES" sz="1400" dirty="0">
                <a:latin typeface="Arial Rounded MT Bold" panose="020F0704030504030204" pitchFamily="34" charset="0"/>
              </a:rPr>
              <a:t>el nombre del niño en el árbol. </a:t>
            </a:r>
          </a:p>
          <a:p>
            <a:pPr algn="just" fontAlgn="auto">
              <a:spcBef>
                <a:spcPts val="0"/>
              </a:spcBef>
              <a:spcAft>
                <a:spcPts val="0"/>
              </a:spcAft>
              <a:defRPr/>
            </a:pPr>
            <a:r>
              <a:rPr lang="es-ES" sz="1400" dirty="0">
                <a:latin typeface="Arial Rounded MT Bold" panose="020F0704030504030204" pitchFamily="34" charset="0"/>
              </a:rPr>
              <a:t>Haga que su niño ponga su mano en la parte superior del tronco para hacer las </a:t>
            </a:r>
            <a:r>
              <a:rPr lang="es-ES" sz="1400" dirty="0" smtClean="0">
                <a:latin typeface="Arial Rounded MT Bold" panose="020F0704030504030204" pitchFamily="34" charset="0"/>
              </a:rPr>
              <a:t>hojas, con el color favorito.</a:t>
            </a:r>
            <a:endParaRPr lang="es-ES" sz="1400" dirty="0">
              <a:latin typeface="Arial Rounded MT Bold" panose="020F0704030504030204" pitchFamily="34" charset="0"/>
            </a:endParaRPr>
          </a:p>
          <a:p>
            <a:pPr algn="just" fontAlgn="auto">
              <a:spcBef>
                <a:spcPts val="0"/>
              </a:spcBef>
              <a:spcAft>
                <a:spcPts val="0"/>
              </a:spcAft>
              <a:defRPr/>
            </a:pPr>
            <a:r>
              <a:rPr lang="es-ES" sz="1400" dirty="0">
                <a:latin typeface="Arial Rounded MT Bold" panose="020F0704030504030204" pitchFamily="34" charset="0"/>
              </a:rPr>
              <a:t>Dejar que el niño diga los miembros de la familia mientras usted los escribe. </a:t>
            </a:r>
            <a:endParaRPr lang="es-CR" sz="1400" dirty="0">
              <a:latin typeface="Arial Rounded MT Bold" panose="020F0704030504030204" pitchFamily="34" charset="0"/>
            </a:endParaRPr>
          </a:p>
        </p:txBody>
      </p:sp>
      <p:pic>
        <p:nvPicPr>
          <p:cNvPr id="4" name="Imagen 3"/>
          <p:cNvPicPr>
            <a:picLocks noChangeAspect="1"/>
          </p:cNvPicPr>
          <p:nvPr/>
        </p:nvPicPr>
        <p:blipFill>
          <a:blip r:embed="rId2" cstate="print"/>
          <a:stretch>
            <a:fillRect/>
          </a:stretch>
        </p:blipFill>
        <p:spPr>
          <a:xfrm>
            <a:off x="0" y="8203"/>
            <a:ext cx="6858000" cy="1107413"/>
          </a:xfrm>
          <a:prstGeom prst="rect">
            <a:avLst/>
          </a:prstGeom>
        </p:spPr>
      </p:pic>
      <p:pic>
        <p:nvPicPr>
          <p:cNvPr id="10245" name="Picture 5" descr="treetemplate | Libros de fieltro, Manualidades geniales"/>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0813" t="16817" r="6458"/>
          <a:stretch/>
        </p:blipFill>
        <p:spPr bwMode="auto">
          <a:xfrm>
            <a:off x="1844824" y="5220072"/>
            <a:ext cx="3312368" cy="389560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6 Rectángulo"/>
          <p:cNvSpPr>
            <a:spLocks noChangeArrowheads="1"/>
          </p:cNvSpPr>
          <p:nvPr/>
        </p:nvSpPr>
        <p:spPr bwMode="auto">
          <a:xfrm>
            <a:off x="639197" y="5310963"/>
            <a:ext cx="465455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CR" altLang="es-CR" i="1" dirty="0">
                <a:latin typeface="Arial Rounded MT Bold" panose="020F0704030504030204" pitchFamily="34" charset="0"/>
              </a:rPr>
              <a:t>Puedes oír al Monstruo de Colores</a:t>
            </a:r>
            <a:r>
              <a:rPr lang="es-CR" altLang="es-CR" dirty="0">
                <a:latin typeface="Arial Rounded MT Bold" panose="020F0704030504030204" pitchFamily="34" charset="0"/>
              </a:rPr>
              <a:t> explicando ¿</a:t>
            </a:r>
            <a:r>
              <a:rPr lang="es-CR" altLang="es-CR" dirty="0" smtClean="0">
                <a:latin typeface="Arial Rounded MT Bold" panose="020F0704030504030204" pitchFamily="34" charset="0"/>
              </a:rPr>
              <a:t>qué </a:t>
            </a:r>
            <a:r>
              <a:rPr lang="es-CR" altLang="es-CR" dirty="0">
                <a:latin typeface="Arial Rounded MT Bold" panose="020F0704030504030204" pitchFamily="34" charset="0"/>
              </a:rPr>
              <a:t>es tener un virus y </a:t>
            </a:r>
            <a:r>
              <a:rPr lang="es-CR" altLang="es-CR" dirty="0" smtClean="0">
                <a:latin typeface="Arial Rounded MT Bold" panose="020F0704030504030204" pitchFamily="34" charset="0"/>
              </a:rPr>
              <a:t>por qué </a:t>
            </a:r>
            <a:r>
              <a:rPr lang="es-CR" altLang="es-CR" dirty="0">
                <a:latin typeface="Arial Rounded MT Bold" panose="020F0704030504030204" pitchFamily="34" charset="0"/>
              </a:rPr>
              <a:t>nos debemos quedar en </a:t>
            </a:r>
            <a:r>
              <a:rPr lang="es-CR" altLang="es-CR" dirty="0" smtClean="0">
                <a:latin typeface="Arial Rounded MT Bold" panose="020F0704030504030204" pitchFamily="34" charset="0"/>
              </a:rPr>
              <a:t>casa? </a:t>
            </a:r>
            <a:endParaRPr lang="es-CR" altLang="es-CR" dirty="0">
              <a:latin typeface="Arial Rounded MT Bold" panose="020F0704030504030204" pitchFamily="34" charset="0"/>
            </a:endParaRPr>
          </a:p>
        </p:txBody>
      </p:sp>
      <p:sp>
        <p:nvSpPr>
          <p:cNvPr id="2" name="Rectángulo 1"/>
          <p:cNvSpPr/>
          <p:nvPr/>
        </p:nvSpPr>
        <p:spPr>
          <a:xfrm>
            <a:off x="2636912" y="6919589"/>
            <a:ext cx="3429000" cy="923330"/>
          </a:xfrm>
          <a:prstGeom prst="rect">
            <a:avLst/>
          </a:prstGeom>
        </p:spPr>
        <p:txBody>
          <a:bodyPr>
            <a:spAutoFit/>
          </a:bodyPr>
          <a:lstStyle/>
          <a:p>
            <a:r>
              <a:rPr lang="es-ES" dirty="0" smtClean="0">
                <a:hlinkClick r:id="rId2"/>
              </a:rPr>
              <a:t>https://www.youtube.com/watch?v=25Uk8s4Hivs&amp;feature=youtu.be</a:t>
            </a:r>
            <a:endParaRPr lang="es-ES" dirty="0"/>
          </a:p>
        </p:txBody>
      </p:sp>
      <p:pic>
        <p:nvPicPr>
          <p:cNvPr id="8" name="Imagen 7"/>
          <p:cNvPicPr>
            <a:picLocks noChangeAspect="1"/>
          </p:cNvPicPr>
          <p:nvPr/>
        </p:nvPicPr>
        <p:blipFill>
          <a:blip r:embed="rId3" cstate="print"/>
          <a:stretch>
            <a:fillRect/>
          </a:stretch>
        </p:blipFill>
        <p:spPr>
          <a:xfrm>
            <a:off x="0" y="8203"/>
            <a:ext cx="6858000" cy="1107413"/>
          </a:xfrm>
          <a:prstGeom prst="rect">
            <a:avLst/>
          </a:prstGeom>
        </p:spPr>
      </p:pic>
      <p:pic>
        <p:nvPicPr>
          <p:cNvPr id="9" name="Picture 2" descr="haga clic aquí - Lamber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17247" y="7736182"/>
            <a:ext cx="2476500" cy="1047751"/>
          </a:xfrm>
          <a:prstGeom prst="rect">
            <a:avLst/>
          </a:prstGeom>
          <a:noFill/>
          <a:extLst>
            <a:ext uri="{909E8E84-426E-40DD-AFC4-6F175D3DCCD1}">
              <a14:hiddenFill xmlns="" xmlns:a14="http://schemas.microsoft.com/office/drawing/2010/main">
                <a:solidFill>
                  <a:srgbClr val="FFFFFF"/>
                </a:solidFill>
              </a14:hiddenFill>
            </a:ext>
          </a:extLst>
        </p:spPr>
      </p:pic>
      <p:pic>
        <p:nvPicPr>
          <p:cNvPr id="11272" name="Picture 8" descr="Todos quieren al Monstruo de Colores"/>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8846" b="8936"/>
          <a:stretch/>
        </p:blipFill>
        <p:spPr bwMode="auto">
          <a:xfrm>
            <a:off x="116631" y="1430187"/>
            <a:ext cx="2700615" cy="354938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Llamada rectangular redondeada 2"/>
          <p:cNvSpPr/>
          <p:nvPr/>
        </p:nvSpPr>
        <p:spPr>
          <a:xfrm>
            <a:off x="3422862" y="991936"/>
            <a:ext cx="3102482" cy="3362747"/>
          </a:xfrm>
          <a:prstGeom prst="wedgeRoundRectCallout">
            <a:avLst>
              <a:gd name="adj1" fmla="val -82644"/>
              <a:gd name="adj2" fmla="val -600"/>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atin typeface="Arial Rounded MT Bold" panose="020F0704030504030204" pitchFamily="34" charset="0"/>
              </a:rPr>
              <a:t>Las situaciones que nos pasan en familia muchas veces llevan a los niños a sentirse con miedos, con enojo, con preocupaciones. Oigan el siguiente cuento para aprender a saber lo que nos pasa, como cuando estamos enfermos. </a:t>
            </a:r>
            <a:endParaRPr lang="es-ES" dirty="0">
              <a:latin typeface="Arial Rounded MT Bold" panose="020F07040305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0" y="8203"/>
            <a:ext cx="6858000" cy="1107413"/>
          </a:xfrm>
          <a:prstGeom prst="rect">
            <a:avLst/>
          </a:prstGeom>
        </p:spPr>
      </p:pic>
      <p:pic>
        <p:nvPicPr>
          <p:cNvPr id="5" name="Imagen 4"/>
          <p:cNvPicPr>
            <a:picLocks noChangeAspect="1"/>
          </p:cNvPicPr>
          <p:nvPr/>
        </p:nvPicPr>
        <p:blipFill>
          <a:blip r:embed="rId3" cstate="print"/>
          <a:stretch>
            <a:fillRect/>
          </a:stretch>
        </p:blipFill>
        <p:spPr>
          <a:xfrm>
            <a:off x="0" y="1664639"/>
            <a:ext cx="6848475" cy="5976664"/>
          </a:xfrm>
          <a:prstGeom prst="rect">
            <a:avLst/>
          </a:prstGeom>
        </p:spPr>
      </p:pic>
      <p:pic>
        <p:nvPicPr>
          <p:cNvPr id="9" name="Google Shape;97;p14"/>
          <p:cNvPicPr preferRelativeResize="0"/>
          <p:nvPr/>
        </p:nvPicPr>
        <p:blipFill rotWithShape="1">
          <a:blip r:embed="rId4" cstate="print">
            <a:alphaModFix/>
          </a:blip>
          <a:srcRect t="80194"/>
          <a:stretch/>
        </p:blipFill>
        <p:spPr>
          <a:xfrm>
            <a:off x="0" y="7641303"/>
            <a:ext cx="6858000" cy="1502697"/>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aga clic aquí - Lamber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8096249"/>
            <a:ext cx="2476500" cy="1047751"/>
          </a:xfrm>
          <a:prstGeom prst="rect">
            <a:avLst/>
          </a:prstGeom>
          <a:noFill/>
          <a:extLst>
            <a:ext uri="{909E8E84-426E-40DD-AFC4-6F175D3DCCD1}">
              <a14:hiddenFill xmlns="" xmlns:a14="http://schemas.microsoft.com/office/drawing/2010/main">
                <a:solidFill>
                  <a:srgbClr val="FFFFFF"/>
                </a:solidFill>
              </a14:hiddenFill>
            </a:ext>
          </a:extLst>
        </p:spPr>
      </p:pic>
      <p:sp>
        <p:nvSpPr>
          <p:cNvPr id="13314" name="3 CuadroTexto"/>
          <p:cNvSpPr txBox="1">
            <a:spLocks noChangeArrowheads="1"/>
          </p:cNvSpPr>
          <p:nvPr/>
        </p:nvSpPr>
        <p:spPr bwMode="auto">
          <a:xfrm>
            <a:off x="3706786" y="1115616"/>
            <a:ext cx="2938164" cy="7571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CR" altLang="es-CR" dirty="0">
                <a:latin typeface="Arial Rounded MT Bold" panose="020F0704030504030204" pitchFamily="34" charset="0"/>
              </a:rPr>
              <a:t>Cuando estamos en familia podemos realizar actividades para </a:t>
            </a:r>
            <a:r>
              <a:rPr lang="es-CR" altLang="es-CR" dirty="0" smtClean="0">
                <a:latin typeface="Arial Rounded MT Bold" panose="020F0704030504030204" pitchFamily="34" charset="0"/>
              </a:rPr>
              <a:t>mantenernos </a:t>
            </a:r>
            <a:r>
              <a:rPr lang="es-CR" altLang="es-CR" dirty="0">
                <a:latin typeface="Arial Rounded MT Bold" panose="020F0704030504030204" pitchFamily="34" charset="0"/>
              </a:rPr>
              <a:t>activos: </a:t>
            </a:r>
            <a:endParaRPr lang="es-CR" altLang="es-CR" dirty="0" smtClean="0">
              <a:latin typeface="Arial Rounded MT Bold" panose="020F0704030504030204" pitchFamily="34" charset="0"/>
            </a:endParaRPr>
          </a:p>
          <a:p>
            <a:pPr algn="ctr" eaLnBrk="1" hangingPunct="1"/>
            <a:endParaRPr lang="es-CR" altLang="es-CR" dirty="0">
              <a:latin typeface="Arial Rounded MT Bold" panose="020F0704030504030204" pitchFamily="34" charset="0"/>
            </a:endParaRPr>
          </a:p>
          <a:p>
            <a:pPr algn="ctr" eaLnBrk="1" hangingPunct="1"/>
            <a:r>
              <a:rPr lang="es-CR" altLang="es-CR" dirty="0">
                <a:latin typeface="Arial Rounded MT Bold" panose="020F0704030504030204" pitchFamily="34" charset="0"/>
              </a:rPr>
              <a:t> </a:t>
            </a:r>
            <a:r>
              <a:rPr lang="es-CR" altLang="es-CR" dirty="0" smtClean="0">
                <a:latin typeface="Arial Rounded MT Bold" panose="020F0704030504030204" pitchFamily="34" charset="0"/>
              </a:rPr>
              <a:t>Planear </a:t>
            </a:r>
            <a:r>
              <a:rPr lang="es-CR" altLang="es-CR" dirty="0">
                <a:latin typeface="Arial Rounded MT Bold" panose="020F0704030504030204" pitchFamily="34" charset="0"/>
              </a:rPr>
              <a:t>actividades manuales y de movimiento.</a:t>
            </a:r>
          </a:p>
          <a:p>
            <a:pPr algn="ctr" eaLnBrk="1" hangingPunct="1"/>
            <a:r>
              <a:rPr lang="es-CR" altLang="es-CR" dirty="0">
                <a:latin typeface="Arial Rounded MT Bold" panose="020F0704030504030204" pitchFamily="34" charset="0"/>
              </a:rPr>
              <a:t>   </a:t>
            </a:r>
            <a:endParaRPr lang="es-CR" altLang="es-CR" dirty="0" smtClean="0">
              <a:latin typeface="Arial Rounded MT Bold" panose="020F0704030504030204" pitchFamily="34" charset="0"/>
            </a:endParaRPr>
          </a:p>
          <a:p>
            <a:pPr algn="ctr" eaLnBrk="1" hangingPunct="1"/>
            <a:r>
              <a:rPr lang="es-CR" altLang="es-CR" dirty="0" smtClean="0">
                <a:latin typeface="Arial Rounded MT Bold" panose="020F0704030504030204" pitchFamily="34" charset="0"/>
              </a:rPr>
              <a:t>Reunirnos </a:t>
            </a:r>
            <a:r>
              <a:rPr lang="es-CR" altLang="es-CR" dirty="0">
                <a:latin typeface="Arial Rounded MT Bold" panose="020F0704030504030204" pitchFamily="34" charset="0"/>
              </a:rPr>
              <a:t>y realizar juegos o conversar sobre lo que nos pasa. </a:t>
            </a:r>
          </a:p>
          <a:p>
            <a:pPr algn="ctr" eaLnBrk="1" hangingPunct="1"/>
            <a:endParaRPr lang="es-CR" altLang="es-CR" dirty="0" smtClean="0">
              <a:latin typeface="Arial Rounded MT Bold" panose="020F0704030504030204" pitchFamily="34" charset="0"/>
            </a:endParaRPr>
          </a:p>
          <a:p>
            <a:pPr algn="ctr" eaLnBrk="1" hangingPunct="1"/>
            <a:r>
              <a:rPr lang="es-CR" altLang="es-CR" dirty="0" smtClean="0">
                <a:latin typeface="Arial Rounded MT Bold" panose="020F0704030504030204" pitchFamily="34" charset="0"/>
              </a:rPr>
              <a:t>Hacer </a:t>
            </a:r>
            <a:r>
              <a:rPr lang="es-CR" altLang="es-CR" dirty="0">
                <a:latin typeface="Arial Rounded MT Bold" panose="020F0704030504030204" pitchFamily="34" charset="0"/>
              </a:rPr>
              <a:t>una rutina diaria:</a:t>
            </a:r>
          </a:p>
          <a:p>
            <a:pPr algn="ctr" eaLnBrk="1" hangingPunct="1"/>
            <a:r>
              <a:rPr lang="es-CR" altLang="es-CR" dirty="0">
                <a:latin typeface="Arial Rounded MT Bold" panose="020F0704030504030204" pitchFamily="34" charset="0"/>
              </a:rPr>
              <a:t>en la mañana realizamos tareas del hogar (ordenar, barrer, doblar la ropa, lavar los platos</a:t>
            </a:r>
            <a:r>
              <a:rPr lang="es-CR" altLang="es-CR" dirty="0" smtClean="0">
                <a:latin typeface="Arial Rounded MT Bold" panose="020F0704030504030204" pitchFamily="34" charset="0"/>
              </a:rPr>
              <a:t>).</a:t>
            </a:r>
            <a:endParaRPr lang="es-CR" altLang="es-CR" dirty="0">
              <a:latin typeface="Arial Rounded MT Bold" panose="020F0704030504030204" pitchFamily="34" charset="0"/>
            </a:endParaRPr>
          </a:p>
          <a:p>
            <a:pPr algn="ctr" eaLnBrk="1" hangingPunct="1"/>
            <a:endParaRPr lang="es-CR" altLang="es-CR" dirty="0" smtClean="0">
              <a:latin typeface="Arial Rounded MT Bold" panose="020F0704030504030204" pitchFamily="34" charset="0"/>
            </a:endParaRPr>
          </a:p>
          <a:p>
            <a:pPr algn="ctr" eaLnBrk="1" hangingPunct="1"/>
            <a:r>
              <a:rPr lang="es-CR" altLang="es-CR" dirty="0" smtClean="0">
                <a:latin typeface="Arial Rounded MT Bold" panose="020F0704030504030204" pitchFamily="34" charset="0"/>
              </a:rPr>
              <a:t>Después </a:t>
            </a:r>
            <a:r>
              <a:rPr lang="es-CR" altLang="es-CR" dirty="0">
                <a:latin typeface="Arial Rounded MT Bold" panose="020F0704030504030204" pitchFamily="34" charset="0"/>
              </a:rPr>
              <a:t>de almuerzo vemos </a:t>
            </a:r>
            <a:r>
              <a:rPr lang="es-CR" altLang="es-CR" dirty="0" smtClean="0">
                <a:latin typeface="Arial Rounded MT Bold" panose="020F0704030504030204" pitchFamily="34" charset="0"/>
              </a:rPr>
              <a:t>televisión </a:t>
            </a:r>
            <a:r>
              <a:rPr lang="es-CR" altLang="es-CR" dirty="0">
                <a:latin typeface="Arial Rounded MT Bold" panose="020F0704030504030204" pitchFamily="34" charset="0"/>
              </a:rPr>
              <a:t>o jugamos en la computadora (</a:t>
            </a:r>
            <a:r>
              <a:rPr lang="es-CR" altLang="es-CR" dirty="0" smtClean="0">
                <a:latin typeface="Arial Rounded MT Bold" panose="020F0704030504030204" pitchFamily="34" charset="0"/>
              </a:rPr>
              <a:t>sólo </a:t>
            </a:r>
            <a:r>
              <a:rPr lang="es-CR" altLang="es-CR" dirty="0">
                <a:latin typeface="Arial Rounded MT Bold" panose="020F0704030504030204" pitchFamily="34" charset="0"/>
              </a:rPr>
              <a:t>2 horas</a:t>
            </a:r>
            <a:r>
              <a:rPr lang="es-CR" altLang="es-CR" dirty="0" smtClean="0">
                <a:latin typeface="Arial Rounded MT Bold" panose="020F0704030504030204" pitchFamily="34" charset="0"/>
              </a:rPr>
              <a:t>).</a:t>
            </a:r>
            <a:endParaRPr lang="es-CR" altLang="es-CR" dirty="0">
              <a:latin typeface="Arial Rounded MT Bold" panose="020F0704030504030204" pitchFamily="34" charset="0"/>
            </a:endParaRPr>
          </a:p>
          <a:p>
            <a:pPr algn="ctr" eaLnBrk="1" hangingPunct="1"/>
            <a:endParaRPr lang="es-CR" altLang="es-CR" dirty="0" smtClean="0">
              <a:latin typeface="Arial Rounded MT Bold" panose="020F0704030504030204" pitchFamily="34" charset="0"/>
            </a:endParaRPr>
          </a:p>
          <a:p>
            <a:pPr algn="ctr" eaLnBrk="1" hangingPunct="1"/>
            <a:r>
              <a:rPr lang="es-CR" altLang="es-CR" dirty="0" smtClean="0">
                <a:latin typeface="Arial Rounded MT Bold" panose="020F0704030504030204" pitchFamily="34" charset="0"/>
              </a:rPr>
              <a:t>Y </a:t>
            </a:r>
            <a:r>
              <a:rPr lang="es-CR" altLang="es-CR" dirty="0">
                <a:latin typeface="Arial Rounded MT Bold" panose="020F0704030504030204" pitchFamily="34" charset="0"/>
              </a:rPr>
              <a:t>en la tarde juegos en familia.  </a:t>
            </a:r>
          </a:p>
        </p:txBody>
      </p:sp>
      <p:sp>
        <p:nvSpPr>
          <p:cNvPr id="13318" name="4 CuadroTexto"/>
          <p:cNvSpPr txBox="1">
            <a:spLocks noChangeArrowheads="1"/>
          </p:cNvSpPr>
          <p:nvPr/>
        </p:nvSpPr>
        <p:spPr bwMode="auto">
          <a:xfrm>
            <a:off x="336387" y="7308304"/>
            <a:ext cx="250157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CR" altLang="es-CR" sz="1200" b="1" dirty="0" smtClean="0">
                <a:latin typeface="Arial Rounded MT Bold" panose="020F0704030504030204" pitchFamily="34" charset="0"/>
                <a:hlinkClick r:id="rId3"/>
              </a:rPr>
              <a:t>https</a:t>
            </a:r>
            <a:r>
              <a:rPr lang="es-CR" altLang="es-CR" sz="1200" b="1" dirty="0">
                <a:latin typeface="Arial Rounded MT Bold" panose="020F0704030504030204" pitchFamily="34" charset="0"/>
                <a:hlinkClick r:id="rId3"/>
              </a:rPr>
              <a:t>://2e6a8bcc-c86d-48f0-b373-97e4da8f8f26.filesusr.com/ugd/aa34db_af8ee8e796614476babd275dba0653fc.pdf</a:t>
            </a:r>
            <a:endParaRPr lang="es-CR" altLang="es-CR" sz="1200" b="1" dirty="0">
              <a:latin typeface="Arial Rounded MT Bold" panose="020F0704030504030204" pitchFamily="34" charset="0"/>
            </a:endParaRPr>
          </a:p>
        </p:txBody>
      </p:sp>
      <p:pic>
        <p:nvPicPr>
          <p:cNvPr id="1331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l="30450" t="23883" r="35216" b="20921"/>
          <a:stretch>
            <a:fillRect/>
          </a:stretch>
        </p:blipFill>
        <p:spPr bwMode="auto">
          <a:xfrm>
            <a:off x="604875" y="4118641"/>
            <a:ext cx="2319907" cy="28218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9 Llamada de nube"/>
          <p:cNvSpPr/>
          <p:nvPr/>
        </p:nvSpPr>
        <p:spPr>
          <a:xfrm>
            <a:off x="334143" y="1117178"/>
            <a:ext cx="3038500" cy="2469058"/>
          </a:xfrm>
          <a:prstGeom prst="cloudCallout">
            <a:avLst>
              <a:gd name="adj1" fmla="val -19926"/>
              <a:gd name="adj2" fmla="val 65080"/>
            </a:avLst>
          </a:prstGeom>
          <a:ln>
            <a:prstDash val="dash"/>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s-CR"/>
          </a:p>
        </p:txBody>
      </p:sp>
      <p:sp>
        <p:nvSpPr>
          <p:cNvPr id="13321" name="5 Rectángulo"/>
          <p:cNvSpPr>
            <a:spLocks noChangeArrowheads="1"/>
          </p:cNvSpPr>
          <p:nvPr/>
        </p:nvSpPr>
        <p:spPr bwMode="auto">
          <a:xfrm>
            <a:off x="764704" y="1551488"/>
            <a:ext cx="2000250" cy="160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CR" altLang="es-CR" sz="1400" dirty="0">
                <a:solidFill>
                  <a:schemeClr val="accent1">
                    <a:lumMod val="50000"/>
                  </a:schemeClr>
                </a:solidFill>
                <a:latin typeface="Arial Rounded MT Bold" panose="020F0704030504030204" pitchFamily="34" charset="0"/>
              </a:rPr>
              <a:t>Lee el </a:t>
            </a:r>
            <a:r>
              <a:rPr lang="es-CR" altLang="es-CR" sz="1400" dirty="0" smtClean="0">
                <a:solidFill>
                  <a:schemeClr val="accent1">
                    <a:lumMod val="50000"/>
                  </a:schemeClr>
                </a:solidFill>
                <a:latin typeface="Arial Rounded MT Bold" panose="020F0704030504030204" pitchFamily="34" charset="0"/>
              </a:rPr>
              <a:t>libro: Elena </a:t>
            </a:r>
            <a:r>
              <a:rPr lang="es-CR" altLang="es-CR" sz="1400" dirty="0">
                <a:solidFill>
                  <a:schemeClr val="accent1">
                    <a:lumMod val="50000"/>
                  </a:schemeClr>
                </a:solidFill>
                <a:latin typeface="Arial Rounded MT Bold" panose="020F0704030504030204" pitchFamily="34" charset="0"/>
              </a:rPr>
              <a:t>en Cuarentena y aprende que podemos hacer en familia para sentirnos bien todos en el hogar. </a:t>
            </a:r>
          </a:p>
        </p:txBody>
      </p:sp>
      <p:pic>
        <p:nvPicPr>
          <p:cNvPr id="11" name="Imagen 10"/>
          <p:cNvPicPr>
            <a:picLocks noChangeAspect="1"/>
          </p:cNvPicPr>
          <p:nvPr/>
        </p:nvPicPr>
        <p:blipFill>
          <a:blip r:embed="rId5" cstate="print"/>
          <a:stretch>
            <a:fillRect/>
          </a:stretch>
        </p:blipFill>
        <p:spPr>
          <a:xfrm>
            <a:off x="0" y="8203"/>
            <a:ext cx="6858000" cy="110741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18801" y="3600061"/>
            <a:ext cx="4991010" cy="4194988"/>
          </a:xfrm>
          <a:prstGeom prst="rect">
            <a:avLst/>
          </a:prstGeom>
        </p:spPr>
      </p:pic>
      <p:pic>
        <p:nvPicPr>
          <p:cNvPr id="11" name="Google Shape;97;p14"/>
          <p:cNvPicPr preferRelativeResize="0"/>
          <p:nvPr/>
        </p:nvPicPr>
        <p:blipFill rotWithShape="1">
          <a:blip r:embed="rId3" cstate="print">
            <a:alphaModFix/>
          </a:blip>
          <a:srcRect b="77456"/>
          <a:stretch/>
        </p:blipFill>
        <p:spPr>
          <a:xfrm>
            <a:off x="13808" y="80252"/>
            <a:ext cx="6829838" cy="1127222"/>
          </a:xfrm>
          <a:prstGeom prst="rect">
            <a:avLst/>
          </a:prstGeom>
          <a:noFill/>
          <a:ln>
            <a:noFill/>
          </a:ln>
        </p:spPr>
      </p:pic>
      <p:pic>
        <p:nvPicPr>
          <p:cNvPr id="12" name="Google Shape;97;p14"/>
          <p:cNvPicPr preferRelativeResize="0"/>
          <p:nvPr/>
        </p:nvPicPr>
        <p:blipFill rotWithShape="1">
          <a:blip r:embed="rId3" cstate="print">
            <a:alphaModFix/>
          </a:blip>
          <a:srcRect t="80194"/>
          <a:stretch/>
        </p:blipFill>
        <p:spPr>
          <a:xfrm>
            <a:off x="0" y="7641303"/>
            <a:ext cx="6858000" cy="1502697"/>
          </a:xfrm>
          <a:prstGeom prst="rect">
            <a:avLst/>
          </a:prstGeom>
          <a:noFill/>
          <a:ln>
            <a:noFill/>
          </a:ln>
        </p:spPr>
      </p:pic>
      <p:pic>
        <p:nvPicPr>
          <p:cNvPr id="8" name="Imagen 7"/>
          <p:cNvPicPr/>
          <p:nvPr/>
        </p:nvPicPr>
        <p:blipFill>
          <a:blip r:embed="rId4" cstate="print">
            <a:extLst>
              <a:ext uri="{28A0092B-C50C-407E-A947-70E740481C1C}">
                <a14:useLocalDpi xmlns="" xmlns:a14="http://schemas.microsoft.com/office/drawing/2010/main" val="0"/>
              </a:ext>
            </a:extLst>
          </a:blip>
          <a:stretch>
            <a:fillRect/>
          </a:stretch>
        </p:blipFill>
        <p:spPr>
          <a:xfrm>
            <a:off x="201632" y="0"/>
            <a:ext cx="1721441" cy="1043608"/>
          </a:xfrm>
          <a:prstGeom prst="rect">
            <a:avLst/>
          </a:prstGeom>
        </p:spPr>
      </p:pic>
      <p:sp>
        <p:nvSpPr>
          <p:cNvPr id="4" name="Rectangle 31"/>
          <p:cNvSpPr>
            <a:spLocks noChangeArrowheads="1"/>
          </p:cNvSpPr>
          <p:nvPr/>
        </p:nvSpPr>
        <p:spPr bwMode="auto">
          <a:xfrm>
            <a:off x="1528746" y="6514873"/>
            <a:ext cx="424847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endParaRPr lang="es-ES" altLang="es-CR" sz="2800" b="1" i="1" dirty="0">
              <a:solidFill>
                <a:schemeClr val="accent1">
                  <a:lumMod val="50000"/>
                </a:schemeClr>
              </a:solidFill>
              <a:latin typeface="Aharoni" pitchFamily="2" charset="0"/>
              <a:cs typeface="Aharoni" pitchFamily="2" charset="0"/>
            </a:endParaRPr>
          </a:p>
        </p:txBody>
      </p:sp>
      <p:sp>
        <p:nvSpPr>
          <p:cNvPr id="9" name="Rectangle 31"/>
          <p:cNvSpPr>
            <a:spLocks noChangeArrowheads="1"/>
          </p:cNvSpPr>
          <p:nvPr/>
        </p:nvSpPr>
        <p:spPr bwMode="auto">
          <a:xfrm>
            <a:off x="620688" y="1661069"/>
            <a:ext cx="5567074"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s-CR" altLang="es-CR" sz="4000" b="1" i="1" dirty="0" smtClean="0">
                <a:solidFill>
                  <a:schemeClr val="accent1">
                    <a:lumMod val="50000"/>
                  </a:schemeClr>
                </a:solidFill>
                <a:latin typeface="Arial Rounded MT Bold" panose="020F0704030504030204" pitchFamily="34" charset="0"/>
                <a:cs typeface="Aharoni" pitchFamily="2" charset="0"/>
              </a:rPr>
              <a:t>Juguemos y aprendamos con nuestros hijos e hijas</a:t>
            </a:r>
          </a:p>
        </p:txBody>
      </p:sp>
    </p:spTree>
    <p:extLst>
      <p:ext uri="{BB962C8B-B14F-4D97-AF65-F5344CB8AC3E}">
        <p14:creationId xmlns="" xmlns:p14="http://schemas.microsoft.com/office/powerpoint/2010/main" val="1602015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08720" y="1187624"/>
            <a:ext cx="5589588" cy="27392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s-CR" altLang="es-CR" sz="1200" dirty="0">
              <a:latin typeface="Arial Rounded MT Bold" panose="020F0704030504030204" pitchFamily="34" charset="0"/>
            </a:endParaRPr>
          </a:p>
          <a:p>
            <a:endParaRPr lang="es-CR" altLang="es-CR" sz="1200" dirty="0">
              <a:latin typeface="Arial Rounded MT Bold" panose="020F0704030504030204" pitchFamily="34" charset="0"/>
            </a:endParaRPr>
          </a:p>
          <a:p>
            <a:r>
              <a:rPr lang="es-CR" altLang="es-CR" b="1" dirty="0" smtClean="0">
                <a:latin typeface="Arial Rounded MT Bold" panose="020F0704030504030204" pitchFamily="34" charset="0"/>
                <a:cs typeface="Times New Roman" panose="02020603050405020304" pitchFamily="18" charset="0"/>
              </a:rPr>
              <a:t>MI INTELIGENCIA EMOCIONAL:</a:t>
            </a:r>
          </a:p>
          <a:p>
            <a:endParaRPr lang="es-CR" altLang="es-CR" sz="1600" dirty="0">
              <a:latin typeface="Arial Rounded MT Bold" panose="020F0704030504030204" pitchFamily="34" charset="0"/>
            </a:endParaRPr>
          </a:p>
          <a:p>
            <a:pPr>
              <a:buFontTx/>
              <a:buChar char="•"/>
            </a:pPr>
            <a:r>
              <a:rPr lang="es-CR" altLang="es-CR" sz="1600" dirty="0">
                <a:latin typeface="Arial Rounded MT Bold" panose="020F0704030504030204" pitchFamily="34" charset="0"/>
                <a:cs typeface="Times New Roman" panose="02020603050405020304" pitchFamily="18" charset="0"/>
              </a:rPr>
              <a:t>El padre o encargado del estudiante le muestra una serie de  tarjetas con distintas emociones.  </a:t>
            </a:r>
            <a:endParaRPr lang="es-CR" altLang="es-CR" sz="1600" dirty="0">
              <a:latin typeface="Arial Rounded MT Bold" panose="020F0704030504030204" pitchFamily="34" charset="0"/>
            </a:endParaRPr>
          </a:p>
          <a:p>
            <a:pPr>
              <a:buFontTx/>
              <a:buChar char="•"/>
            </a:pPr>
            <a:r>
              <a:rPr lang="es-CR" altLang="es-CR" sz="1600" dirty="0">
                <a:latin typeface="Arial Rounded MT Bold" panose="020F0704030504030204" pitchFamily="34" charset="0"/>
                <a:cs typeface="Times New Roman" panose="02020603050405020304" pitchFamily="18" charset="0"/>
              </a:rPr>
              <a:t>El padre o encargado le indica que elija una tarjeta.</a:t>
            </a:r>
            <a:endParaRPr lang="es-CR" altLang="es-CR" sz="1600" dirty="0">
              <a:latin typeface="Arial Rounded MT Bold" panose="020F0704030504030204" pitchFamily="34" charset="0"/>
            </a:endParaRPr>
          </a:p>
          <a:p>
            <a:pPr>
              <a:buFontTx/>
              <a:buChar char="•"/>
            </a:pPr>
            <a:r>
              <a:rPr lang="es-CR" altLang="es-CR" sz="1600" dirty="0">
                <a:latin typeface="Arial Rounded MT Bold" panose="020F0704030504030204" pitchFamily="34" charset="0"/>
                <a:cs typeface="Times New Roman" panose="02020603050405020304" pitchFamily="18" charset="0"/>
              </a:rPr>
              <a:t>El padre o encargado le interpreta una emoción con su rostro y le solicita al niño que lo imite y juntos realizan la expresión </a:t>
            </a:r>
            <a:r>
              <a:rPr lang="es-CR" altLang="es-CR" sz="1600" dirty="0" smtClean="0">
                <a:latin typeface="Arial Rounded MT Bold" panose="020F0704030504030204" pitchFamily="34" charset="0"/>
                <a:cs typeface="Times New Roman" panose="02020603050405020304" pitchFamily="18" charset="0"/>
              </a:rPr>
              <a:t>de la </a:t>
            </a:r>
            <a:r>
              <a:rPr lang="es-CR" altLang="es-CR" sz="1600" dirty="0">
                <a:latin typeface="Arial Rounded MT Bold" panose="020F0704030504030204" pitchFamily="34" charset="0"/>
                <a:cs typeface="Times New Roman" panose="02020603050405020304" pitchFamily="18" charset="0"/>
              </a:rPr>
              <a:t>emoción.</a:t>
            </a:r>
            <a:endParaRPr lang="es-CR" altLang="es-CR" sz="1600" dirty="0">
              <a:latin typeface="Arial Rounded MT Bold" panose="020F0704030504030204" pitchFamily="34" charset="0"/>
            </a:endParaRPr>
          </a:p>
          <a:p>
            <a:endParaRPr lang="es-CR" altLang="es-CR" dirty="0">
              <a:latin typeface="Arial Rounded MT Bold" panose="020F0704030504030204" pitchFamily="34" charset="0"/>
            </a:endParaRPr>
          </a:p>
        </p:txBody>
      </p:sp>
      <p:pic>
        <p:nvPicPr>
          <p:cNvPr id="14339" name="Imagen 4"/>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3288" b="9576"/>
          <a:stretch/>
        </p:blipFill>
        <p:spPr bwMode="auto">
          <a:xfrm>
            <a:off x="2276872" y="4175955"/>
            <a:ext cx="3827388" cy="38164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Imagen 5"/>
          <p:cNvPicPr>
            <a:picLocks noChangeAspect="1"/>
          </p:cNvPicPr>
          <p:nvPr/>
        </p:nvPicPr>
        <p:blipFill>
          <a:blip r:embed="rId3" cstate="print"/>
          <a:stretch>
            <a:fillRect/>
          </a:stretch>
        </p:blipFill>
        <p:spPr>
          <a:xfrm>
            <a:off x="0" y="8203"/>
            <a:ext cx="6858000" cy="1107413"/>
          </a:xfrm>
          <a:prstGeom prst="rect">
            <a:avLst/>
          </a:prstGeom>
        </p:spPr>
      </p:pic>
      <p:pic>
        <p:nvPicPr>
          <p:cNvPr id="14343" name="Picture 7" descr="Archivo:Ejemplo.png - Wikipedia, la enciclopedia libre"/>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19613959">
            <a:off x="410546" y="6395748"/>
            <a:ext cx="1430553" cy="97408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s-CR" altLang="es-CR"/>
          </a:p>
        </p:txBody>
      </p:sp>
      <p:sp>
        <p:nvSpPr>
          <p:cNvPr id="15363" name="Rectangle 3"/>
          <p:cNvSpPr>
            <a:spLocks noChangeArrowheads="1"/>
          </p:cNvSpPr>
          <p:nvPr/>
        </p:nvSpPr>
        <p:spPr bwMode="auto">
          <a:xfrm>
            <a:off x="0" y="457200"/>
            <a:ext cx="6858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s-CR" altLang="es-CR"/>
          </a:p>
        </p:txBody>
      </p:sp>
      <p:pic>
        <p:nvPicPr>
          <p:cNvPr id="15364" name="Imagen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44824" y="1371673"/>
            <a:ext cx="3596647" cy="27312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5365" name="Imagen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64904" y="4832694"/>
            <a:ext cx="3622676" cy="28431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Imagen 5"/>
          <p:cNvPicPr>
            <a:picLocks noChangeAspect="1"/>
          </p:cNvPicPr>
          <p:nvPr/>
        </p:nvPicPr>
        <p:blipFill>
          <a:blip r:embed="rId4" cstate="print"/>
          <a:stretch>
            <a:fillRect/>
          </a:stretch>
        </p:blipFill>
        <p:spPr>
          <a:xfrm>
            <a:off x="0" y="8203"/>
            <a:ext cx="6858000" cy="1107413"/>
          </a:xfrm>
          <a:prstGeom prst="rect">
            <a:avLst/>
          </a:prstGeom>
        </p:spPr>
      </p:pic>
      <p:pic>
        <p:nvPicPr>
          <p:cNvPr id="7" name="Picture 7" descr="Archivo:Ejemplo.png - Wikipedia, la enciclopedia libre"/>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19613959">
            <a:off x="410546" y="4699806"/>
            <a:ext cx="1430553" cy="97408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20688" y="1121778"/>
            <a:ext cx="5904655" cy="4339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s-CR" altLang="es-CR" b="1" dirty="0" smtClean="0">
                <a:latin typeface="Arial Rounded MT Bold" panose="020F0704030504030204" pitchFamily="34" charset="0"/>
                <a:cs typeface="Times New Roman" panose="02020603050405020304" pitchFamily="18" charset="0"/>
              </a:rPr>
              <a:t>MIS EMOCIONES.</a:t>
            </a:r>
            <a:endParaRPr lang="es-CR" altLang="es-CR" dirty="0" smtClean="0">
              <a:latin typeface="Arial Rounded MT Bold" panose="020F0704030504030204" pitchFamily="34" charset="0"/>
            </a:endParaRPr>
          </a:p>
          <a:p>
            <a:endParaRPr lang="es-CR" altLang="es-CR" sz="1600" dirty="0">
              <a:latin typeface="Arial Rounded MT Bold" panose="020F0704030504030204" pitchFamily="34" charset="0"/>
              <a:cs typeface="Times New Roman" panose="02020603050405020304" pitchFamily="18" charset="0"/>
            </a:endParaRPr>
          </a:p>
          <a:p>
            <a:r>
              <a:rPr lang="es-CR" altLang="es-CR" sz="1600" dirty="0">
                <a:latin typeface="Arial Rounded MT Bold" panose="020F0704030504030204" pitchFamily="34" charset="0"/>
                <a:cs typeface="Times New Roman" panose="02020603050405020304" pitchFamily="18" charset="0"/>
              </a:rPr>
              <a:t>1-El padre de familia le muestra al niño todas las tarjetas y fichas donde se nombra cada una de las emociones.  </a:t>
            </a:r>
          </a:p>
          <a:p>
            <a:endParaRPr lang="es-CR" altLang="es-CR" sz="1600" dirty="0">
              <a:latin typeface="Arial Rounded MT Bold" panose="020F0704030504030204" pitchFamily="34" charset="0"/>
            </a:endParaRPr>
          </a:p>
          <a:p>
            <a:r>
              <a:rPr lang="es-CR" altLang="es-CR" sz="1600" dirty="0">
                <a:latin typeface="Arial Rounded MT Bold" panose="020F0704030504030204" pitchFamily="34" charset="0"/>
                <a:cs typeface="Times New Roman" panose="02020603050405020304" pitchFamily="18" charset="0"/>
              </a:rPr>
              <a:t> 2-El padre o encargado,  le  indica al niño que elija una tarjeta con el dibujo y la </a:t>
            </a:r>
            <a:r>
              <a:rPr lang="es-CR" altLang="es-CR" sz="1600" dirty="0" smtClean="0">
                <a:latin typeface="Arial Rounded MT Bold" panose="020F0704030504030204" pitchFamily="34" charset="0"/>
                <a:cs typeface="Times New Roman" panose="02020603050405020304" pitchFamily="18" charset="0"/>
              </a:rPr>
              <a:t>ficha </a:t>
            </a:r>
            <a:r>
              <a:rPr lang="es-CR" altLang="es-CR" sz="1600" dirty="0">
                <a:latin typeface="Arial Rounded MT Bold" panose="020F0704030504030204" pitchFamily="34" charset="0"/>
                <a:cs typeface="Times New Roman" panose="02020603050405020304" pitchFamily="18" charset="0"/>
              </a:rPr>
              <a:t>donde está </a:t>
            </a:r>
            <a:r>
              <a:rPr lang="es-CR" altLang="es-CR" sz="1600" dirty="0" smtClean="0">
                <a:latin typeface="Arial Rounded MT Bold" panose="020F0704030504030204" pitchFamily="34" charset="0"/>
                <a:cs typeface="Times New Roman" panose="02020603050405020304" pitchFamily="18" charset="0"/>
              </a:rPr>
              <a:t>escrita la </a:t>
            </a:r>
            <a:r>
              <a:rPr lang="es-CR" altLang="es-CR" sz="1600" dirty="0">
                <a:latin typeface="Arial Rounded MT Bold" panose="020F0704030504030204" pitchFamily="34" charset="0"/>
                <a:cs typeface="Times New Roman" panose="02020603050405020304" pitchFamily="18" charset="0"/>
              </a:rPr>
              <a:t>palabra que describe la emoción elegida.</a:t>
            </a:r>
          </a:p>
          <a:p>
            <a:endParaRPr lang="es-CR" altLang="es-CR" sz="1600" dirty="0">
              <a:latin typeface="Arial Rounded MT Bold" panose="020F0704030504030204" pitchFamily="34" charset="0"/>
            </a:endParaRPr>
          </a:p>
          <a:p>
            <a:pPr>
              <a:buFontTx/>
              <a:buChar char="•"/>
            </a:pPr>
            <a:r>
              <a:rPr lang="es-CR" altLang="es-CR" sz="1600" dirty="0">
                <a:latin typeface="Arial Rounded MT Bold" panose="020F0704030504030204" pitchFamily="34" charset="0"/>
                <a:cs typeface="Times New Roman" panose="02020603050405020304" pitchFamily="18" charset="0"/>
              </a:rPr>
              <a:t>Si la tarjeta del dibujo elegida no coincide con la ficha del nombre de la emoción, el padre o encargado les da pista interactiva, hasta lograrlo</a:t>
            </a:r>
            <a:r>
              <a:rPr lang="es-CR" altLang="es-CR" sz="1600" dirty="0" smtClean="0">
                <a:latin typeface="Arial Rounded MT Bold" panose="020F0704030504030204" pitchFamily="34" charset="0"/>
                <a:cs typeface="Times New Roman" panose="02020603050405020304" pitchFamily="18" charset="0"/>
              </a:rPr>
              <a:t>.</a:t>
            </a:r>
          </a:p>
          <a:p>
            <a:pPr>
              <a:buFontTx/>
              <a:buChar char="•"/>
            </a:pPr>
            <a:endParaRPr lang="es-CR" altLang="es-CR" sz="1600" dirty="0">
              <a:latin typeface="Arial Rounded MT Bold" panose="020F0704030504030204" pitchFamily="34" charset="0"/>
            </a:endParaRPr>
          </a:p>
          <a:p>
            <a:pPr>
              <a:buFontTx/>
              <a:buChar char="•"/>
            </a:pPr>
            <a:r>
              <a:rPr lang="es-CR" altLang="es-CR" sz="1600" dirty="0">
                <a:latin typeface="Arial Rounded MT Bold" panose="020F0704030504030204" pitchFamily="34" charset="0"/>
                <a:cs typeface="Times New Roman" panose="02020603050405020304" pitchFamily="18" charset="0"/>
              </a:rPr>
              <a:t>El padre o encargado, felicita al estudiante, le entrega una prensa de ropa para que asocie el dibujo con la palabra.</a:t>
            </a:r>
            <a:endParaRPr lang="es-CR" altLang="es-CR" sz="1600" dirty="0">
              <a:latin typeface="Arial Rounded MT Bold" panose="020F0704030504030204" pitchFamily="34" charset="0"/>
            </a:endParaRPr>
          </a:p>
          <a:p>
            <a:endParaRPr lang="es-CR" altLang="es-CR" dirty="0"/>
          </a:p>
        </p:txBody>
      </p:sp>
      <p:pic>
        <p:nvPicPr>
          <p:cNvPr id="16387" name="Imagen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05124" y="5940152"/>
            <a:ext cx="3332864" cy="27577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Rectangle 3"/>
          <p:cNvSpPr>
            <a:spLocks noChangeArrowheads="1"/>
          </p:cNvSpPr>
          <p:nvPr/>
        </p:nvSpPr>
        <p:spPr bwMode="auto">
          <a:xfrm>
            <a:off x="0" y="457200"/>
            <a:ext cx="6858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s-CR" altLang="es-CR"/>
          </a:p>
        </p:txBody>
      </p:sp>
      <p:pic>
        <p:nvPicPr>
          <p:cNvPr id="5" name="Picture 7" descr="Archivo:Ejemplo.png - Wikipedia, la enciclopedia libr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19613959">
            <a:off x="482555" y="6971813"/>
            <a:ext cx="1430553" cy="97408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Imagen 5"/>
          <p:cNvPicPr>
            <a:picLocks noChangeAspect="1"/>
          </p:cNvPicPr>
          <p:nvPr/>
        </p:nvPicPr>
        <p:blipFill>
          <a:blip r:embed="rId4" cstate="print"/>
          <a:stretch>
            <a:fillRect/>
          </a:stretch>
        </p:blipFill>
        <p:spPr>
          <a:xfrm>
            <a:off x="0" y="8203"/>
            <a:ext cx="6858000" cy="110741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3 Rectángulo"/>
          <p:cNvSpPr>
            <a:spLocks noChangeArrowheads="1"/>
          </p:cNvSpPr>
          <p:nvPr/>
        </p:nvSpPr>
        <p:spPr bwMode="auto">
          <a:xfrm>
            <a:off x="672211" y="1441307"/>
            <a:ext cx="317946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CR" altLang="es-ES" b="1" dirty="0" smtClean="0">
                <a:latin typeface="Arial Rounded MT Bold" panose="020F0704030504030204" pitchFamily="34" charset="0"/>
              </a:rPr>
              <a:t>JUEGO DE LAS ESTATUAS</a:t>
            </a:r>
            <a:endParaRPr lang="es-CR" altLang="es-ES" dirty="0">
              <a:latin typeface="Arial Rounded MT Bold" panose="020F0704030504030204" pitchFamily="34" charset="0"/>
            </a:endParaRPr>
          </a:p>
        </p:txBody>
      </p:sp>
      <p:sp>
        <p:nvSpPr>
          <p:cNvPr id="21508" name="4 Rectángulo"/>
          <p:cNvSpPr>
            <a:spLocks noChangeArrowheads="1"/>
          </p:cNvSpPr>
          <p:nvPr/>
        </p:nvSpPr>
        <p:spPr bwMode="auto">
          <a:xfrm>
            <a:off x="332656" y="2136331"/>
            <a:ext cx="6336704" cy="6740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CR" altLang="es-ES" sz="1600" dirty="0">
                <a:latin typeface="Arial Rounded MT Bold" panose="020F0704030504030204" pitchFamily="34" charset="0"/>
              </a:rPr>
              <a:t>1. El padre o educador explica a los niños que el juego consiste en permanecer un tiempo como las estatuas, callados y manteniendo la misma posición.</a:t>
            </a:r>
          </a:p>
          <a:p>
            <a:pPr eaLnBrk="1" hangingPunct="1"/>
            <a:r>
              <a:rPr lang="es-CR" altLang="es-ES" sz="1600" dirty="0">
                <a:latin typeface="Arial Rounded MT Bold" panose="020F0704030504030204" pitchFamily="34" charset="0"/>
              </a:rPr>
              <a:t> </a:t>
            </a:r>
          </a:p>
          <a:p>
            <a:pPr eaLnBrk="1" hangingPunct="1"/>
            <a:r>
              <a:rPr lang="es-CR" altLang="es-ES" sz="1600" dirty="0">
                <a:latin typeface="Arial Rounded MT Bold" panose="020F0704030504030204" pitchFamily="34" charset="0"/>
              </a:rPr>
              <a:t>2. El objetivo es que el niño siga instrucciones, que tenga que </a:t>
            </a:r>
            <a:r>
              <a:rPr lang="es-CR" altLang="es-ES" sz="1600" b="1" dirty="0">
                <a:latin typeface="Arial Rounded MT Bold" panose="020F0704030504030204" pitchFamily="34" charset="0"/>
              </a:rPr>
              <a:t>esperar</a:t>
            </a:r>
            <a:r>
              <a:rPr lang="es-CR" altLang="es-ES" sz="1600" dirty="0">
                <a:latin typeface="Arial Rounded MT Bold" panose="020F0704030504030204" pitchFamily="34" charset="0"/>
              </a:rPr>
              <a:t>, que aprenda a </a:t>
            </a:r>
            <a:r>
              <a:rPr lang="es-CR" altLang="es-ES" sz="1600" b="1" dirty="0">
                <a:latin typeface="Arial Rounded MT Bold" panose="020F0704030504030204" pitchFamily="34" charset="0"/>
              </a:rPr>
              <a:t>escuchar</a:t>
            </a:r>
            <a:r>
              <a:rPr lang="es-CR" altLang="es-ES" sz="1600" dirty="0">
                <a:latin typeface="Arial Rounded MT Bold" panose="020F0704030504030204" pitchFamily="34" charset="0"/>
              </a:rPr>
              <a:t> y estar en </a:t>
            </a:r>
            <a:r>
              <a:rPr lang="es-CR" altLang="es-ES" sz="1600" b="1" dirty="0">
                <a:latin typeface="Arial Rounded MT Bold" panose="020F0704030504030204" pitchFamily="34" charset="0"/>
              </a:rPr>
              <a:t>silencio.</a:t>
            </a:r>
            <a:endParaRPr lang="es-CR" altLang="es-ES" sz="1600" dirty="0">
              <a:latin typeface="Arial Rounded MT Bold" panose="020F0704030504030204" pitchFamily="34" charset="0"/>
            </a:endParaRPr>
          </a:p>
          <a:p>
            <a:pPr eaLnBrk="1" hangingPunct="1"/>
            <a:r>
              <a:rPr lang="es-CR" altLang="es-ES" sz="1600" dirty="0">
                <a:latin typeface="Arial Rounded MT Bold" panose="020F0704030504030204" pitchFamily="34" charset="0"/>
              </a:rPr>
              <a:t> </a:t>
            </a:r>
          </a:p>
          <a:p>
            <a:pPr eaLnBrk="1" hangingPunct="1"/>
            <a:r>
              <a:rPr lang="es-CR" altLang="es-ES" sz="1600" dirty="0">
                <a:latin typeface="Arial Rounded MT Bold" panose="020F0704030504030204" pitchFamily="34" charset="0"/>
              </a:rPr>
              <a:t>3. Les mostrará láminas o fotos de las estatuas que ellos pueden imitar (no deben ser posiciones </a:t>
            </a:r>
            <a:r>
              <a:rPr lang="es-CR" altLang="es-ES" sz="1600" dirty="0" smtClean="0">
                <a:latin typeface="Arial Rounded MT Bold" panose="020F0704030504030204" pitchFamily="34" charset="0"/>
              </a:rPr>
              <a:t>incómodas</a:t>
            </a:r>
            <a:r>
              <a:rPr lang="es-CR" altLang="es-ES" sz="1600" dirty="0">
                <a:latin typeface="Arial Rounded MT Bold" panose="020F0704030504030204" pitchFamily="34" charset="0"/>
              </a:rPr>
              <a:t>). El docente o padre puede buscar diferentes opciones.</a:t>
            </a:r>
          </a:p>
          <a:p>
            <a:pPr eaLnBrk="1" hangingPunct="1"/>
            <a:r>
              <a:rPr lang="es-CR" altLang="es-ES" sz="1600" dirty="0">
                <a:latin typeface="Arial Rounded MT Bold" panose="020F0704030504030204" pitchFamily="34" charset="0"/>
              </a:rPr>
              <a:t> </a:t>
            </a:r>
          </a:p>
          <a:p>
            <a:pPr eaLnBrk="1" hangingPunct="1"/>
            <a:r>
              <a:rPr lang="es-CR" altLang="es-ES" sz="1600" dirty="0">
                <a:latin typeface="Arial Rounded MT Bold" panose="020F0704030504030204" pitchFamily="34" charset="0"/>
              </a:rPr>
              <a:t>4. Se explican las reglas del </a:t>
            </a:r>
            <a:r>
              <a:rPr lang="es-CR" altLang="es-ES" sz="1600" dirty="0" smtClean="0">
                <a:latin typeface="Arial Rounded MT Bold" panose="020F0704030504030204" pitchFamily="34" charset="0"/>
              </a:rPr>
              <a:t>juego:</a:t>
            </a:r>
            <a:endParaRPr lang="es-CR" altLang="es-ES" sz="1600" dirty="0">
              <a:latin typeface="Arial Rounded MT Bold" panose="020F0704030504030204" pitchFamily="34" charset="0"/>
            </a:endParaRPr>
          </a:p>
          <a:p>
            <a:pPr eaLnBrk="1" hangingPunct="1"/>
            <a:r>
              <a:rPr lang="es-CR" altLang="es-ES" sz="1600" dirty="0">
                <a:latin typeface="Arial Rounded MT Bold" panose="020F0704030504030204" pitchFamily="34" charset="0"/>
              </a:rPr>
              <a:t> </a:t>
            </a:r>
          </a:p>
          <a:p>
            <a:pPr lvl="1" eaLnBrk="1" hangingPunct="1"/>
            <a:r>
              <a:rPr lang="es-CR" altLang="es-ES" sz="1600" dirty="0">
                <a:latin typeface="Arial Rounded MT Bold" panose="020F0704030504030204" pitchFamily="34" charset="0"/>
              </a:rPr>
              <a:t>Mantener la posición de forma adecuada.</a:t>
            </a:r>
          </a:p>
          <a:p>
            <a:pPr eaLnBrk="1" hangingPunct="1"/>
            <a:r>
              <a:rPr lang="es-CR" altLang="es-ES" sz="1600" dirty="0">
                <a:latin typeface="Arial Rounded MT Bold" panose="020F0704030504030204" pitchFamily="34" charset="0"/>
              </a:rPr>
              <a:t> </a:t>
            </a:r>
          </a:p>
          <a:p>
            <a:pPr lvl="1" eaLnBrk="1" hangingPunct="1"/>
            <a:r>
              <a:rPr lang="es-CR" altLang="es-ES" sz="1600" dirty="0">
                <a:latin typeface="Arial Rounded MT Bold" panose="020F0704030504030204" pitchFamily="34" charset="0"/>
              </a:rPr>
              <a:t>No se puede empezar antes de la orden de comienzo del juego.</a:t>
            </a:r>
          </a:p>
          <a:p>
            <a:pPr eaLnBrk="1" hangingPunct="1"/>
            <a:r>
              <a:rPr lang="es-CR" altLang="es-ES" sz="1600" dirty="0">
                <a:latin typeface="Arial Rounded MT Bold" panose="020F0704030504030204" pitchFamily="34" charset="0"/>
              </a:rPr>
              <a:t> </a:t>
            </a:r>
          </a:p>
          <a:p>
            <a:pPr lvl="1" eaLnBrk="1" hangingPunct="1"/>
            <a:r>
              <a:rPr lang="es-CR" altLang="es-ES" sz="1600" dirty="0">
                <a:latin typeface="Arial Rounded MT Bold" panose="020F0704030504030204" pitchFamily="34" charset="0"/>
              </a:rPr>
              <a:t>No se puede terminar hasta que no se le indique.</a:t>
            </a:r>
          </a:p>
          <a:p>
            <a:pPr eaLnBrk="1" hangingPunct="1"/>
            <a:r>
              <a:rPr lang="es-CR" altLang="es-ES" sz="1600" dirty="0">
                <a:latin typeface="Arial Rounded MT Bold" panose="020F0704030504030204" pitchFamily="34" charset="0"/>
              </a:rPr>
              <a:t> </a:t>
            </a:r>
          </a:p>
          <a:p>
            <a:pPr lvl="1" eaLnBrk="1" hangingPunct="1"/>
            <a:r>
              <a:rPr lang="es-CR" altLang="es-ES" sz="1600" dirty="0">
                <a:latin typeface="Arial Rounded MT Bold" panose="020F0704030504030204" pitchFamily="34" charset="0"/>
              </a:rPr>
              <a:t>Hay que permanecer callados.</a:t>
            </a:r>
          </a:p>
          <a:p>
            <a:pPr eaLnBrk="1" hangingPunct="1"/>
            <a:r>
              <a:rPr lang="es-CR" altLang="es-ES" sz="1600" dirty="0">
                <a:latin typeface="Arial Rounded MT Bold" panose="020F0704030504030204" pitchFamily="34" charset="0"/>
              </a:rPr>
              <a:t> </a:t>
            </a:r>
          </a:p>
          <a:p>
            <a:pPr eaLnBrk="1" hangingPunct="1"/>
            <a:r>
              <a:rPr lang="es-CR" altLang="es-ES" sz="1600" dirty="0">
                <a:latin typeface="Arial Rounded MT Bold" panose="020F0704030504030204" pitchFamily="34" charset="0"/>
              </a:rPr>
              <a:t>5. El padre puede participar del juego mostrando como realizar las actividades.</a:t>
            </a:r>
          </a:p>
          <a:p>
            <a:pPr eaLnBrk="1" hangingPunct="1"/>
            <a:r>
              <a:rPr lang="es-CR" altLang="es-ES" sz="1600" dirty="0">
                <a:latin typeface="Arial Rounded MT Bold" panose="020F0704030504030204" pitchFamily="34" charset="0"/>
              </a:rPr>
              <a:t> </a:t>
            </a:r>
          </a:p>
          <a:p>
            <a:pPr eaLnBrk="1" hangingPunct="1"/>
            <a:r>
              <a:rPr lang="es-CR" altLang="es-ES" sz="1600" dirty="0">
                <a:latin typeface="Arial Rounded MT Bold" panose="020F0704030504030204" pitchFamily="34" charset="0"/>
              </a:rPr>
              <a:t>6. Se cierra con una estatua de arcilla para cerrar la actividad y el autocontrol aprendido.</a:t>
            </a:r>
          </a:p>
        </p:txBody>
      </p:sp>
      <p:pic>
        <p:nvPicPr>
          <p:cNvPr id="6" name="Imagen 5"/>
          <p:cNvPicPr>
            <a:picLocks noChangeAspect="1"/>
          </p:cNvPicPr>
          <p:nvPr/>
        </p:nvPicPr>
        <p:blipFill>
          <a:blip r:embed="rId2" cstate="print"/>
          <a:stretch>
            <a:fillRect/>
          </a:stretch>
        </p:blipFill>
        <p:spPr>
          <a:xfrm>
            <a:off x="0" y="8203"/>
            <a:ext cx="6858000" cy="1107413"/>
          </a:xfrm>
          <a:prstGeom prst="rect">
            <a:avLst/>
          </a:prstGeom>
        </p:spPr>
      </p:pic>
      <p:pic>
        <p:nvPicPr>
          <p:cNvPr id="2150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21088" y="755576"/>
            <a:ext cx="2448272"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290873" y="1316252"/>
            <a:ext cx="4060229"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s-CR" altLang="es-CR" sz="1600" dirty="0">
                <a:latin typeface="Arial Rounded MT Bold" panose="020F0704030504030204" pitchFamily="34" charset="0"/>
              </a:rPr>
              <a:t>Ejemplos para imprimir e imitar</a:t>
            </a:r>
          </a:p>
        </p:txBody>
      </p:sp>
      <p:pic>
        <p:nvPicPr>
          <p:cNvPr id="22531"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2656" y="1979712"/>
            <a:ext cx="5976664" cy="6552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3" cstate="print"/>
          <a:stretch>
            <a:fillRect/>
          </a:stretch>
        </p:blipFill>
        <p:spPr>
          <a:xfrm>
            <a:off x="0" y="8203"/>
            <a:ext cx="6858000" cy="110741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7;p14"/>
          <p:cNvPicPr preferRelativeResize="0"/>
          <p:nvPr/>
        </p:nvPicPr>
        <p:blipFill rotWithShape="1">
          <a:blip r:embed="rId2" cstate="print">
            <a:alphaModFix/>
          </a:blip>
          <a:srcRect t="80194"/>
          <a:stretch/>
        </p:blipFill>
        <p:spPr>
          <a:xfrm>
            <a:off x="18363" y="7637562"/>
            <a:ext cx="6858000" cy="1502697"/>
          </a:xfrm>
          <a:prstGeom prst="rect">
            <a:avLst/>
          </a:prstGeom>
          <a:noFill/>
          <a:ln>
            <a:noFill/>
          </a:ln>
        </p:spPr>
      </p:pic>
      <p:sp>
        <p:nvSpPr>
          <p:cNvPr id="2" name="Rectángulo redondeado 1"/>
          <p:cNvSpPr/>
          <p:nvPr/>
        </p:nvSpPr>
        <p:spPr>
          <a:xfrm>
            <a:off x="260648" y="1475656"/>
            <a:ext cx="6125591" cy="6431685"/>
          </a:xfrm>
          <a:prstGeom prst="roundRect">
            <a:avLst/>
          </a:prstGeom>
          <a:ln w="28575">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dirty="0"/>
          </a:p>
        </p:txBody>
      </p:sp>
      <p:sp>
        <p:nvSpPr>
          <p:cNvPr id="3" name="Marcador de contenido 2"/>
          <p:cNvSpPr>
            <a:spLocks noGrp="1"/>
          </p:cNvSpPr>
          <p:nvPr>
            <p:ph idx="1"/>
          </p:nvPr>
        </p:nvSpPr>
        <p:spPr>
          <a:xfrm>
            <a:off x="548406" y="1619671"/>
            <a:ext cx="5550074" cy="6143653"/>
          </a:xfrm>
        </p:spPr>
        <p:txBody>
          <a:bodyPr>
            <a:normAutofit fontScale="92500" lnSpcReduction="20000"/>
          </a:bodyPr>
          <a:lstStyle/>
          <a:p>
            <a:pPr marL="0" indent="0" algn="ctr">
              <a:lnSpc>
                <a:spcPct val="170000"/>
              </a:lnSpc>
              <a:buNone/>
            </a:pPr>
            <a:r>
              <a:rPr lang="es-CR" sz="2800" b="1" dirty="0">
                <a:latin typeface="Aharoni" pitchFamily="2" charset="0"/>
                <a:cs typeface="Aharoni" pitchFamily="2" charset="0"/>
              </a:rPr>
              <a:t>Temas a </a:t>
            </a:r>
            <a:r>
              <a:rPr lang="es-CR" sz="2800" b="1" dirty="0" smtClean="0">
                <a:latin typeface="Aharoni" pitchFamily="2" charset="0"/>
                <a:cs typeface="Aharoni" pitchFamily="2" charset="0"/>
              </a:rPr>
              <a:t>desarrollar en niños de 4 a los 6 años </a:t>
            </a:r>
          </a:p>
          <a:p>
            <a:pPr marL="0" indent="0">
              <a:buNone/>
            </a:pPr>
            <a:endParaRPr lang="es-CR" sz="2800" b="1" dirty="0">
              <a:solidFill>
                <a:schemeClr val="accent1">
                  <a:lumMod val="50000"/>
                </a:schemeClr>
              </a:solidFill>
              <a:latin typeface="Aharoni" pitchFamily="2" charset="0"/>
              <a:cs typeface="Aharoni" pitchFamily="2" charset="0"/>
            </a:endParaRPr>
          </a:p>
          <a:p>
            <a:pPr marL="0" indent="0">
              <a:lnSpc>
                <a:spcPct val="100000"/>
              </a:lnSpc>
              <a:buNone/>
            </a:pPr>
            <a:r>
              <a:rPr lang="es-CR" sz="2600" b="1" dirty="0" smtClean="0">
                <a:solidFill>
                  <a:schemeClr val="accent1">
                    <a:lumMod val="50000"/>
                  </a:schemeClr>
                </a:solidFill>
                <a:latin typeface="Aharoni" pitchFamily="2" charset="0"/>
                <a:cs typeface="Aharoni" pitchFamily="2" charset="0"/>
              </a:rPr>
              <a:t>1. Introducción de </a:t>
            </a:r>
            <a:r>
              <a:rPr lang="es-CR" sz="2600" b="1" dirty="0" smtClean="0">
                <a:solidFill>
                  <a:schemeClr val="accent1">
                    <a:lumMod val="50000"/>
                  </a:schemeClr>
                </a:solidFill>
                <a:latin typeface="Aharoni" pitchFamily="2" charset="0"/>
                <a:cs typeface="Aharoni" pitchFamily="2" charset="0"/>
              </a:rPr>
              <a:t>desarrollo.</a:t>
            </a:r>
            <a:endParaRPr lang="es-CR" sz="2600" b="1" dirty="0" smtClean="0">
              <a:solidFill>
                <a:schemeClr val="accent1">
                  <a:lumMod val="50000"/>
                </a:schemeClr>
              </a:solidFill>
              <a:latin typeface="Aharoni" pitchFamily="2" charset="0"/>
              <a:cs typeface="Aharoni" pitchFamily="2" charset="0"/>
            </a:endParaRPr>
          </a:p>
          <a:p>
            <a:pPr marL="0" indent="0">
              <a:lnSpc>
                <a:spcPct val="100000"/>
              </a:lnSpc>
              <a:buNone/>
            </a:pPr>
            <a:r>
              <a:rPr lang="es-CR" sz="2600" b="1" dirty="0" smtClean="0">
                <a:solidFill>
                  <a:schemeClr val="accent1">
                    <a:lumMod val="50000"/>
                  </a:schemeClr>
                </a:solidFill>
                <a:latin typeface="Aharoni" pitchFamily="2" charset="0"/>
                <a:cs typeface="Aharoni" pitchFamily="2" charset="0"/>
              </a:rPr>
              <a:t> </a:t>
            </a:r>
          </a:p>
          <a:p>
            <a:pPr marL="0" indent="0">
              <a:lnSpc>
                <a:spcPct val="100000"/>
              </a:lnSpc>
              <a:buNone/>
            </a:pPr>
            <a:r>
              <a:rPr lang="es-CR" sz="2600" b="1" dirty="0" smtClean="0">
                <a:solidFill>
                  <a:schemeClr val="accent1">
                    <a:lumMod val="50000"/>
                  </a:schemeClr>
                </a:solidFill>
                <a:latin typeface="Aharoni" pitchFamily="2" charset="0"/>
                <a:cs typeface="Aharoni" pitchFamily="2" charset="0"/>
              </a:rPr>
              <a:t>2. Guía para la </a:t>
            </a:r>
            <a:r>
              <a:rPr lang="es-CR" sz="2600" b="1" dirty="0" smtClean="0">
                <a:solidFill>
                  <a:schemeClr val="accent1">
                    <a:lumMod val="50000"/>
                  </a:schemeClr>
                </a:solidFill>
                <a:latin typeface="Aharoni" pitchFamily="2" charset="0"/>
                <a:cs typeface="Aharoni" pitchFamily="2" charset="0"/>
              </a:rPr>
              <a:t>familia.</a:t>
            </a:r>
            <a:endParaRPr lang="es-CR" sz="2600" b="1" dirty="0" smtClean="0">
              <a:solidFill>
                <a:schemeClr val="accent1">
                  <a:lumMod val="50000"/>
                </a:schemeClr>
              </a:solidFill>
              <a:latin typeface="Aharoni" pitchFamily="2" charset="0"/>
              <a:cs typeface="Aharoni" pitchFamily="2" charset="0"/>
            </a:endParaRPr>
          </a:p>
          <a:p>
            <a:pPr marL="0" indent="0">
              <a:lnSpc>
                <a:spcPct val="100000"/>
              </a:lnSpc>
              <a:buNone/>
            </a:pPr>
            <a:endParaRPr lang="es-CR" sz="2600" b="1" dirty="0" smtClean="0">
              <a:solidFill>
                <a:schemeClr val="accent1">
                  <a:lumMod val="50000"/>
                </a:schemeClr>
              </a:solidFill>
              <a:latin typeface="Aharoni" pitchFamily="2" charset="0"/>
              <a:cs typeface="Aharoni" pitchFamily="2" charset="0"/>
            </a:endParaRPr>
          </a:p>
          <a:p>
            <a:pPr marL="0" indent="0">
              <a:lnSpc>
                <a:spcPct val="100000"/>
              </a:lnSpc>
              <a:buNone/>
            </a:pPr>
            <a:r>
              <a:rPr lang="es-CR" sz="2600" b="1" dirty="0">
                <a:solidFill>
                  <a:schemeClr val="accent1">
                    <a:lumMod val="50000"/>
                  </a:schemeClr>
                </a:solidFill>
                <a:latin typeface="Aharoni" pitchFamily="2" charset="0"/>
                <a:cs typeface="Aharoni" pitchFamily="2" charset="0"/>
              </a:rPr>
              <a:t>3</a:t>
            </a:r>
            <a:r>
              <a:rPr lang="es-CR" sz="2600" b="1" dirty="0" smtClean="0">
                <a:solidFill>
                  <a:schemeClr val="accent1">
                    <a:lumMod val="50000"/>
                  </a:schemeClr>
                </a:solidFill>
                <a:latin typeface="Aharoni" pitchFamily="2" charset="0"/>
                <a:cs typeface="Aharoni" pitchFamily="2" charset="0"/>
              </a:rPr>
              <a:t>. Actividades </a:t>
            </a:r>
            <a:r>
              <a:rPr lang="es-CR" sz="2600" b="1" dirty="0" smtClean="0">
                <a:solidFill>
                  <a:schemeClr val="accent6">
                    <a:lumMod val="75000"/>
                  </a:schemeClr>
                </a:solidFill>
                <a:latin typeface="Aharoni" pitchFamily="2" charset="0"/>
                <a:cs typeface="Aharoni" pitchFamily="2" charset="0"/>
              </a:rPr>
              <a:t>“</a:t>
            </a:r>
            <a:r>
              <a:rPr lang="es-CR" altLang="es-CR" sz="2600" dirty="0" smtClean="0">
                <a:solidFill>
                  <a:schemeClr val="accent6">
                    <a:lumMod val="75000"/>
                  </a:schemeClr>
                </a:solidFill>
                <a:latin typeface="Arial Rounded MT Bold" panose="020F0704030504030204" pitchFamily="34" charset="0"/>
                <a:cs typeface="Aharoni" pitchFamily="2" charset="0"/>
              </a:rPr>
              <a:t>Juguemos y aprendamos con nuestros   hijos e hijas</a:t>
            </a:r>
            <a:r>
              <a:rPr lang="es-CR" altLang="es-CR" sz="2600" dirty="0" smtClean="0">
                <a:solidFill>
                  <a:schemeClr val="accent6">
                    <a:lumMod val="75000"/>
                  </a:schemeClr>
                </a:solidFill>
                <a:latin typeface="Arial Rounded MT Bold" panose="020F0704030504030204" pitchFamily="34" charset="0"/>
                <a:cs typeface="Aharoni" pitchFamily="2" charset="0"/>
              </a:rPr>
              <a:t>”:</a:t>
            </a:r>
            <a:endParaRPr lang="es-CR" altLang="es-CR" sz="2600" dirty="0" smtClean="0">
              <a:solidFill>
                <a:schemeClr val="accent6">
                  <a:lumMod val="75000"/>
                </a:schemeClr>
              </a:solidFill>
              <a:latin typeface="Arial Rounded MT Bold" panose="020F0704030504030204" pitchFamily="34" charset="0"/>
              <a:cs typeface="Aharoni" pitchFamily="2" charset="0"/>
            </a:endParaRPr>
          </a:p>
          <a:p>
            <a:pPr lvl="2">
              <a:lnSpc>
                <a:spcPct val="100000"/>
              </a:lnSpc>
              <a:buFont typeface="Wingdings" panose="05000000000000000000" pitchFamily="2" charset="2"/>
              <a:buChar char="ü"/>
            </a:pPr>
            <a:r>
              <a:rPr lang="es-CR" altLang="es-CR" sz="2000" dirty="0" smtClean="0">
                <a:solidFill>
                  <a:schemeClr val="accent5">
                    <a:lumMod val="75000"/>
                  </a:schemeClr>
                </a:solidFill>
                <a:latin typeface="Arial Rounded MT Bold" panose="020F0704030504030204" pitchFamily="34" charset="0"/>
                <a:cs typeface="Aharoni" pitchFamily="2" charset="0"/>
              </a:rPr>
              <a:t>Mi inteligencia emocional  </a:t>
            </a:r>
          </a:p>
          <a:p>
            <a:pPr lvl="2">
              <a:lnSpc>
                <a:spcPct val="100000"/>
              </a:lnSpc>
              <a:buFont typeface="Wingdings" panose="05000000000000000000" pitchFamily="2" charset="2"/>
              <a:buChar char="ü"/>
            </a:pPr>
            <a:r>
              <a:rPr lang="es-CR" altLang="es-CR" sz="2000" dirty="0" smtClean="0">
                <a:solidFill>
                  <a:schemeClr val="accent5">
                    <a:lumMod val="75000"/>
                  </a:schemeClr>
                </a:solidFill>
                <a:latin typeface="Arial Rounded MT Bold" panose="020F0704030504030204" pitchFamily="34" charset="0"/>
                <a:cs typeface="Aharoni" pitchFamily="2" charset="0"/>
              </a:rPr>
              <a:t>Mis emociones</a:t>
            </a:r>
          </a:p>
          <a:p>
            <a:pPr lvl="2">
              <a:lnSpc>
                <a:spcPct val="100000"/>
              </a:lnSpc>
              <a:buFont typeface="Wingdings" panose="05000000000000000000" pitchFamily="2" charset="2"/>
              <a:buChar char="ü"/>
            </a:pPr>
            <a:r>
              <a:rPr lang="es-CR" altLang="es-CR" sz="2000" dirty="0" smtClean="0">
                <a:solidFill>
                  <a:schemeClr val="accent5">
                    <a:lumMod val="75000"/>
                  </a:schemeClr>
                </a:solidFill>
                <a:latin typeface="Arial Rounded MT Bold" panose="020F0704030504030204" pitchFamily="34" charset="0"/>
                <a:cs typeface="Aharoni" pitchFamily="2" charset="0"/>
              </a:rPr>
              <a:t>Juego de las estatuas </a:t>
            </a:r>
          </a:p>
          <a:p>
            <a:pPr lvl="2">
              <a:lnSpc>
                <a:spcPct val="100000"/>
              </a:lnSpc>
              <a:buFont typeface="Wingdings" panose="05000000000000000000" pitchFamily="2" charset="2"/>
              <a:buChar char="ü"/>
            </a:pPr>
            <a:r>
              <a:rPr lang="es-CR" altLang="es-CR" sz="2000" dirty="0" smtClean="0">
                <a:solidFill>
                  <a:schemeClr val="accent5">
                    <a:lumMod val="75000"/>
                  </a:schemeClr>
                </a:solidFill>
                <a:latin typeface="Arial Rounded MT Bold" panose="020F0704030504030204" pitchFamily="34" charset="0"/>
                <a:cs typeface="Aharoni" pitchFamily="2" charset="0"/>
              </a:rPr>
              <a:t>Viaje en una nave espacial a una estrella distante</a:t>
            </a:r>
          </a:p>
          <a:p>
            <a:pPr lvl="2">
              <a:lnSpc>
                <a:spcPct val="100000"/>
              </a:lnSpc>
              <a:buFont typeface="Wingdings" panose="05000000000000000000" pitchFamily="2" charset="2"/>
              <a:buChar char="ü"/>
            </a:pPr>
            <a:endParaRPr lang="es-CR" altLang="es-CR" sz="2000" b="1" i="1" dirty="0" smtClean="0">
              <a:solidFill>
                <a:schemeClr val="accent6">
                  <a:lumMod val="60000"/>
                  <a:lumOff val="40000"/>
                </a:schemeClr>
              </a:solidFill>
              <a:latin typeface="Arial Rounded MT Bold" panose="020F0704030504030204" pitchFamily="34" charset="0"/>
              <a:cs typeface="Aharoni" pitchFamily="2" charset="0"/>
            </a:endParaRPr>
          </a:p>
          <a:p>
            <a:pPr marL="0" indent="0">
              <a:buNone/>
            </a:pPr>
            <a:r>
              <a:rPr lang="es-ES" sz="2800" b="1" dirty="0">
                <a:solidFill>
                  <a:schemeClr val="accent1">
                    <a:lumMod val="50000"/>
                  </a:schemeClr>
                </a:solidFill>
                <a:latin typeface="Aharoni" pitchFamily="2" charset="0"/>
                <a:cs typeface="Aharoni" pitchFamily="2" charset="0"/>
              </a:rPr>
              <a:t>4</a:t>
            </a:r>
            <a:r>
              <a:rPr lang="es-ES" sz="2800" b="1" dirty="0" smtClean="0">
                <a:solidFill>
                  <a:schemeClr val="accent1">
                    <a:lumMod val="50000"/>
                  </a:schemeClr>
                </a:solidFill>
                <a:latin typeface="Aharoni" pitchFamily="2" charset="0"/>
                <a:cs typeface="Aharoni" pitchFamily="2" charset="0"/>
              </a:rPr>
              <a:t>. </a:t>
            </a:r>
            <a:r>
              <a:rPr lang="es-ES" sz="2800" b="1" dirty="0" smtClean="0">
                <a:solidFill>
                  <a:schemeClr val="accent1">
                    <a:lumMod val="50000"/>
                  </a:schemeClr>
                </a:solidFill>
                <a:latin typeface="Aharoni" pitchFamily="2" charset="0"/>
                <a:cs typeface="Aharoni" pitchFamily="2" charset="0"/>
              </a:rPr>
              <a:t>Contáctenos.</a:t>
            </a:r>
            <a:endParaRPr lang="es-ES" sz="2800" b="1" dirty="0" smtClean="0">
              <a:solidFill>
                <a:schemeClr val="accent1">
                  <a:lumMod val="50000"/>
                </a:schemeClr>
              </a:solidFill>
              <a:latin typeface="Aharoni" pitchFamily="2" charset="0"/>
              <a:cs typeface="Aharoni" pitchFamily="2" charset="0"/>
            </a:endParaRPr>
          </a:p>
          <a:p>
            <a:endParaRPr lang="es-CR" sz="2800" b="1" dirty="0" smtClean="0">
              <a:solidFill>
                <a:schemeClr val="accent1">
                  <a:lumMod val="50000"/>
                </a:schemeClr>
              </a:solidFill>
              <a:latin typeface="Aharoni" pitchFamily="2" charset="0"/>
              <a:cs typeface="Aharoni" pitchFamily="2" charset="0"/>
            </a:endParaRPr>
          </a:p>
          <a:p>
            <a:pPr marL="0" indent="0">
              <a:buNone/>
            </a:pPr>
            <a:endParaRPr lang="es-CR" sz="2800" b="1" dirty="0">
              <a:solidFill>
                <a:schemeClr val="accent1">
                  <a:lumMod val="50000"/>
                </a:schemeClr>
              </a:solidFill>
              <a:latin typeface="Aharoni" pitchFamily="2" charset="0"/>
              <a:cs typeface="Aharoni" pitchFamily="2" charset="0"/>
            </a:endParaRPr>
          </a:p>
          <a:p>
            <a:pPr marL="0" indent="0">
              <a:buNone/>
            </a:pPr>
            <a:endParaRPr lang="es-ES" sz="2800" b="1" dirty="0">
              <a:solidFill>
                <a:schemeClr val="accent1">
                  <a:lumMod val="50000"/>
                </a:schemeClr>
              </a:solidFill>
              <a:latin typeface="Aharoni" pitchFamily="2" charset="0"/>
              <a:cs typeface="Aharoni" pitchFamily="2" charset="0"/>
            </a:endParaRPr>
          </a:p>
        </p:txBody>
      </p:sp>
      <p:pic>
        <p:nvPicPr>
          <p:cNvPr id="5" name="Google Shape;97;p14"/>
          <p:cNvPicPr preferRelativeResize="0"/>
          <p:nvPr/>
        </p:nvPicPr>
        <p:blipFill rotWithShape="1">
          <a:blip r:embed="rId2" cstate="print">
            <a:alphaModFix/>
          </a:blip>
          <a:srcRect b="77456"/>
          <a:stretch/>
        </p:blipFill>
        <p:spPr>
          <a:xfrm>
            <a:off x="13808" y="80252"/>
            <a:ext cx="6829838" cy="1127222"/>
          </a:xfrm>
          <a:prstGeom prst="rect">
            <a:avLst/>
          </a:prstGeom>
          <a:noFill/>
          <a:ln>
            <a:noFill/>
          </a:ln>
        </p:spPr>
      </p:pic>
      <p:pic>
        <p:nvPicPr>
          <p:cNvPr id="6" name="Imagen 5"/>
          <p:cNvPicPr/>
          <p:nvPr/>
        </p:nvPicPr>
        <p:blipFill>
          <a:blip r:embed="rId3" cstate="print">
            <a:extLst>
              <a:ext uri="{28A0092B-C50C-407E-A947-70E740481C1C}">
                <a14:useLocalDpi xmlns="" xmlns:a14="http://schemas.microsoft.com/office/drawing/2010/main" val="0"/>
              </a:ext>
            </a:extLst>
          </a:blip>
          <a:stretch>
            <a:fillRect/>
          </a:stretch>
        </p:blipFill>
        <p:spPr>
          <a:xfrm>
            <a:off x="471214" y="153674"/>
            <a:ext cx="1656184" cy="1133401"/>
          </a:xfrm>
          <a:prstGeom prst="rect">
            <a:avLst/>
          </a:prstGeom>
        </p:spPr>
      </p:pic>
    </p:spTree>
    <p:extLst>
      <p:ext uri="{BB962C8B-B14F-4D97-AF65-F5344CB8AC3E}">
        <p14:creationId xmlns="" xmlns:p14="http://schemas.microsoft.com/office/powerpoint/2010/main" val="1604482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268413" y="203200"/>
            <a:ext cx="2709862" cy="261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s-CR" altLang="es-CR" sz="1100" b="1">
                <a:latin typeface="Arial" panose="020B0604020202020204" pitchFamily="34" charset="0"/>
              </a:rPr>
              <a:t>Ejemplos para imprimir e imitar</a:t>
            </a:r>
            <a:endParaRPr lang="es-CR" altLang="es-CR" sz="1100">
              <a:latin typeface="Arial" panose="020B0604020202020204" pitchFamily="34" charset="0"/>
            </a:endParaRPr>
          </a:p>
        </p:txBody>
      </p:sp>
      <p:pic>
        <p:nvPicPr>
          <p:cNvPr id="2355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515" y="1855442"/>
            <a:ext cx="6048970" cy="6388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6" name="Rectangle 3"/>
          <p:cNvSpPr>
            <a:spLocks noChangeArrowheads="1"/>
          </p:cNvSpPr>
          <p:nvPr/>
        </p:nvSpPr>
        <p:spPr bwMode="auto">
          <a:xfrm>
            <a:off x="0" y="457200"/>
            <a:ext cx="6858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s-CR" altLang="es-CR"/>
          </a:p>
        </p:txBody>
      </p:sp>
      <p:pic>
        <p:nvPicPr>
          <p:cNvPr id="5" name="Imagen 4"/>
          <p:cNvPicPr>
            <a:picLocks noChangeAspect="1"/>
          </p:cNvPicPr>
          <p:nvPr/>
        </p:nvPicPr>
        <p:blipFill>
          <a:blip r:embed="rId3" cstate="print"/>
          <a:stretch>
            <a:fillRect/>
          </a:stretch>
        </p:blipFill>
        <p:spPr>
          <a:xfrm>
            <a:off x="0" y="8203"/>
            <a:ext cx="6858000" cy="1107413"/>
          </a:xfrm>
          <a:prstGeom prst="rect">
            <a:avLst/>
          </a:prstGeom>
        </p:spPr>
      </p:pic>
      <p:sp>
        <p:nvSpPr>
          <p:cNvPr id="6" name="Rectangle 2"/>
          <p:cNvSpPr>
            <a:spLocks noChangeArrowheads="1"/>
          </p:cNvSpPr>
          <p:nvPr/>
        </p:nvSpPr>
        <p:spPr bwMode="auto">
          <a:xfrm>
            <a:off x="1290873" y="1316252"/>
            <a:ext cx="4060229"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s-CR" altLang="es-CR" sz="1600" dirty="0">
                <a:latin typeface="Arial Rounded MT Bold" panose="020F0704030504030204" pitchFamily="34" charset="0"/>
              </a:rPr>
              <a:t>Ejemplos para imprimir e imitar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125538" y="276225"/>
            <a:ext cx="2879725" cy="26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s-CR" altLang="es-CR" sz="1100" b="1">
                <a:latin typeface="Arial" panose="020B0604020202020204" pitchFamily="34" charset="0"/>
              </a:rPr>
              <a:t>Ejemplos para imprimir e imitar</a:t>
            </a:r>
            <a:endParaRPr lang="es-CR" altLang="es-CR" sz="1100">
              <a:latin typeface="Arial" panose="020B0604020202020204" pitchFamily="34" charset="0"/>
            </a:endParaRPr>
          </a:p>
        </p:txBody>
      </p:sp>
      <p:pic>
        <p:nvPicPr>
          <p:cNvPr id="24579"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8680" y="1979712"/>
            <a:ext cx="5976663" cy="6480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3" cstate="print"/>
          <a:stretch>
            <a:fillRect/>
          </a:stretch>
        </p:blipFill>
        <p:spPr>
          <a:xfrm>
            <a:off x="0" y="8203"/>
            <a:ext cx="6858000" cy="1107413"/>
          </a:xfrm>
          <a:prstGeom prst="rect">
            <a:avLst/>
          </a:prstGeom>
        </p:spPr>
      </p:pic>
      <p:sp>
        <p:nvSpPr>
          <p:cNvPr id="5" name="Rectangle 2"/>
          <p:cNvSpPr>
            <a:spLocks noChangeArrowheads="1"/>
          </p:cNvSpPr>
          <p:nvPr/>
        </p:nvSpPr>
        <p:spPr bwMode="auto">
          <a:xfrm>
            <a:off x="1290873" y="1316252"/>
            <a:ext cx="4060229"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s-CR" altLang="es-CR" sz="1600" dirty="0">
                <a:latin typeface="Arial Rounded MT Bold" panose="020F0704030504030204" pitchFamily="34" charset="0"/>
              </a:rPr>
              <a:t>Ejemplos para imprimir e imitar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Rectángulo"/>
          <p:cNvSpPr>
            <a:spLocks noChangeArrowheads="1"/>
          </p:cNvSpPr>
          <p:nvPr/>
        </p:nvSpPr>
        <p:spPr bwMode="auto">
          <a:xfrm>
            <a:off x="3688160" y="1331640"/>
            <a:ext cx="2979712" cy="4832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CR" altLang="es-ES" sz="1400" b="1" dirty="0">
                <a:solidFill>
                  <a:schemeClr val="accent1">
                    <a:lumMod val="50000"/>
                  </a:schemeClr>
                </a:solidFill>
                <a:latin typeface="Arial Rounded MT Bold" panose="020F0704030504030204" pitchFamily="34" charset="0"/>
              </a:rPr>
              <a:t>VIAJE EN UNA NAVE ESPACIAL A UNA</a:t>
            </a:r>
            <a:r>
              <a:rPr lang="es-CR" altLang="es-ES" sz="1400" dirty="0">
                <a:solidFill>
                  <a:schemeClr val="accent1">
                    <a:lumMod val="50000"/>
                  </a:schemeClr>
                </a:solidFill>
                <a:latin typeface="Arial Rounded MT Bold" panose="020F0704030504030204" pitchFamily="34" charset="0"/>
              </a:rPr>
              <a:t> </a:t>
            </a:r>
            <a:r>
              <a:rPr lang="es-CR" altLang="es-ES" sz="1400" b="1" dirty="0">
                <a:solidFill>
                  <a:schemeClr val="accent1">
                    <a:lumMod val="50000"/>
                  </a:schemeClr>
                </a:solidFill>
                <a:latin typeface="Arial Rounded MT Bold" panose="020F0704030504030204" pitchFamily="34" charset="0"/>
              </a:rPr>
              <a:t>ESTRELLA DISTANTE</a:t>
            </a:r>
            <a:endParaRPr lang="es-CR" altLang="es-ES" sz="1400" dirty="0">
              <a:solidFill>
                <a:schemeClr val="accent1">
                  <a:lumMod val="50000"/>
                </a:schemeClr>
              </a:solidFill>
              <a:latin typeface="Arial Rounded MT Bold" panose="020F0704030504030204" pitchFamily="34" charset="0"/>
            </a:endParaRPr>
          </a:p>
          <a:p>
            <a:pPr algn="ctr" eaLnBrk="1" hangingPunct="1"/>
            <a:r>
              <a:rPr lang="es-CR" altLang="es-ES" sz="1400" dirty="0">
                <a:latin typeface="Arial Rounded MT Bold" panose="020F0704030504030204" pitchFamily="34" charset="0"/>
              </a:rPr>
              <a:t> </a:t>
            </a:r>
          </a:p>
          <a:p>
            <a:pPr algn="ctr" eaLnBrk="1" hangingPunct="1"/>
            <a:r>
              <a:rPr lang="es-CR" altLang="es-ES" sz="1400" b="1" dirty="0">
                <a:latin typeface="Arial Rounded MT Bold" panose="020F0704030504030204" pitchFamily="34" charset="0"/>
              </a:rPr>
              <a:t>Instrucciones para padres o educadores:</a:t>
            </a:r>
            <a:endParaRPr lang="es-CR" altLang="es-ES" sz="1400" dirty="0">
              <a:latin typeface="Arial Rounded MT Bold" panose="020F0704030504030204" pitchFamily="34" charset="0"/>
            </a:endParaRPr>
          </a:p>
          <a:p>
            <a:pPr algn="ctr" eaLnBrk="1" hangingPunct="1"/>
            <a:r>
              <a:rPr lang="es-CR" altLang="es-ES" sz="1400" dirty="0">
                <a:latin typeface="Arial Rounded MT Bold" panose="020F0704030504030204" pitchFamily="34" charset="0"/>
              </a:rPr>
              <a:t> </a:t>
            </a:r>
          </a:p>
          <a:p>
            <a:pPr algn="ctr" eaLnBrk="1" hangingPunct="1"/>
            <a:r>
              <a:rPr lang="es-CR" altLang="es-ES" sz="1400" dirty="0">
                <a:latin typeface="Arial Rounded MT Bold" panose="020F0704030504030204" pitchFamily="34" charset="0"/>
              </a:rPr>
              <a:t>1. Pídale al niño que dibuje o confeccione una </a:t>
            </a:r>
            <a:r>
              <a:rPr lang="es-CR" altLang="es-ES" sz="1400" b="1" dirty="0">
                <a:latin typeface="Arial Rounded MT Bold" panose="020F0704030504030204" pitchFamily="34" charset="0"/>
              </a:rPr>
              <a:t>NAVE ESPACIAL</a:t>
            </a:r>
            <a:r>
              <a:rPr lang="es-CR" altLang="es-ES" sz="1400" dirty="0">
                <a:latin typeface="Arial Rounded MT Bold" panose="020F0704030504030204" pitchFamily="34" charset="0"/>
              </a:rPr>
              <a:t> del tipo que usaría un astronauta para hacer un viaje al espacio; ofrézcale los materiales que puedan desarrollar su creatividad.</a:t>
            </a:r>
          </a:p>
          <a:p>
            <a:pPr algn="ctr" eaLnBrk="1" hangingPunct="1"/>
            <a:r>
              <a:rPr lang="es-CR" altLang="es-ES" sz="1400" dirty="0">
                <a:latin typeface="Arial Rounded MT Bold" panose="020F0704030504030204" pitchFamily="34" charset="0"/>
              </a:rPr>
              <a:t> </a:t>
            </a:r>
          </a:p>
          <a:p>
            <a:pPr algn="ctr" eaLnBrk="1" hangingPunct="1"/>
            <a:r>
              <a:rPr lang="es-CR" altLang="es-ES" sz="1400" dirty="0">
                <a:latin typeface="Arial Rounded MT Bold" panose="020F0704030504030204" pitchFamily="34" charset="0"/>
              </a:rPr>
              <a:t>2. Ponga el dibujo en algún lugar visible </a:t>
            </a:r>
            <a:r>
              <a:rPr lang="es-CR" altLang="es-ES" sz="1400" i="1" dirty="0">
                <a:latin typeface="Arial Rounded MT Bold" panose="020F0704030504030204" pitchFamily="34" charset="0"/>
              </a:rPr>
              <a:t>(casa, aula o cubículo de hospitalización) </a:t>
            </a:r>
            <a:r>
              <a:rPr lang="es-CR" altLang="es-ES" sz="1400" dirty="0">
                <a:latin typeface="Arial Rounded MT Bold" panose="020F0704030504030204" pitchFamily="34" charset="0"/>
              </a:rPr>
              <a:t>en</a:t>
            </a:r>
            <a:r>
              <a:rPr lang="es-CR" altLang="es-ES" sz="1400" i="1" dirty="0">
                <a:latin typeface="Arial Rounded MT Bold" panose="020F0704030504030204" pitchFamily="34" charset="0"/>
              </a:rPr>
              <a:t> </a:t>
            </a:r>
            <a:r>
              <a:rPr lang="es-CR" altLang="es-ES" sz="1400" dirty="0">
                <a:latin typeface="Arial Rounded MT Bold" panose="020F0704030504030204" pitchFamily="34" charset="0"/>
              </a:rPr>
              <a:t>el cual el niño lo pueda ver constantemente.</a:t>
            </a:r>
          </a:p>
          <a:p>
            <a:pPr algn="ctr" eaLnBrk="1" hangingPunct="1"/>
            <a:endParaRPr lang="es-CR" altLang="es-ES" sz="1400" dirty="0">
              <a:latin typeface="Arial Rounded MT Bold" panose="020F0704030504030204" pitchFamily="34" charset="0"/>
            </a:endParaRPr>
          </a:p>
          <a:p>
            <a:pPr algn="ctr" eaLnBrk="1" hangingPunct="1"/>
            <a:r>
              <a:rPr lang="es-CR" altLang="es-ES" sz="1400" dirty="0">
                <a:latin typeface="Arial Rounded MT Bold" panose="020F0704030504030204" pitchFamily="34" charset="0"/>
              </a:rPr>
              <a:t>3. Pídale al niño que dibuje y confeccione algunas estrellas.</a:t>
            </a:r>
          </a:p>
        </p:txBody>
      </p:sp>
      <p:sp>
        <p:nvSpPr>
          <p:cNvPr id="25604" name="4 Rectángulo"/>
          <p:cNvSpPr>
            <a:spLocks noChangeArrowheads="1"/>
          </p:cNvSpPr>
          <p:nvPr/>
        </p:nvSpPr>
        <p:spPr bwMode="auto">
          <a:xfrm>
            <a:off x="75483" y="3563888"/>
            <a:ext cx="3429000" cy="5478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CR" altLang="es-ES" sz="1400" dirty="0">
                <a:latin typeface="Arial Rounded MT Bold" panose="020F0704030504030204" pitchFamily="34" charset="0"/>
              </a:rPr>
              <a:t>4. El padre o docente debe guardar las estrellas.</a:t>
            </a:r>
          </a:p>
          <a:p>
            <a:pPr algn="ctr" eaLnBrk="1" hangingPunct="1"/>
            <a:r>
              <a:rPr lang="es-CR" altLang="es-ES" sz="1400" dirty="0">
                <a:latin typeface="Arial Rounded MT Bold" panose="020F0704030504030204" pitchFamily="34" charset="0"/>
              </a:rPr>
              <a:t> </a:t>
            </a:r>
          </a:p>
          <a:p>
            <a:pPr algn="ctr" eaLnBrk="1" hangingPunct="1"/>
            <a:r>
              <a:rPr lang="es-CR" altLang="es-ES" sz="1400" dirty="0">
                <a:latin typeface="Arial Rounded MT Bold" panose="020F0704030504030204" pitchFamily="34" charset="0"/>
              </a:rPr>
              <a:t>5. Seleccione una conducta que se quiera que el niño aprenda a regular.</a:t>
            </a:r>
          </a:p>
          <a:p>
            <a:pPr algn="ctr" eaLnBrk="1" hangingPunct="1"/>
            <a:r>
              <a:rPr lang="es-CR" altLang="es-ES" sz="1400" dirty="0">
                <a:latin typeface="Arial Rounded MT Bold" panose="020F0704030504030204" pitchFamily="34" charset="0"/>
              </a:rPr>
              <a:t> </a:t>
            </a:r>
          </a:p>
          <a:p>
            <a:pPr algn="ctr" eaLnBrk="1" hangingPunct="1"/>
            <a:r>
              <a:rPr lang="es-CR" altLang="es-ES" sz="1400" dirty="0">
                <a:latin typeface="Arial Rounded MT Bold" panose="020F0704030504030204" pitchFamily="34" charset="0"/>
              </a:rPr>
              <a:t>6. Explique al niño que cada vez que logre hacer la conducta deseada </a:t>
            </a:r>
            <a:r>
              <a:rPr lang="es-CR" altLang="es-ES" sz="1400" i="1" dirty="0">
                <a:latin typeface="Arial Rounded MT Bold" panose="020F0704030504030204" pitchFamily="34" charset="0"/>
              </a:rPr>
              <a:t>(por ejemplo, no gritar para</a:t>
            </a:r>
            <a:r>
              <a:rPr lang="es-CR" altLang="es-ES" sz="1400" dirty="0">
                <a:latin typeface="Arial Rounded MT Bold" panose="020F0704030504030204" pitchFamily="34" charset="0"/>
              </a:rPr>
              <a:t> </a:t>
            </a:r>
            <a:r>
              <a:rPr lang="es-CR" altLang="es-ES" sz="1400" i="1" dirty="0">
                <a:latin typeface="Arial Rounded MT Bold" panose="020F0704030504030204" pitchFamily="34" charset="0"/>
              </a:rPr>
              <a:t>solicitar algo) </a:t>
            </a:r>
            <a:r>
              <a:rPr lang="es-CR" altLang="es-ES" sz="1400" dirty="0">
                <a:latin typeface="Arial Rounded MT Bold" panose="020F0704030504030204" pitchFamily="34" charset="0"/>
              </a:rPr>
              <a:t>se ganará una estrella.</a:t>
            </a:r>
          </a:p>
          <a:p>
            <a:pPr algn="ctr" eaLnBrk="1" hangingPunct="1"/>
            <a:r>
              <a:rPr lang="es-CR" altLang="es-ES" sz="1400" dirty="0">
                <a:latin typeface="Arial Rounded MT Bold" panose="020F0704030504030204" pitchFamily="34" charset="0"/>
              </a:rPr>
              <a:t> </a:t>
            </a:r>
          </a:p>
          <a:p>
            <a:pPr algn="ctr" eaLnBrk="1" hangingPunct="1"/>
            <a:r>
              <a:rPr lang="es-CR" altLang="es-ES" sz="1400" dirty="0">
                <a:latin typeface="Arial Rounded MT Bold" panose="020F0704030504030204" pitchFamily="34" charset="0"/>
              </a:rPr>
              <a:t>7. Cuando se le entregue una estrella felicite al niño por haberlo logrado, y dígale lo orgullo que está </a:t>
            </a:r>
            <a:r>
              <a:rPr lang="es-CR" altLang="es-ES" sz="1400" dirty="0" smtClean="0">
                <a:latin typeface="Arial Rounded MT Bold" panose="020F0704030504030204" pitchFamily="34" charset="0"/>
              </a:rPr>
              <a:t>de </a:t>
            </a:r>
            <a:r>
              <a:rPr lang="es-CR" altLang="es-ES" sz="1400" dirty="0">
                <a:latin typeface="Arial Rounded MT Bold" panose="020F0704030504030204" pitchFamily="34" charset="0"/>
              </a:rPr>
              <a:t>él.</a:t>
            </a:r>
          </a:p>
          <a:p>
            <a:pPr algn="ctr" eaLnBrk="1" hangingPunct="1"/>
            <a:r>
              <a:rPr lang="es-CR" altLang="es-ES" sz="1400" dirty="0">
                <a:latin typeface="Arial Rounded MT Bold" panose="020F0704030504030204" pitchFamily="34" charset="0"/>
              </a:rPr>
              <a:t> </a:t>
            </a:r>
          </a:p>
          <a:p>
            <a:pPr algn="ctr" eaLnBrk="1" hangingPunct="1"/>
            <a:r>
              <a:rPr lang="es-CR" altLang="es-ES" sz="1400" dirty="0">
                <a:latin typeface="Arial Rounded MT Bold" panose="020F0704030504030204" pitchFamily="34" charset="0"/>
              </a:rPr>
              <a:t>8. Pídale al niño que le diga cómo se siente después de haber solucionado el problema.</a:t>
            </a:r>
          </a:p>
          <a:p>
            <a:pPr algn="ctr" eaLnBrk="1" hangingPunct="1"/>
            <a:r>
              <a:rPr lang="es-CR" altLang="es-ES" sz="1400" dirty="0">
                <a:latin typeface="Arial Rounded MT Bold" panose="020F0704030504030204" pitchFamily="34" charset="0"/>
              </a:rPr>
              <a:t> </a:t>
            </a:r>
          </a:p>
          <a:p>
            <a:pPr algn="ctr" eaLnBrk="1" hangingPunct="1"/>
            <a:r>
              <a:rPr lang="es-CR" altLang="es-ES" sz="1400" dirty="0">
                <a:latin typeface="Arial Rounded MT Bold" panose="020F0704030504030204" pitchFamily="34" charset="0"/>
              </a:rPr>
              <a:t>9. Inicie usando cuatro estrellas y felicite, luego </a:t>
            </a:r>
            <a:r>
              <a:rPr lang="es-CR" altLang="es-ES" sz="1400" dirty="0" smtClean="0">
                <a:latin typeface="Arial Rounded MT Bold" panose="020F0704030504030204" pitchFamily="34" charset="0"/>
              </a:rPr>
              <a:t>seis, </a:t>
            </a:r>
            <a:r>
              <a:rPr lang="es-CR" altLang="es-ES" sz="1400" dirty="0">
                <a:latin typeface="Arial Rounded MT Bold" panose="020F0704030504030204" pitchFamily="34" charset="0"/>
              </a:rPr>
              <a:t>luego </a:t>
            </a:r>
            <a:r>
              <a:rPr lang="es-CR" altLang="es-ES" sz="1400" dirty="0" smtClean="0">
                <a:latin typeface="Arial Rounded MT Bold" panose="020F0704030504030204" pitchFamily="34" charset="0"/>
              </a:rPr>
              <a:t>ocho, </a:t>
            </a:r>
            <a:r>
              <a:rPr lang="es-CR" altLang="es-ES" sz="1400" dirty="0">
                <a:latin typeface="Arial Rounded MT Bold" panose="020F0704030504030204" pitchFamily="34" charset="0"/>
              </a:rPr>
              <a:t>hasta </a:t>
            </a:r>
            <a:r>
              <a:rPr lang="es-CR" altLang="es-ES" sz="1400" dirty="0" smtClean="0">
                <a:latin typeface="Arial Rounded MT Bold" panose="020F0704030504030204" pitchFamily="34" charset="0"/>
              </a:rPr>
              <a:t>incorporar </a:t>
            </a:r>
            <a:r>
              <a:rPr lang="es-CR" altLang="es-ES" sz="1400" dirty="0">
                <a:latin typeface="Arial Rounded MT Bold" panose="020F0704030504030204" pitchFamily="34" charset="0"/>
              </a:rPr>
              <a:t>la conducta en el </a:t>
            </a:r>
            <a:r>
              <a:rPr lang="es-CR" altLang="es-ES" sz="1400" dirty="0" smtClean="0">
                <a:latin typeface="Arial Rounded MT Bold" panose="020F0704030504030204" pitchFamily="34" charset="0"/>
              </a:rPr>
              <a:t>niño, </a:t>
            </a:r>
            <a:r>
              <a:rPr lang="es-CR" altLang="es-ES" sz="1400" dirty="0">
                <a:latin typeface="Arial Rounded MT Bold" panose="020F0704030504030204" pitchFamily="34" charset="0"/>
              </a:rPr>
              <a:t>sin recibir </a:t>
            </a:r>
            <a:r>
              <a:rPr lang="es-CR" altLang="es-ES" sz="1400" dirty="0" smtClean="0">
                <a:latin typeface="Arial Rounded MT Bold" panose="020F0704030504030204" pitchFamily="34" charset="0"/>
              </a:rPr>
              <a:t>recompensas. </a:t>
            </a:r>
            <a:r>
              <a:rPr lang="es-CR" altLang="es-ES" sz="1400" dirty="0">
                <a:latin typeface="Arial Rounded MT Bold" panose="020F0704030504030204" pitchFamily="34" charset="0"/>
              </a:rPr>
              <a:t>S</a:t>
            </a:r>
            <a:r>
              <a:rPr lang="es-CR" altLang="es-ES" sz="1400" dirty="0" smtClean="0">
                <a:latin typeface="Arial Rounded MT Bold" panose="020F0704030504030204" pitchFamily="34" charset="0"/>
              </a:rPr>
              <a:t>ignifica </a:t>
            </a:r>
            <a:r>
              <a:rPr lang="es-CR" altLang="es-ES" sz="1400" dirty="0">
                <a:latin typeface="Arial Rounded MT Bold" panose="020F0704030504030204" pitchFamily="34" charset="0"/>
              </a:rPr>
              <a:t>esto tener autocontrol sobre su propia conducta.</a:t>
            </a:r>
          </a:p>
        </p:txBody>
      </p:sp>
      <p:pic>
        <p:nvPicPr>
          <p:cNvPr id="2560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3879" y="1115616"/>
            <a:ext cx="1872208" cy="2264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3" cstate="print"/>
          <a:stretch>
            <a:fillRect/>
          </a:stretch>
        </p:blipFill>
        <p:spPr>
          <a:xfrm>
            <a:off x="0" y="8203"/>
            <a:ext cx="6858000" cy="1107413"/>
          </a:xfrm>
          <a:prstGeom prst="rect">
            <a:avLst/>
          </a:prstGeom>
        </p:spPr>
      </p:pic>
      <p:pic>
        <p:nvPicPr>
          <p:cNvPr id="7" name="Imagen 6" descr="ᐈ Nave espacial dibujos de stock, vector nave espacial animada ..."/>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37112" y="6732240"/>
            <a:ext cx="1753666" cy="20955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8680" y="1101636"/>
            <a:ext cx="5808662" cy="792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8" name="Rectangle 3"/>
          <p:cNvSpPr>
            <a:spLocks noChangeArrowheads="1"/>
          </p:cNvSpPr>
          <p:nvPr/>
        </p:nvSpPr>
        <p:spPr bwMode="auto">
          <a:xfrm>
            <a:off x="0" y="457200"/>
            <a:ext cx="6858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s-CR" altLang="es-CR"/>
          </a:p>
        </p:txBody>
      </p:sp>
      <p:pic>
        <p:nvPicPr>
          <p:cNvPr id="5" name="Imagen 4"/>
          <p:cNvPicPr>
            <a:picLocks noChangeAspect="1"/>
          </p:cNvPicPr>
          <p:nvPr/>
        </p:nvPicPr>
        <p:blipFill>
          <a:blip r:embed="rId3" cstate="print"/>
          <a:stretch>
            <a:fillRect/>
          </a:stretch>
        </p:blipFill>
        <p:spPr>
          <a:xfrm>
            <a:off x="0" y="-16814"/>
            <a:ext cx="6858000" cy="1107413"/>
          </a:xfrm>
          <a:prstGeom prst="rect">
            <a:avLst/>
          </a:prstGeom>
        </p:spPr>
      </p:pic>
      <p:pic>
        <p:nvPicPr>
          <p:cNvPr id="6" name="Picture 7" descr="Archivo:Ejemplo.png - Wikipedia, la enciclopedia libre"/>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19613959">
            <a:off x="482554" y="1571214"/>
            <a:ext cx="1430553" cy="97408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941888" y="190500"/>
            <a:ext cx="1268412" cy="276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s-CR" altLang="es-CR" sz="1200" b="1">
                <a:latin typeface="Arial" panose="020B0604020202020204" pitchFamily="34" charset="0"/>
              </a:rPr>
              <a:t>Ejemplo 2</a:t>
            </a:r>
            <a:endParaRPr lang="es-CR" altLang="es-CR" sz="800">
              <a:latin typeface="Arial" panose="020B0604020202020204" pitchFamily="34" charset="0"/>
            </a:endParaRPr>
          </a:p>
        </p:txBody>
      </p:sp>
      <p:pic>
        <p:nvPicPr>
          <p:cNvPr id="27651"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0648" y="1115617"/>
            <a:ext cx="6264696" cy="8028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2" name="Rectangle 3"/>
          <p:cNvSpPr>
            <a:spLocks noChangeArrowheads="1"/>
          </p:cNvSpPr>
          <p:nvPr/>
        </p:nvSpPr>
        <p:spPr bwMode="auto">
          <a:xfrm>
            <a:off x="0" y="457200"/>
            <a:ext cx="6858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s-CR" altLang="es-CR"/>
          </a:p>
        </p:txBody>
      </p:sp>
      <p:pic>
        <p:nvPicPr>
          <p:cNvPr id="5" name="Imagen 4"/>
          <p:cNvPicPr>
            <a:picLocks noChangeAspect="1"/>
          </p:cNvPicPr>
          <p:nvPr/>
        </p:nvPicPr>
        <p:blipFill>
          <a:blip r:embed="rId3" cstate="print"/>
          <a:stretch>
            <a:fillRect/>
          </a:stretch>
        </p:blipFill>
        <p:spPr>
          <a:xfrm>
            <a:off x="0" y="8203"/>
            <a:ext cx="6858000" cy="1107413"/>
          </a:xfrm>
          <a:prstGeom prst="rect">
            <a:avLst/>
          </a:prstGeom>
        </p:spPr>
      </p:pic>
      <p:pic>
        <p:nvPicPr>
          <p:cNvPr id="6" name="Picture 7" descr="Archivo:Ejemplo.png - Wikipedia, la enciclopedia libre"/>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2705101">
            <a:off x="4427745" y="1258525"/>
            <a:ext cx="1430553" cy="97408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889250" y="303213"/>
            <a:ext cx="10795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s-CR" altLang="es-CR" sz="1400" b="1">
                <a:latin typeface="Arial" panose="020B0604020202020204" pitchFamily="34" charset="0"/>
              </a:rPr>
              <a:t>Ejemplo 3</a:t>
            </a:r>
            <a:endParaRPr lang="es-CR" altLang="es-CR" sz="1400">
              <a:latin typeface="Arial" panose="020B0604020202020204" pitchFamily="34" charset="0"/>
            </a:endParaRPr>
          </a:p>
        </p:txBody>
      </p:sp>
      <p:pic>
        <p:nvPicPr>
          <p:cNvPr id="2867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6100" y="2274856"/>
            <a:ext cx="5765800" cy="6543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6" name="Rectangle 3"/>
          <p:cNvSpPr>
            <a:spLocks noChangeArrowheads="1"/>
          </p:cNvSpPr>
          <p:nvPr/>
        </p:nvSpPr>
        <p:spPr bwMode="auto">
          <a:xfrm>
            <a:off x="0" y="457200"/>
            <a:ext cx="6858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s-CR" altLang="es-CR"/>
          </a:p>
        </p:txBody>
      </p:sp>
      <p:pic>
        <p:nvPicPr>
          <p:cNvPr id="5" name="Imagen 4"/>
          <p:cNvPicPr>
            <a:picLocks noChangeAspect="1"/>
          </p:cNvPicPr>
          <p:nvPr/>
        </p:nvPicPr>
        <p:blipFill>
          <a:blip r:embed="rId3" cstate="print"/>
          <a:stretch>
            <a:fillRect/>
          </a:stretch>
        </p:blipFill>
        <p:spPr>
          <a:xfrm>
            <a:off x="0" y="8203"/>
            <a:ext cx="6858000" cy="1107413"/>
          </a:xfrm>
          <a:prstGeom prst="rect">
            <a:avLst/>
          </a:prstGeom>
        </p:spPr>
      </p:pic>
      <p:pic>
        <p:nvPicPr>
          <p:cNvPr id="6" name="Picture 7" descr="Archivo:Ejemplo.png - Wikipedia, la enciclopedia libre"/>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519459" y="1129401"/>
            <a:ext cx="1430553" cy="97408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741613" y="180975"/>
            <a:ext cx="1008062" cy="276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s-CR" altLang="es-CR" sz="1200" b="1">
                <a:latin typeface="Arial" panose="020B0604020202020204" pitchFamily="34" charset="0"/>
              </a:rPr>
              <a:t>Ejemplo 4</a:t>
            </a:r>
            <a:endParaRPr lang="es-CR" altLang="es-CR" sz="800">
              <a:latin typeface="Arial" panose="020B0604020202020204" pitchFamily="34" charset="0"/>
            </a:endParaRPr>
          </a:p>
        </p:txBody>
      </p:sp>
      <p:pic>
        <p:nvPicPr>
          <p:cNvPr id="29699"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6672" y="1835696"/>
            <a:ext cx="5825232" cy="6840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0" name="Rectangle 3"/>
          <p:cNvSpPr>
            <a:spLocks noChangeArrowheads="1"/>
          </p:cNvSpPr>
          <p:nvPr/>
        </p:nvSpPr>
        <p:spPr bwMode="auto">
          <a:xfrm>
            <a:off x="0" y="457200"/>
            <a:ext cx="6858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s-CR" altLang="es-CR"/>
          </a:p>
        </p:txBody>
      </p:sp>
      <p:pic>
        <p:nvPicPr>
          <p:cNvPr id="5" name="Imagen 4"/>
          <p:cNvPicPr>
            <a:picLocks noChangeAspect="1"/>
          </p:cNvPicPr>
          <p:nvPr/>
        </p:nvPicPr>
        <p:blipFill>
          <a:blip r:embed="rId3" cstate="print"/>
          <a:stretch>
            <a:fillRect/>
          </a:stretch>
        </p:blipFill>
        <p:spPr>
          <a:xfrm>
            <a:off x="0" y="8203"/>
            <a:ext cx="6858000" cy="1107413"/>
          </a:xfrm>
          <a:prstGeom prst="rect">
            <a:avLst/>
          </a:prstGeom>
        </p:spPr>
      </p:pic>
      <p:pic>
        <p:nvPicPr>
          <p:cNvPr id="6" name="Picture 7" descr="Archivo:Ejemplo.png - Wikipedia, la enciclopedia libre"/>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19613959">
            <a:off x="4587010" y="6755788"/>
            <a:ext cx="1430553" cy="97408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268760" y="7812360"/>
            <a:ext cx="4234780" cy="646331"/>
          </a:xfrm>
          <a:prstGeom prst="rect">
            <a:avLst/>
          </a:prstGeom>
        </p:spPr>
        <p:txBody>
          <a:bodyPr wrap="square">
            <a:spAutoFit/>
          </a:bodyPr>
          <a:lstStyle/>
          <a:p>
            <a:pPr algn="ctr">
              <a:spcAft>
                <a:spcPts val="0"/>
              </a:spcAft>
              <a:tabLst>
                <a:tab pos="2806065" algn="ctr"/>
                <a:tab pos="5612130" algn="r"/>
              </a:tabLst>
            </a:pPr>
            <a:r>
              <a:rPr lang="es-MX" sz="1800" b="1" i="1" dirty="0" smtClean="0">
                <a:effectLst/>
                <a:latin typeface="Calibri" panose="020F0502020204030204" pitchFamily="34" charset="0"/>
                <a:ea typeface="Calibri" panose="020F0502020204030204" pitchFamily="34" charset="0"/>
                <a:cs typeface="Times New Roman" panose="02020603050405020304" pitchFamily="18" charset="0"/>
              </a:rPr>
              <a:t>“Año 2020: transformación curricular, una apuesta por la calidad educativa”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a:blip r:embed="rId2" cstate="print">
            <a:extLst>
              <a:ext uri="{28A0092B-C50C-407E-A947-70E740481C1C}">
                <a14:useLocalDpi xmlns="" xmlns:a14="http://schemas.microsoft.com/office/drawing/2010/main" val="0"/>
              </a:ext>
            </a:extLst>
          </a:blip>
          <a:stretch>
            <a:fillRect/>
          </a:stretch>
        </p:blipFill>
        <p:spPr>
          <a:xfrm>
            <a:off x="2636912" y="6516216"/>
            <a:ext cx="1872208" cy="1080120"/>
          </a:xfrm>
          <a:prstGeom prst="rect">
            <a:avLst/>
          </a:prstGeom>
        </p:spPr>
      </p:pic>
      <p:pic>
        <p:nvPicPr>
          <p:cNvPr id="47106" name="Imagen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0778" y="52189"/>
            <a:ext cx="3342688" cy="186925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4"/>
          <p:cNvSpPr>
            <a:spLocks noChangeArrowheads="1"/>
          </p:cNvSpPr>
          <p:nvPr/>
        </p:nvSpPr>
        <p:spPr bwMode="auto">
          <a:xfrm flipV="1">
            <a:off x="293186" y="4491921"/>
            <a:ext cx="1573515"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dirty="0" smtClean="0">
                <a:ln>
                  <a:noFill/>
                </a:ln>
                <a:solidFill>
                  <a:schemeClr val="tx1"/>
                </a:solidFill>
                <a:effectLst/>
                <a:latin typeface="Trebuchet MS" panose="020B0603020202020204" pitchFamily="34" charset="0"/>
                <a:cs typeface="Arial" panose="020B0604020202020204" pitchFamily="34" charset="0"/>
              </a:rPr>
              <a:t/>
            </a:r>
            <a:br>
              <a:rPr kumimoji="0" lang="es-ES" altLang="es-ES" sz="1800" b="0" i="0" u="none" strike="noStrike" cap="none" normalizeH="0" baseline="0" dirty="0" smtClean="0">
                <a:ln>
                  <a:noFill/>
                </a:ln>
                <a:solidFill>
                  <a:schemeClr val="tx1"/>
                </a:solidFill>
                <a:effectLst/>
                <a:latin typeface="Trebuchet MS" panose="020B0603020202020204" pitchFamily="34" charset="0"/>
                <a:cs typeface="Arial" panose="020B0604020202020204" pitchFamily="34" charset="0"/>
              </a:rPr>
            </a:br>
            <a:endParaRPr kumimoji="0" lang="es-ES" altLang="es-ES" sz="1800" b="0" i="0" u="none" strike="noStrike" cap="none" normalizeH="0" baseline="0" dirty="0" smtClean="0">
              <a:ln>
                <a:noFill/>
              </a:ln>
              <a:solidFill>
                <a:schemeClr val="tx1"/>
              </a:solidFill>
              <a:effectLst/>
              <a:latin typeface="Trebuchet MS" panose="020B0603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Trebuchet MS" panose="020B0603020202020204" pitchFamily="34" charset="0"/>
              <a:cs typeface="Arial" panose="020B0604020202020204" pitchFamily="34" charset="0"/>
            </a:endParaRPr>
          </a:p>
        </p:txBody>
      </p:sp>
      <p:sp>
        <p:nvSpPr>
          <p:cNvPr id="10" name="Rectangle 5"/>
          <p:cNvSpPr>
            <a:spLocks noChangeArrowheads="1"/>
          </p:cNvSpPr>
          <p:nvPr/>
        </p:nvSpPr>
        <p:spPr bwMode="auto">
          <a:xfrm>
            <a:off x="626010" y="2489428"/>
            <a:ext cx="559236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2700338" algn="ctr"/>
                <a:tab pos="5400675" algn="r"/>
              </a:tabLst>
              <a:defRPr>
                <a:solidFill>
                  <a:schemeClr val="tx1"/>
                </a:solidFill>
                <a:latin typeface="Trebuchet MS" panose="020B0603020202020204" pitchFamily="34" charset="0"/>
                <a:cs typeface="Arial" panose="020B0604020202020204" pitchFamily="34" charset="0"/>
              </a:defRPr>
            </a:lvl1pPr>
            <a:lvl2pPr eaLnBrk="0" hangingPunct="0">
              <a:tabLst>
                <a:tab pos="2700338" algn="ctr"/>
                <a:tab pos="5400675" algn="r"/>
              </a:tabLst>
              <a:defRPr>
                <a:solidFill>
                  <a:schemeClr val="tx1"/>
                </a:solidFill>
                <a:latin typeface="Trebuchet MS" panose="020B0603020202020204" pitchFamily="34" charset="0"/>
                <a:cs typeface="Arial" panose="020B0604020202020204" pitchFamily="34" charset="0"/>
              </a:defRPr>
            </a:lvl2pPr>
            <a:lvl3pPr eaLnBrk="0" hangingPunct="0">
              <a:tabLst>
                <a:tab pos="2700338" algn="ctr"/>
                <a:tab pos="5400675" algn="r"/>
              </a:tabLst>
              <a:defRPr>
                <a:solidFill>
                  <a:schemeClr val="tx1"/>
                </a:solidFill>
                <a:latin typeface="Trebuchet MS" panose="020B0603020202020204" pitchFamily="34" charset="0"/>
                <a:cs typeface="Arial" panose="020B0604020202020204" pitchFamily="34" charset="0"/>
              </a:defRPr>
            </a:lvl3pPr>
            <a:lvl4pPr eaLnBrk="0" hangingPunct="0">
              <a:tabLst>
                <a:tab pos="2700338" algn="ctr"/>
                <a:tab pos="5400675" algn="r"/>
              </a:tabLst>
              <a:defRPr>
                <a:solidFill>
                  <a:schemeClr val="tx1"/>
                </a:solidFill>
                <a:latin typeface="Trebuchet MS" panose="020B0603020202020204" pitchFamily="34" charset="0"/>
                <a:cs typeface="Arial" panose="020B0604020202020204" pitchFamily="34" charset="0"/>
              </a:defRPr>
            </a:lvl4pPr>
            <a:lvl5pPr eaLnBrk="0" hangingPunct="0">
              <a:tabLst>
                <a:tab pos="2700338" algn="ctr"/>
                <a:tab pos="5400675" algn="r"/>
              </a:tabLst>
              <a:defRPr>
                <a:solidFill>
                  <a:schemeClr val="tx1"/>
                </a:solidFill>
                <a:latin typeface="Trebuchet MS" panose="020B0603020202020204" pitchFamily="34" charset="0"/>
                <a:cs typeface="Arial" panose="020B0604020202020204" pitchFamily="34" charset="0"/>
              </a:defRPr>
            </a:lvl5pPr>
            <a:lvl6pPr eaLnBrk="0" fontAlgn="base" hangingPunct="0">
              <a:spcBef>
                <a:spcPct val="0"/>
              </a:spcBef>
              <a:spcAft>
                <a:spcPct val="0"/>
              </a:spcAft>
              <a:tabLst>
                <a:tab pos="2700338" algn="ctr"/>
                <a:tab pos="5400675" algn="r"/>
              </a:tabLst>
              <a:defRPr>
                <a:solidFill>
                  <a:schemeClr val="tx1"/>
                </a:solidFill>
                <a:latin typeface="Trebuchet MS" panose="020B0603020202020204" pitchFamily="34" charset="0"/>
                <a:cs typeface="Arial" panose="020B0604020202020204" pitchFamily="34" charset="0"/>
              </a:defRPr>
            </a:lvl6pPr>
            <a:lvl7pPr eaLnBrk="0" fontAlgn="base" hangingPunct="0">
              <a:spcBef>
                <a:spcPct val="0"/>
              </a:spcBef>
              <a:spcAft>
                <a:spcPct val="0"/>
              </a:spcAft>
              <a:tabLst>
                <a:tab pos="2700338" algn="ctr"/>
                <a:tab pos="5400675" algn="r"/>
              </a:tabLst>
              <a:defRPr>
                <a:solidFill>
                  <a:schemeClr val="tx1"/>
                </a:solidFill>
                <a:latin typeface="Trebuchet MS" panose="020B0603020202020204" pitchFamily="34" charset="0"/>
                <a:cs typeface="Arial" panose="020B0604020202020204" pitchFamily="34" charset="0"/>
              </a:defRPr>
            </a:lvl7pPr>
            <a:lvl8pPr eaLnBrk="0" fontAlgn="base" hangingPunct="0">
              <a:spcBef>
                <a:spcPct val="0"/>
              </a:spcBef>
              <a:spcAft>
                <a:spcPct val="0"/>
              </a:spcAft>
              <a:tabLst>
                <a:tab pos="2700338" algn="ctr"/>
                <a:tab pos="5400675" algn="r"/>
              </a:tabLst>
              <a:defRPr>
                <a:solidFill>
                  <a:schemeClr val="tx1"/>
                </a:solidFill>
                <a:latin typeface="Trebuchet MS" panose="020B0603020202020204" pitchFamily="34" charset="0"/>
                <a:cs typeface="Arial" panose="020B0604020202020204" pitchFamily="34" charset="0"/>
              </a:defRPr>
            </a:lvl8pPr>
            <a:lvl9pPr eaLnBrk="0" fontAlgn="base" hangingPunct="0">
              <a:spcBef>
                <a:spcPct val="0"/>
              </a:spcBef>
              <a:spcAft>
                <a:spcPct val="0"/>
              </a:spcAft>
              <a:tabLst>
                <a:tab pos="2700338" algn="ctr"/>
                <a:tab pos="5400675" algn="r"/>
              </a:tabLst>
              <a:defRPr>
                <a:solidFill>
                  <a:schemeClr val="tx1"/>
                </a:solidFill>
                <a:latin typeface="Trebuchet MS" panose="020B0603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00338" algn="ctr"/>
                <a:tab pos="5400675" algn="r"/>
              </a:tabLst>
            </a:pPr>
            <a:r>
              <a:rPr kumimoji="0" lang="es-ES" altLang="es-ES" sz="2000" b="0" i="0" u="none" strike="noStrike" cap="none" normalizeH="0" baseline="0" dirty="0" smtClean="0">
                <a:ln>
                  <a:noFill/>
                </a:ln>
                <a:solidFill>
                  <a:schemeClr val="tx1"/>
                </a:solidFill>
                <a:effectLst/>
                <a:latin typeface="Arial Rounded MT Bold" panose="020F0704030504030204" pitchFamily="34" charset="0"/>
                <a:ea typeface="Calibri" panose="020F0502020204030204" pitchFamily="34" charset="0"/>
              </a:rPr>
              <a:t>Ministerio de Educación Pública</a:t>
            </a:r>
            <a:endParaRPr kumimoji="0" lang="es-ES" altLang="es-ES" sz="2000" b="0" i="0" u="none" strike="noStrike" cap="none" normalizeH="0" baseline="0" dirty="0" smtClean="0">
              <a:ln>
                <a:noFill/>
              </a:ln>
              <a:solidFill>
                <a:schemeClr val="tx1"/>
              </a:solidFill>
              <a:effectLst/>
              <a:latin typeface="Arial Rounded MT Bold" panose="020F07040305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00338" algn="ctr"/>
                <a:tab pos="5400675" algn="r"/>
              </a:tabLst>
            </a:pPr>
            <a:r>
              <a:rPr kumimoji="0" lang="es-ES" altLang="es-ES" sz="2000" b="0" i="0" u="none" strike="noStrike" cap="none" normalizeH="0" baseline="0" dirty="0" smtClean="0">
                <a:ln>
                  <a:noFill/>
                </a:ln>
                <a:solidFill>
                  <a:schemeClr val="tx1"/>
                </a:solidFill>
                <a:effectLst/>
                <a:latin typeface="Arial Rounded MT Bold" panose="020F0704030504030204" pitchFamily="34" charset="0"/>
                <a:ea typeface="Calibri" panose="020F0502020204030204" pitchFamily="34" charset="0"/>
              </a:rPr>
              <a:t>Centro de Apoyo en Pedagogía Hospitalaria</a:t>
            </a:r>
          </a:p>
          <a:p>
            <a:pPr marL="0" marR="0" lvl="0" indent="0" algn="ctr" defTabSz="914400" rtl="0" eaLnBrk="0" fontAlgn="base" latinLnBrk="0" hangingPunct="0">
              <a:lnSpc>
                <a:spcPct val="100000"/>
              </a:lnSpc>
              <a:spcBef>
                <a:spcPct val="0"/>
              </a:spcBef>
              <a:spcAft>
                <a:spcPct val="0"/>
              </a:spcAft>
              <a:buClrTx/>
              <a:buSzTx/>
              <a:buFontTx/>
              <a:buNone/>
              <a:tabLst>
                <a:tab pos="2700338" algn="ctr"/>
                <a:tab pos="5400675" algn="r"/>
              </a:tabLst>
            </a:pPr>
            <a:r>
              <a:rPr lang="es-CR" altLang="es-ES" sz="2000" dirty="0" smtClean="0">
                <a:latin typeface="Arial Rounded MT Bold" panose="020F0704030504030204" pitchFamily="34" charset="0"/>
              </a:rPr>
              <a:t>HNN – HSJD</a:t>
            </a:r>
            <a:endParaRPr kumimoji="0" lang="es-ES" altLang="es-ES" sz="2000" b="0" i="0" u="none" strike="noStrike" cap="none" normalizeH="0" baseline="0" dirty="0" smtClean="0">
              <a:ln>
                <a:noFill/>
              </a:ln>
              <a:solidFill>
                <a:schemeClr val="tx1"/>
              </a:solidFill>
              <a:effectLst/>
              <a:latin typeface="Arial Rounded MT Bold" panose="020F07040305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00338" algn="ctr"/>
                <a:tab pos="5400675" algn="r"/>
              </a:tabLst>
            </a:pPr>
            <a:r>
              <a:rPr kumimoji="0" lang="es-ES" altLang="es-ES" sz="2000" b="0" i="0" u="none" strike="noStrike" cap="none" normalizeH="0" baseline="0" dirty="0" smtClean="0">
                <a:ln>
                  <a:noFill/>
                </a:ln>
                <a:solidFill>
                  <a:srgbClr val="000000"/>
                </a:solidFill>
                <a:effectLst/>
                <a:latin typeface="Arial Rounded MT Bold" panose="020F0704030504030204" pitchFamily="34" charset="0"/>
                <a:ea typeface="Calibri" panose="020F0502020204030204" pitchFamily="34" charset="0"/>
                <a:hlinkClick r:id="rId4"/>
              </a:rPr>
              <a:t>ceaph.hnn.hsjd@mep.go.cr</a:t>
            </a:r>
            <a:endParaRPr kumimoji="0" lang="es-ES" altLang="es-ES" sz="2000" b="0" i="0" u="none" strike="noStrike" cap="none" normalizeH="0" baseline="0" dirty="0" smtClean="0">
              <a:ln>
                <a:noFill/>
              </a:ln>
              <a:solidFill>
                <a:schemeClr val="tx1"/>
              </a:solidFill>
              <a:effectLst/>
              <a:latin typeface="Arial Rounded MT Bold" panose="020F0704030504030204" pitchFamily="34" charset="0"/>
            </a:endParaRPr>
          </a:p>
        </p:txBody>
      </p:sp>
      <p:sp>
        <p:nvSpPr>
          <p:cNvPr id="11" name="Rectángulo 10"/>
          <p:cNvSpPr/>
          <p:nvPr/>
        </p:nvSpPr>
        <p:spPr>
          <a:xfrm>
            <a:off x="2105735" y="5022921"/>
            <a:ext cx="3429000" cy="369332"/>
          </a:xfrm>
          <a:prstGeom prst="rect">
            <a:avLst/>
          </a:prstGeom>
        </p:spPr>
        <p:txBody>
          <a:bodyPr>
            <a:spAutoFit/>
          </a:bodyPr>
          <a:lstStyle/>
          <a:p>
            <a:r>
              <a:rPr lang="es-ES" u="sng" dirty="0" smtClean="0">
                <a:hlinkClick r:id="rId5"/>
              </a:rPr>
              <a:t>CeAPHHospitalNacionalDeNinos</a:t>
            </a:r>
            <a:endParaRPr lang="es-ES" u="sng" dirty="0"/>
          </a:p>
        </p:txBody>
      </p:sp>
      <p:pic>
        <p:nvPicPr>
          <p:cNvPr id="47113" name="Picture 9" descr="Logo facebook"/>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13884" t="6317" r="9175" b="30723"/>
          <a:stretch/>
        </p:blipFill>
        <p:spPr bwMode="auto">
          <a:xfrm>
            <a:off x="848096" y="4637622"/>
            <a:ext cx="1224136" cy="129614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Imagen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76064" y="376203"/>
            <a:ext cx="2060848" cy="1897201"/>
          </a:xfrm>
          <a:prstGeom prst="rect">
            <a:avLst/>
          </a:prstGeom>
        </p:spPr>
      </p:pic>
    </p:spTree>
    <p:extLst>
      <p:ext uri="{BB962C8B-B14F-4D97-AF65-F5344CB8AC3E}">
        <p14:creationId xmlns="" xmlns:p14="http://schemas.microsoft.com/office/powerpoint/2010/main" val="4144719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7739" y="1619672"/>
            <a:ext cx="2435820" cy="31628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7411" name="Rectangle 2"/>
          <p:cNvSpPr>
            <a:spLocks noChangeArrowheads="1"/>
          </p:cNvSpPr>
          <p:nvPr/>
        </p:nvSpPr>
        <p:spPr bwMode="auto">
          <a:xfrm>
            <a:off x="3356992" y="869658"/>
            <a:ext cx="3272532"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endParaRPr lang="es-CR" altLang="es-CR" sz="1600" dirty="0">
              <a:latin typeface="Arial Rounded MT Bold" panose="020F0704030504030204" pitchFamily="34" charset="0"/>
            </a:endParaRPr>
          </a:p>
          <a:p>
            <a:pPr algn="just"/>
            <a:r>
              <a:rPr lang="es-CR" altLang="es-CR" sz="1600" dirty="0">
                <a:latin typeface="Arial Rounded MT Bold" panose="020F0704030504030204" pitchFamily="34" charset="0"/>
              </a:rPr>
              <a:t>El desarrollo del niño de 4 a 6 años está caracterizado por su deseo de ir ganando autonomía e independencia (que es el deseo de realizar las cosas por sí mismo) le gusta hacerse notar y sentirse atendido por sus logros y nuevas habilidades aprendidas, su forma de llamar la atención es más eficaz  y socialmente aceptable, ya logra solicitar ayuda en forma eficiente y expresa sus emociones  con mayor facilidad y de manera más comprensible para los adultos. </a:t>
            </a:r>
          </a:p>
        </p:txBody>
      </p:sp>
      <p:sp>
        <p:nvSpPr>
          <p:cNvPr id="17412" name="5 Rectángulo"/>
          <p:cNvSpPr>
            <a:spLocks noChangeArrowheads="1"/>
          </p:cNvSpPr>
          <p:nvPr/>
        </p:nvSpPr>
        <p:spPr bwMode="auto">
          <a:xfrm>
            <a:off x="477031" y="5475753"/>
            <a:ext cx="5903937" cy="2800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r>
              <a:rPr lang="es-CR" altLang="es-CR" sz="1600" dirty="0">
                <a:latin typeface="Arial Rounded MT Bold" panose="020F0704030504030204" pitchFamily="34" charset="0"/>
              </a:rPr>
              <a:t>En esta etapa la relación con su pares (amigos, compañeros del kínder) es muy importante debido a que deben aprender nuevas  habilidades sociales que no siempre estarán reguladas por un adulto, se desarrollan habilidades  como la cooperación, la solidaridad, la ayuda, la defensa de lo propio, expresar emociones a sus compañeros, influir y ser influenciado por sus pares y la empatía (ponerse en el lugar del otro), en las interrelaciones  sociales se va haciendo más claro y sólido en su desarrollo; y aumenta la expresión de la creatividad.</a:t>
            </a:r>
          </a:p>
        </p:txBody>
      </p:sp>
      <p:pic>
        <p:nvPicPr>
          <p:cNvPr id="6" name="Imagen 5"/>
          <p:cNvPicPr>
            <a:picLocks noChangeAspect="1"/>
          </p:cNvPicPr>
          <p:nvPr/>
        </p:nvPicPr>
        <p:blipFill>
          <a:blip r:embed="rId3" cstate="print"/>
          <a:stretch>
            <a:fillRect/>
          </a:stretch>
        </p:blipFill>
        <p:spPr>
          <a:xfrm>
            <a:off x="0" y="8203"/>
            <a:ext cx="6858000" cy="1107413"/>
          </a:xfrm>
          <a:prstGeom prst="rect">
            <a:avLst/>
          </a:prstGeom>
        </p:spPr>
      </p:pic>
    </p:spTree>
    <p:extLst>
      <p:ext uri="{BB962C8B-B14F-4D97-AF65-F5344CB8AC3E}">
        <p14:creationId xmlns="" xmlns:p14="http://schemas.microsoft.com/office/powerpoint/2010/main" val="1339837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0242" y="3094385"/>
            <a:ext cx="6075102" cy="5262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endParaRPr lang="es-CR" altLang="es-CR" sz="1400" dirty="0">
              <a:latin typeface="Arial Rounded MT Bold" panose="020F0704030504030204" pitchFamily="34" charset="0"/>
            </a:endParaRPr>
          </a:p>
          <a:p>
            <a:pPr algn="just"/>
            <a:r>
              <a:rPr lang="es-CR" altLang="es-CR" sz="1400" dirty="0" smtClean="0">
                <a:latin typeface="Arial Rounded MT Bold" panose="020F0704030504030204" pitchFamily="34" charset="0"/>
              </a:rPr>
              <a:t>El </a:t>
            </a:r>
            <a:r>
              <a:rPr lang="es-CR" altLang="es-CR" sz="1400" dirty="0">
                <a:latin typeface="Arial Rounded MT Bold" panose="020F0704030504030204" pitchFamily="34" charset="0"/>
              </a:rPr>
              <a:t>niño ya logra separarse de sus padres o cuidadores principales sin temor a ser abandonado, aprende a realizar acciones para lograr sus objetivos y </a:t>
            </a:r>
            <a:r>
              <a:rPr lang="es-CR" altLang="es-CR" sz="1400" b="1" dirty="0">
                <a:latin typeface="Arial Rounded MT Bold" panose="020F0704030504030204" pitchFamily="34" charset="0"/>
              </a:rPr>
              <a:t>comprende el sistema disciplinario</a:t>
            </a:r>
            <a:r>
              <a:rPr lang="es-CR" altLang="es-CR" sz="1400" dirty="0">
                <a:latin typeface="Arial Rounded MT Bold" panose="020F0704030504030204" pitchFamily="34" charset="0"/>
              </a:rPr>
              <a:t> que sus padres o cuidadores tienen para su  comportamiento (</a:t>
            </a:r>
            <a:r>
              <a:rPr lang="es-CR" altLang="es-CR" sz="1400" i="1" dirty="0">
                <a:latin typeface="Arial Rounded MT Bold" panose="020F0704030504030204" pitchFamily="34" charset="0"/>
              </a:rPr>
              <a:t>que es permitido y que</a:t>
            </a:r>
            <a:r>
              <a:rPr lang="es-CR" altLang="es-CR" sz="1400" dirty="0">
                <a:latin typeface="Arial Rounded MT Bold" panose="020F0704030504030204" pitchFamily="34" charset="0"/>
              </a:rPr>
              <a:t> </a:t>
            </a:r>
            <a:r>
              <a:rPr lang="es-CR" altLang="es-CR" sz="1400" i="1" dirty="0">
                <a:latin typeface="Arial Rounded MT Bold" panose="020F0704030504030204" pitchFamily="34" charset="0"/>
              </a:rPr>
              <a:t>no)</a:t>
            </a:r>
            <a:r>
              <a:rPr lang="es-CR" altLang="es-CR" sz="1400" dirty="0">
                <a:latin typeface="Arial Rounded MT Bold" panose="020F0704030504030204" pitchFamily="34" charset="0"/>
              </a:rPr>
              <a:t>; hay comprensión de las incoherencias emocionales</a:t>
            </a:r>
            <a:r>
              <a:rPr lang="es-CR" altLang="es-CR" sz="1400" i="1" dirty="0">
                <a:latin typeface="Arial Rounded MT Bold" panose="020F0704030504030204" pitchFamily="34" charset="0"/>
              </a:rPr>
              <a:t> (por ejemplo, mi madre me dice que me ama, pero también me dice que soy terco y majadero).</a:t>
            </a:r>
          </a:p>
          <a:p>
            <a:pPr algn="just"/>
            <a:endParaRPr lang="es-CR" altLang="es-CR" sz="1400" dirty="0">
              <a:latin typeface="Arial Rounded MT Bold" panose="020F0704030504030204" pitchFamily="34" charset="0"/>
            </a:endParaRPr>
          </a:p>
          <a:p>
            <a:pPr algn="just"/>
            <a:r>
              <a:rPr lang="es-CR" altLang="es-CR" sz="1400" b="1" dirty="0">
                <a:latin typeface="Arial Rounded MT Bold" panose="020F0704030504030204" pitchFamily="34" charset="0"/>
              </a:rPr>
              <a:t>La familia es fundamental para la regulación emocional y la conducta, </a:t>
            </a:r>
            <a:r>
              <a:rPr lang="es-CR" altLang="es-CR" sz="1400" dirty="0">
                <a:latin typeface="Arial Rounded MT Bold" panose="020F0704030504030204" pitchFamily="34" charset="0"/>
              </a:rPr>
              <a:t>el</a:t>
            </a:r>
            <a:r>
              <a:rPr lang="es-CR" altLang="es-CR" sz="1400" b="1" dirty="0">
                <a:latin typeface="Arial Rounded MT Bold" panose="020F0704030504030204" pitchFamily="34" charset="0"/>
              </a:rPr>
              <a:t> </a:t>
            </a:r>
            <a:r>
              <a:rPr lang="es-CR" altLang="es-CR" sz="1400" dirty="0">
                <a:latin typeface="Arial Rounded MT Bold" panose="020F0704030504030204" pitchFamily="34" charset="0"/>
              </a:rPr>
              <a:t>aprendizaje de la dinámica de la familia es el primer modelo para aprender, si hay respeto, comprensión, comunicación el aprenderá a usar esto en otros ambientes, igualmente si en el hogar hay gritos, insultos y golpes, esta será la forma válida del niño para compartir con otros.</a:t>
            </a:r>
          </a:p>
          <a:p>
            <a:pPr algn="just"/>
            <a:endParaRPr lang="es-CR" altLang="es-CR" sz="1400" dirty="0">
              <a:latin typeface="Arial Rounded MT Bold" panose="020F0704030504030204" pitchFamily="34" charset="0"/>
            </a:endParaRPr>
          </a:p>
          <a:p>
            <a:pPr algn="just"/>
            <a:r>
              <a:rPr lang="es-CR" altLang="es-CR" sz="1400" dirty="0">
                <a:latin typeface="Arial Rounded MT Bold" panose="020F0704030504030204" pitchFamily="34" charset="0"/>
              </a:rPr>
              <a:t>Por lo tanto, el primer cambio para una conducta adecuada es que los </a:t>
            </a:r>
            <a:r>
              <a:rPr lang="es-CR" altLang="es-CR" sz="1400" b="1" dirty="0">
                <a:latin typeface="Arial Rounded MT Bold" panose="020F0704030504030204" pitchFamily="34" charset="0"/>
              </a:rPr>
              <a:t>padres</a:t>
            </a:r>
            <a:r>
              <a:rPr lang="es-CR" altLang="es-CR" sz="1400" dirty="0">
                <a:latin typeface="Arial Rounded MT Bold" panose="020F0704030504030204" pitchFamily="34" charset="0"/>
              </a:rPr>
              <a:t> </a:t>
            </a:r>
            <a:r>
              <a:rPr lang="es-CR" altLang="es-CR" sz="1400" b="1" dirty="0">
                <a:latin typeface="Arial Rounded MT Bold" panose="020F0704030504030204" pitchFamily="34" charset="0"/>
              </a:rPr>
              <a:t>o </a:t>
            </a:r>
            <a:r>
              <a:rPr lang="es-CR" altLang="es-CR" sz="1400" b="1" dirty="0" smtClean="0">
                <a:latin typeface="Arial Rounded MT Bold" panose="020F0704030504030204" pitchFamily="34" charset="0"/>
              </a:rPr>
              <a:t>cuidadores,  </a:t>
            </a:r>
            <a:r>
              <a:rPr lang="es-CR" altLang="es-CR" sz="1400" b="1" dirty="0">
                <a:latin typeface="Arial Rounded MT Bold" panose="020F0704030504030204" pitchFamily="34" charset="0"/>
              </a:rPr>
              <a:t>sean ejemplo </a:t>
            </a:r>
            <a:r>
              <a:rPr lang="es-CR" altLang="es-CR" sz="1400" dirty="0">
                <a:latin typeface="Arial Rounded MT Bold" panose="020F0704030504030204" pitchFamily="34" charset="0"/>
              </a:rPr>
              <a:t>de la conducta que están solicitando, así que si pide al niño </a:t>
            </a:r>
            <a:r>
              <a:rPr lang="es-CR" altLang="es-CR" sz="1400" i="1" dirty="0">
                <a:latin typeface="Arial Rounded MT Bold" panose="020F0704030504030204" pitchFamily="34" charset="0"/>
              </a:rPr>
              <a:t>“no gritar”</a:t>
            </a:r>
            <a:r>
              <a:rPr lang="es-CR" altLang="es-CR" sz="1400" dirty="0">
                <a:latin typeface="Arial Rounded MT Bold" panose="020F0704030504030204" pitchFamily="34" charset="0"/>
              </a:rPr>
              <a:t> no se debe usar el grito como un modelo de corrección en el </a:t>
            </a:r>
            <a:r>
              <a:rPr lang="es-CR" altLang="es-CR" sz="1400" dirty="0" smtClean="0">
                <a:latin typeface="Arial Rounded MT Bold" panose="020F0704030504030204" pitchFamily="34" charset="0"/>
              </a:rPr>
              <a:t>hogar. </a:t>
            </a:r>
            <a:r>
              <a:rPr lang="es-CR" altLang="es-CR" sz="1400" dirty="0">
                <a:latin typeface="Arial Rounded MT Bold" panose="020F0704030504030204" pitchFamily="34" charset="0"/>
              </a:rPr>
              <a:t>E</a:t>
            </a:r>
            <a:r>
              <a:rPr lang="es-CR" altLang="es-CR" sz="1400" dirty="0" smtClean="0">
                <a:latin typeface="Arial Rounded MT Bold" panose="020F0704030504030204" pitchFamily="34" charset="0"/>
              </a:rPr>
              <a:t>l </a:t>
            </a:r>
            <a:r>
              <a:rPr lang="es-CR" altLang="es-CR" sz="1400" dirty="0">
                <a:latin typeface="Arial Rounded MT Bold" panose="020F0704030504030204" pitchFamily="34" charset="0"/>
              </a:rPr>
              <a:t>niño aprende más por lo que ve que por lo que se le dice; si desea que el niño aprenda a lavar los platos y asumir responsabilidades con nuestro ejemplo y guía podrán aprender más </a:t>
            </a:r>
            <a:r>
              <a:rPr lang="es-CR" altLang="es-CR" sz="1400" dirty="0" smtClean="0">
                <a:latin typeface="Arial Rounded MT Bold" panose="020F0704030504030204" pitchFamily="34" charset="0"/>
              </a:rPr>
              <a:t>fácilmente.</a:t>
            </a:r>
            <a:endParaRPr lang="es-CR" altLang="es-ES" sz="1400" dirty="0">
              <a:latin typeface="Arial Rounded MT Bold" panose="020F0704030504030204" pitchFamily="34" charset="0"/>
            </a:endParaRPr>
          </a:p>
          <a:p>
            <a:pPr algn="just"/>
            <a:endParaRPr lang="es-CR" altLang="es-CR" sz="1400" dirty="0">
              <a:latin typeface="Arial Rounded MT Bold" panose="020F0704030504030204" pitchFamily="34" charset="0"/>
            </a:endParaRPr>
          </a:p>
        </p:txBody>
      </p:sp>
      <p:sp>
        <p:nvSpPr>
          <p:cNvPr id="18436" name="5 Rectángulo"/>
          <p:cNvSpPr>
            <a:spLocks noChangeArrowheads="1"/>
          </p:cNvSpPr>
          <p:nvPr/>
        </p:nvSpPr>
        <p:spPr bwMode="auto">
          <a:xfrm>
            <a:off x="450242" y="1128316"/>
            <a:ext cx="3225825" cy="160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r>
              <a:rPr lang="es-CR" altLang="es-CR" sz="1400" dirty="0">
                <a:latin typeface="Arial Rounded MT Bold" panose="020F0704030504030204" pitchFamily="34" charset="0"/>
              </a:rPr>
              <a:t>En esta edad el niño se </a:t>
            </a:r>
            <a:r>
              <a:rPr lang="es-CR" altLang="es-CR" sz="1400" dirty="0" smtClean="0">
                <a:latin typeface="Arial Rounded MT Bold" panose="020F0704030504030204" pitchFamily="34" charset="0"/>
              </a:rPr>
              <a:t>vuelve </a:t>
            </a:r>
            <a:r>
              <a:rPr lang="es-CR" altLang="es-CR" sz="1400" dirty="0">
                <a:latin typeface="Arial Rounded MT Bold" panose="020F0704030504030204" pitchFamily="34" charset="0"/>
              </a:rPr>
              <a:t>más voluntarioso debido a que es capaz de realizar más actividades en forma autónoma; además las nuevas experiencias se van acomodando a las experiencias ya vividas.</a:t>
            </a:r>
          </a:p>
        </p:txBody>
      </p:sp>
      <p:pic>
        <p:nvPicPr>
          <p:cNvPr id="5" name="Imagen 4"/>
          <p:cNvPicPr>
            <a:picLocks noChangeAspect="1"/>
          </p:cNvPicPr>
          <p:nvPr/>
        </p:nvPicPr>
        <p:blipFill>
          <a:blip r:embed="rId2" cstate="print"/>
          <a:stretch>
            <a:fillRect/>
          </a:stretch>
        </p:blipFill>
        <p:spPr>
          <a:xfrm>
            <a:off x="0" y="8203"/>
            <a:ext cx="6858000" cy="1107413"/>
          </a:xfrm>
          <a:prstGeom prst="rect">
            <a:avLst/>
          </a:prstGeom>
        </p:spPr>
      </p:pic>
      <p:pic>
        <p:nvPicPr>
          <p:cNvPr id="18434" name="Picture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77072" y="900113"/>
            <a:ext cx="2294462" cy="16556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 xmlns:p14="http://schemas.microsoft.com/office/powerpoint/2010/main" val="2922214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6100" y="609600"/>
            <a:ext cx="66675" cy="60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0" name="6 Rectángulo"/>
          <p:cNvSpPr>
            <a:spLocks noChangeArrowheads="1"/>
          </p:cNvSpPr>
          <p:nvPr/>
        </p:nvSpPr>
        <p:spPr bwMode="auto">
          <a:xfrm>
            <a:off x="220663" y="1115616"/>
            <a:ext cx="6160665"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CR" altLang="es-ES" sz="1600" b="1" dirty="0" smtClean="0">
                <a:latin typeface="Arial Rounded MT Bold" panose="020F0704030504030204" pitchFamily="34" charset="0"/>
              </a:rPr>
              <a:t>RECOMENDACIONES:</a:t>
            </a:r>
          </a:p>
          <a:p>
            <a:pPr algn="just" eaLnBrk="1" hangingPunct="1"/>
            <a:endParaRPr lang="es-CR" altLang="es-ES" sz="1400" dirty="0">
              <a:latin typeface="Arial Rounded MT Bold" panose="020F0704030504030204" pitchFamily="34" charset="0"/>
            </a:endParaRPr>
          </a:p>
          <a:p>
            <a:pPr algn="just" eaLnBrk="1" hangingPunct="1"/>
            <a:r>
              <a:rPr lang="es-CR" altLang="es-ES" sz="1400" dirty="0">
                <a:latin typeface="Arial Rounded MT Bold" panose="020F0704030504030204" pitchFamily="34" charset="0"/>
              </a:rPr>
              <a:t>Enseñe con el ejemplo. Desarrolle la autonomía, permita que el niño haga por sí mismo todas las acciones posibles, por ejemplo, que tienda su cama, lave sus platos, se vista, ayude con la limpieza, haga comida sencilla entre otras.</a:t>
            </a:r>
          </a:p>
          <a:p>
            <a:pPr algn="just" eaLnBrk="1" hangingPunct="1"/>
            <a:endParaRPr lang="es-CR" altLang="es-ES" sz="1400" dirty="0">
              <a:latin typeface="Arial Rounded MT Bold" panose="020F0704030504030204" pitchFamily="34" charset="0"/>
            </a:endParaRPr>
          </a:p>
          <a:p>
            <a:pPr algn="just" eaLnBrk="1" hangingPunct="1"/>
            <a:r>
              <a:rPr lang="es-CR" altLang="es-ES" sz="1400" dirty="0">
                <a:latin typeface="Arial Rounded MT Bold" panose="020F0704030504030204" pitchFamily="34" charset="0"/>
              </a:rPr>
              <a:t>Cuando realice cosas en forma </a:t>
            </a:r>
            <a:r>
              <a:rPr lang="es-CR" altLang="es-ES" sz="1400" dirty="0" smtClean="0">
                <a:latin typeface="Arial Rounded MT Bold" panose="020F0704030504030204" pitchFamily="34" charset="0"/>
              </a:rPr>
              <a:t>exitosa, </a:t>
            </a:r>
            <a:r>
              <a:rPr lang="es-CR" altLang="es-ES" sz="1400" b="1" dirty="0" err="1" smtClean="0">
                <a:latin typeface="Arial Rounded MT Bold" panose="020F0704030504030204" pitchFamily="34" charset="0"/>
              </a:rPr>
              <a:t>Felicitelo</a:t>
            </a:r>
            <a:r>
              <a:rPr lang="es-CR" altLang="es-ES" sz="1400" dirty="0" smtClean="0">
                <a:latin typeface="Arial Rounded MT Bold" panose="020F0704030504030204" pitchFamily="34" charset="0"/>
              </a:rPr>
              <a:t> </a:t>
            </a:r>
            <a:r>
              <a:rPr lang="es-CR" altLang="es-ES" sz="1400" dirty="0">
                <a:latin typeface="Arial Rounded MT Bold" panose="020F0704030504030204" pitchFamily="34" charset="0"/>
              </a:rPr>
              <a:t>exprésele lo bien que lo hace, aunque no se logre al inicio con el éxito total de la tarea, el proceso es mucho más importante que el resultado final.</a:t>
            </a:r>
          </a:p>
          <a:p>
            <a:pPr algn="just" eaLnBrk="1" hangingPunct="1"/>
            <a:endParaRPr lang="es-CR" altLang="es-ES" sz="1400" dirty="0">
              <a:latin typeface="Arial Rounded MT Bold" panose="020F0704030504030204" pitchFamily="34" charset="0"/>
            </a:endParaRPr>
          </a:p>
          <a:p>
            <a:pPr algn="just" eaLnBrk="1" hangingPunct="1"/>
            <a:r>
              <a:rPr lang="es-CR" altLang="es-ES" sz="1400" dirty="0">
                <a:latin typeface="Arial Rounded MT Bold" panose="020F0704030504030204" pitchFamily="34" charset="0"/>
              </a:rPr>
              <a:t>Exprésele cuanto lo ama y lo importante que es en su vida.</a:t>
            </a:r>
          </a:p>
          <a:p>
            <a:pPr algn="just" eaLnBrk="1" hangingPunct="1"/>
            <a:endParaRPr lang="es-CR" altLang="es-ES" sz="1400" dirty="0">
              <a:latin typeface="Arial Rounded MT Bold" panose="020F0704030504030204" pitchFamily="34" charset="0"/>
            </a:endParaRPr>
          </a:p>
          <a:p>
            <a:pPr algn="just" eaLnBrk="1" hangingPunct="1"/>
            <a:r>
              <a:rPr lang="es-CR" altLang="es-ES" sz="1400" dirty="0">
                <a:latin typeface="Arial Rounded MT Bold" panose="020F0704030504030204" pitchFamily="34" charset="0"/>
              </a:rPr>
              <a:t>Apóyelo a expresar sus emociones, que verbalice si </a:t>
            </a:r>
            <a:r>
              <a:rPr lang="es-CR" altLang="es-ES" sz="1400" dirty="0" smtClean="0">
                <a:latin typeface="Arial Rounded MT Bold" panose="020F0704030504030204" pitchFamily="34" charset="0"/>
              </a:rPr>
              <a:t>est</a:t>
            </a:r>
            <a:r>
              <a:rPr lang="es-CR" altLang="es-ES" sz="1400" dirty="0">
                <a:latin typeface="Arial Rounded MT Bold" panose="020F0704030504030204" pitchFamily="34" charset="0"/>
              </a:rPr>
              <a:t>á</a:t>
            </a:r>
            <a:r>
              <a:rPr lang="es-CR" altLang="es-ES" sz="1400" dirty="0" smtClean="0">
                <a:latin typeface="Arial Rounded MT Bold" panose="020F0704030504030204" pitchFamily="34" charset="0"/>
              </a:rPr>
              <a:t> </a:t>
            </a:r>
            <a:r>
              <a:rPr lang="es-CR" altLang="es-ES" sz="1400" dirty="0">
                <a:latin typeface="Arial Rounded MT Bold" panose="020F0704030504030204" pitchFamily="34" charset="0"/>
              </a:rPr>
              <a:t>triste, enojado, si tiene miedo o está feliz, y colaboremos a que aprenda como canalizarlo, si está enojado es una emoción válida, puede entonces ir al cuarto y tranquilizarse, o abrazar una almohada, lo que no se vale estar enojado y golpear o tirar cosas. </a:t>
            </a:r>
          </a:p>
          <a:p>
            <a:pPr algn="just" eaLnBrk="1" hangingPunct="1"/>
            <a:endParaRPr lang="es-CR" altLang="es-ES" sz="1400" b="1" dirty="0">
              <a:latin typeface="Arial Rounded MT Bold" panose="020F0704030504030204" pitchFamily="34" charset="0"/>
            </a:endParaRPr>
          </a:p>
          <a:p>
            <a:pPr algn="just" eaLnBrk="1" hangingPunct="1"/>
            <a:r>
              <a:rPr lang="es-CR" altLang="es-ES" sz="1400" b="1" dirty="0">
                <a:latin typeface="Arial Rounded MT Bold" panose="020F0704030504030204" pitchFamily="34" charset="0"/>
              </a:rPr>
              <a:t>RECUERDE</a:t>
            </a:r>
            <a:r>
              <a:rPr lang="es-CR" altLang="es-ES" sz="1400" dirty="0">
                <a:latin typeface="Arial Rounded MT Bold" panose="020F0704030504030204" pitchFamily="34" charset="0"/>
              </a:rPr>
              <a:t> como padre o cuidador regular sus propias emociones.</a:t>
            </a:r>
          </a:p>
        </p:txBody>
      </p:sp>
      <p:pic>
        <p:nvPicPr>
          <p:cNvPr id="19461"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2656" y="6084168"/>
            <a:ext cx="2594868" cy="19949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9462" name="13 Rectángulo"/>
          <p:cNvSpPr>
            <a:spLocks noChangeArrowheads="1"/>
          </p:cNvSpPr>
          <p:nvPr/>
        </p:nvSpPr>
        <p:spPr bwMode="auto">
          <a:xfrm>
            <a:off x="3257600" y="5652120"/>
            <a:ext cx="3600400" cy="3277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r>
              <a:rPr lang="es-CR" altLang="es-CR" sz="1400" dirty="0">
                <a:latin typeface="Arial Rounded MT Bold" panose="020F0704030504030204" pitchFamily="34" charset="0"/>
              </a:rPr>
              <a:t>Apóyelo a tener amigos, </a:t>
            </a:r>
          </a:p>
          <a:p>
            <a:pPr algn="just"/>
            <a:r>
              <a:rPr lang="es-CR" altLang="es-CR" sz="1400" dirty="0">
                <a:latin typeface="Arial Rounded MT Bold" panose="020F0704030504030204" pitchFamily="34" charset="0"/>
              </a:rPr>
              <a:t>a relacionarse con otros para ir</a:t>
            </a:r>
          </a:p>
          <a:p>
            <a:pPr algn="just"/>
            <a:r>
              <a:rPr lang="es-CR" altLang="es-CR" sz="1400" dirty="0">
                <a:latin typeface="Arial Rounded MT Bold" panose="020F0704030504030204" pitchFamily="34" charset="0"/>
              </a:rPr>
              <a:t>desarrollando habilidades sociales, </a:t>
            </a:r>
          </a:p>
          <a:p>
            <a:pPr algn="just"/>
            <a:r>
              <a:rPr lang="es-CR" altLang="es-CR" sz="1400" dirty="0">
                <a:latin typeface="Arial Rounded MT Bold" panose="020F0704030504030204" pitchFamily="34" charset="0"/>
              </a:rPr>
              <a:t>si algo le cuesta </a:t>
            </a:r>
          </a:p>
          <a:p>
            <a:pPr algn="just"/>
            <a:r>
              <a:rPr lang="es-CR" altLang="es-CR" sz="1400" dirty="0">
                <a:latin typeface="Arial Rounded MT Bold" panose="020F0704030504030204" pitchFamily="34" charset="0"/>
              </a:rPr>
              <a:t>apóyelo para que lo logre, </a:t>
            </a:r>
          </a:p>
          <a:p>
            <a:pPr algn="just"/>
            <a:r>
              <a:rPr lang="es-CR" altLang="es-CR" sz="1400" dirty="0">
                <a:latin typeface="Arial Rounded MT Bold" panose="020F0704030504030204" pitchFamily="34" charset="0"/>
              </a:rPr>
              <a:t>por </a:t>
            </a:r>
            <a:r>
              <a:rPr lang="es-CR" altLang="es-CR" sz="1400" dirty="0" smtClean="0">
                <a:latin typeface="Arial Rounded MT Bold" panose="020F0704030504030204" pitchFamily="34" charset="0"/>
              </a:rPr>
              <a:t>ejemplo: temor </a:t>
            </a:r>
            <a:r>
              <a:rPr lang="es-CR" altLang="es-CR" sz="1400" dirty="0">
                <a:latin typeface="Arial Rounded MT Bold" panose="020F0704030504030204" pitchFamily="34" charset="0"/>
              </a:rPr>
              <a:t>a hablar </a:t>
            </a:r>
          </a:p>
          <a:p>
            <a:pPr algn="just"/>
            <a:r>
              <a:rPr lang="es-CR" altLang="es-CR" sz="1400" dirty="0">
                <a:latin typeface="Arial Rounded MT Bold" panose="020F0704030504030204" pitchFamily="34" charset="0"/>
              </a:rPr>
              <a:t>con otros niños, usar bicicleta </a:t>
            </a:r>
          </a:p>
          <a:p>
            <a:pPr algn="just"/>
            <a:r>
              <a:rPr lang="es-CR" altLang="es-CR" sz="1400" dirty="0">
                <a:latin typeface="Arial Rounded MT Bold" panose="020F0704030504030204" pitchFamily="34" charset="0"/>
              </a:rPr>
              <a:t>entre otros.</a:t>
            </a:r>
          </a:p>
          <a:p>
            <a:pPr algn="just"/>
            <a:endParaRPr lang="es-CR" altLang="es-CR" sz="1400" dirty="0">
              <a:latin typeface="Arial Rounded MT Bold" panose="020F0704030504030204" pitchFamily="34" charset="0"/>
            </a:endParaRPr>
          </a:p>
          <a:p>
            <a:pPr algn="just" eaLnBrk="1" hangingPunct="1"/>
            <a:r>
              <a:rPr lang="es-CR" altLang="es-CR" sz="1400" dirty="0">
                <a:latin typeface="Arial Rounded MT Bold" panose="020F0704030504030204" pitchFamily="34" charset="0"/>
              </a:rPr>
              <a:t>Proponga</a:t>
            </a:r>
            <a:r>
              <a:rPr lang="es-CR" altLang="es-CR" sz="1400" dirty="0">
                <a:latin typeface="Arial Rounded MT Bold" panose="020F0704030504030204" pitchFamily="34" charset="0"/>
                <a:cs typeface="Times New Roman" panose="02020603050405020304" pitchFamily="18" charset="0"/>
              </a:rPr>
              <a:t> </a:t>
            </a:r>
            <a:r>
              <a:rPr lang="es-CR" altLang="es-CR" sz="1400" dirty="0">
                <a:latin typeface="Arial Rounded MT Bold" panose="020F0704030504030204" pitchFamily="34" charset="0"/>
              </a:rPr>
              <a:t>juegos y actividades que </a:t>
            </a:r>
          </a:p>
          <a:p>
            <a:pPr algn="just" eaLnBrk="1" hangingPunct="1"/>
            <a:r>
              <a:rPr lang="es-CR" altLang="es-CR" sz="1400" dirty="0">
                <a:latin typeface="Arial Rounded MT Bold" panose="020F0704030504030204" pitchFamily="34" charset="0"/>
              </a:rPr>
              <a:t>desarrollen su creatividad, no abuse </a:t>
            </a:r>
            <a:r>
              <a:rPr lang="es-CR" altLang="es-CR" sz="1400" dirty="0" smtClean="0">
                <a:latin typeface="Arial Rounded MT Bold" panose="020F0704030504030204" pitchFamily="34" charset="0"/>
              </a:rPr>
              <a:t>de </a:t>
            </a:r>
            <a:r>
              <a:rPr lang="es-CR" altLang="es-ES" sz="1400" dirty="0" smtClean="0">
                <a:latin typeface="Arial Rounded MT Bold" panose="020F0704030504030204" pitchFamily="34" charset="0"/>
              </a:rPr>
              <a:t>la </a:t>
            </a:r>
            <a:r>
              <a:rPr lang="es-CR" altLang="es-ES" sz="1400" dirty="0">
                <a:latin typeface="Arial Rounded MT Bold" panose="020F0704030504030204" pitchFamily="34" charset="0"/>
              </a:rPr>
              <a:t>tecnología, el niño debe correr, hacer, pintar, amar, crear y hacer crecer su creatividad.</a:t>
            </a:r>
          </a:p>
          <a:p>
            <a:pPr algn="just" eaLnBrk="1" hangingPunct="1"/>
            <a:endParaRPr lang="es-CR" altLang="es-CR" sz="1100" dirty="0">
              <a:latin typeface="Arial" panose="020B0604020202020204" pitchFamily="34" charset="0"/>
            </a:endParaRPr>
          </a:p>
        </p:txBody>
      </p:sp>
      <p:pic>
        <p:nvPicPr>
          <p:cNvPr id="7" name="Imagen 6"/>
          <p:cNvPicPr>
            <a:picLocks noChangeAspect="1"/>
          </p:cNvPicPr>
          <p:nvPr/>
        </p:nvPicPr>
        <p:blipFill>
          <a:blip r:embed="rId4" cstate="print"/>
          <a:stretch>
            <a:fillRect/>
          </a:stretch>
        </p:blipFill>
        <p:spPr>
          <a:xfrm>
            <a:off x="0" y="8203"/>
            <a:ext cx="6858000" cy="1107413"/>
          </a:xfrm>
          <a:prstGeom prst="rect">
            <a:avLst/>
          </a:prstGeom>
        </p:spPr>
      </p:pic>
    </p:spTree>
    <p:extLst>
      <p:ext uri="{BB962C8B-B14F-4D97-AF65-F5344CB8AC3E}">
        <p14:creationId xmlns="" xmlns:p14="http://schemas.microsoft.com/office/powerpoint/2010/main" val="18699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32656" y="1259632"/>
            <a:ext cx="6192688" cy="7478970"/>
          </a:xfrm>
          <a:prstGeom prst="rect">
            <a:avLst/>
          </a:prstGeom>
        </p:spPr>
        <p:txBody>
          <a:bodyPr wrap="square">
            <a:spAutoFit/>
          </a:bodyPr>
          <a:lstStyle/>
          <a:p>
            <a:pPr algn="just"/>
            <a:r>
              <a:rPr lang="es-ES" sz="1600" dirty="0" smtClean="0">
                <a:latin typeface="Arial Rounded MT Bold" panose="020F0704030504030204" pitchFamily="34" charset="0"/>
              </a:rPr>
              <a:t> Permítale crear un plan de actividades, cosas que le agradan y son aceptables para la disciplina del hogar. </a:t>
            </a:r>
          </a:p>
          <a:p>
            <a:pPr algn="just"/>
            <a:endParaRPr lang="es-ES" sz="1600" dirty="0" smtClean="0">
              <a:latin typeface="Arial Rounded MT Bold" panose="020F0704030504030204" pitchFamily="34" charset="0"/>
            </a:endParaRPr>
          </a:p>
          <a:p>
            <a:pPr algn="just"/>
            <a:r>
              <a:rPr lang="es-ES" sz="1600" dirty="0" smtClean="0">
                <a:latin typeface="Arial Rounded MT Bold" panose="020F0704030504030204" pitchFamily="34" charset="0"/>
              </a:rPr>
              <a:t> Enseñarle a tomar decisiones ofreciendo algunas alternativas para que elija. </a:t>
            </a:r>
          </a:p>
          <a:p>
            <a:pPr algn="just"/>
            <a:endParaRPr lang="es-ES" sz="1600" dirty="0" smtClean="0">
              <a:latin typeface="Arial Rounded MT Bold" panose="020F0704030504030204" pitchFamily="34" charset="0"/>
            </a:endParaRPr>
          </a:p>
          <a:p>
            <a:pPr algn="just"/>
            <a:r>
              <a:rPr lang="es-ES" sz="1600" dirty="0" smtClean="0">
                <a:latin typeface="Arial Rounded MT Bold" panose="020F0704030504030204" pitchFamily="34" charset="0"/>
              </a:rPr>
              <a:t> Tenga un sistema disciplinario claro, (el mismo debe ser ejecutado por todos los miembros de la familia), las reglas deben ser ejecutadas siempre, el niño debe aprender que ante determinadas conductas hay consecuencias.</a:t>
            </a:r>
          </a:p>
          <a:p>
            <a:endParaRPr lang="es-ES" sz="1600" dirty="0" smtClean="0">
              <a:latin typeface="Arial Rounded MT Bold" panose="020F0704030504030204" pitchFamily="34" charset="0"/>
            </a:endParaRPr>
          </a:p>
          <a:p>
            <a:r>
              <a:rPr lang="es-ES" sz="1600" dirty="0" smtClean="0">
                <a:latin typeface="Arial Rounded MT Bold" panose="020F0704030504030204" pitchFamily="34" charset="0"/>
              </a:rPr>
              <a:t> </a:t>
            </a:r>
          </a:p>
          <a:p>
            <a:endParaRPr lang="es-ES" sz="1600" dirty="0">
              <a:latin typeface="Arial Rounded MT Bold" panose="020F0704030504030204" pitchFamily="34" charset="0"/>
            </a:endParaRPr>
          </a:p>
          <a:p>
            <a:endParaRPr lang="es-ES" sz="1600" dirty="0" smtClean="0">
              <a:latin typeface="Arial Rounded MT Bold" panose="020F0704030504030204" pitchFamily="34" charset="0"/>
            </a:endParaRPr>
          </a:p>
          <a:p>
            <a:endParaRPr lang="es-ES" sz="1600" dirty="0">
              <a:latin typeface="Arial Rounded MT Bold" panose="020F0704030504030204" pitchFamily="34" charset="0"/>
            </a:endParaRPr>
          </a:p>
          <a:p>
            <a:endParaRPr lang="es-ES" sz="1600" dirty="0" smtClean="0">
              <a:latin typeface="Arial Rounded MT Bold" panose="020F0704030504030204" pitchFamily="34" charset="0"/>
            </a:endParaRPr>
          </a:p>
          <a:p>
            <a:endParaRPr lang="es-ES" sz="1600" dirty="0">
              <a:latin typeface="Arial Rounded MT Bold" panose="020F0704030504030204" pitchFamily="34" charset="0"/>
            </a:endParaRPr>
          </a:p>
          <a:p>
            <a:endParaRPr lang="es-ES" sz="1600" dirty="0" smtClean="0">
              <a:latin typeface="Arial Rounded MT Bold" panose="020F0704030504030204" pitchFamily="34" charset="0"/>
            </a:endParaRPr>
          </a:p>
          <a:p>
            <a:endParaRPr lang="es-ES" sz="1600" dirty="0">
              <a:latin typeface="Arial Rounded MT Bold" panose="020F0704030504030204" pitchFamily="34" charset="0"/>
            </a:endParaRPr>
          </a:p>
          <a:p>
            <a:endParaRPr lang="es-ES" sz="1600" dirty="0" smtClean="0">
              <a:latin typeface="Arial Rounded MT Bold" panose="020F0704030504030204" pitchFamily="34" charset="0"/>
            </a:endParaRPr>
          </a:p>
          <a:p>
            <a:endParaRPr lang="es-ES" sz="1600" dirty="0">
              <a:latin typeface="Arial Rounded MT Bold" panose="020F0704030504030204" pitchFamily="34" charset="0"/>
            </a:endParaRPr>
          </a:p>
          <a:p>
            <a:pPr algn="just"/>
            <a:r>
              <a:rPr lang="es-ES" sz="1600" dirty="0" smtClean="0">
                <a:latin typeface="Arial Rounded MT Bold" panose="020F0704030504030204" pitchFamily="34" charset="0"/>
              </a:rPr>
              <a:t>Haga al niño partícipe en la elaboración de la reglas y consecuencias para el sistema disciplinario del hogar.</a:t>
            </a:r>
          </a:p>
          <a:p>
            <a:pPr algn="just"/>
            <a:r>
              <a:rPr lang="es-ES" sz="1600" dirty="0" smtClean="0">
                <a:latin typeface="Arial Rounded MT Bold" panose="020F0704030504030204" pitchFamily="34" charset="0"/>
              </a:rPr>
              <a:t> 	</a:t>
            </a:r>
          </a:p>
          <a:p>
            <a:pPr algn="just"/>
            <a:r>
              <a:rPr lang="es-ES" sz="1600" dirty="0" smtClean="0">
                <a:latin typeface="Arial Rounded MT Bold" panose="020F0704030504030204" pitchFamily="34" charset="0"/>
              </a:rPr>
              <a:t>Coloque las reglas del hogar en un cartel que elaboren juntos, debe quedar muy claro para el niño, pueden ser dibujos hechos por él, recortes o como sea más comprensible para la edad del niño. </a:t>
            </a:r>
          </a:p>
          <a:p>
            <a:endParaRPr lang="es-ES" sz="1600" dirty="0" smtClean="0">
              <a:latin typeface="Arial Rounded MT Bold" panose="020F0704030504030204" pitchFamily="34" charset="0"/>
            </a:endParaRPr>
          </a:p>
          <a:p>
            <a:r>
              <a:rPr lang="es-ES" sz="1600" dirty="0" smtClean="0">
                <a:latin typeface="Arial Rounded MT Bold" panose="020F0704030504030204" pitchFamily="34" charset="0"/>
              </a:rPr>
              <a:t> </a:t>
            </a:r>
            <a:endParaRPr lang="es-ES" sz="1600" dirty="0">
              <a:latin typeface="Arial Rounded MT Bold" panose="020F0704030504030204" pitchFamily="34" charset="0"/>
            </a:endParaRPr>
          </a:p>
        </p:txBody>
      </p:sp>
      <p:pic>
        <p:nvPicPr>
          <p:cNvPr id="10" name="Imagen 9" descr="C:\Users\psico\Desktop\p01h7r147.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6712" y="4139952"/>
            <a:ext cx="5040560" cy="19442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Imagen 10"/>
          <p:cNvPicPr>
            <a:picLocks noChangeAspect="1"/>
          </p:cNvPicPr>
          <p:nvPr/>
        </p:nvPicPr>
        <p:blipFill>
          <a:blip r:embed="rId3" cstate="print"/>
          <a:stretch>
            <a:fillRect/>
          </a:stretch>
        </p:blipFill>
        <p:spPr>
          <a:xfrm>
            <a:off x="0" y="8203"/>
            <a:ext cx="6858000" cy="1107413"/>
          </a:xfrm>
          <a:prstGeom prst="rect">
            <a:avLst/>
          </a:prstGeom>
        </p:spPr>
      </p:pic>
    </p:spTree>
    <p:extLst>
      <p:ext uri="{BB962C8B-B14F-4D97-AF65-F5344CB8AC3E}">
        <p14:creationId xmlns="" xmlns:p14="http://schemas.microsoft.com/office/powerpoint/2010/main" val="437574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6632" y="1297612"/>
            <a:ext cx="3429000" cy="7571303"/>
          </a:xfrm>
          <a:prstGeom prst="rect">
            <a:avLst/>
          </a:prstGeom>
        </p:spPr>
        <p:txBody>
          <a:bodyPr>
            <a:spAutoFit/>
          </a:bodyPr>
          <a:lstStyle/>
          <a:p>
            <a:pPr algn="ctr"/>
            <a:r>
              <a:rPr lang="es-ES" sz="1800" dirty="0" smtClean="0">
                <a:latin typeface="Arial Rounded MT Bold" panose="020F0704030504030204" pitchFamily="34" charset="0"/>
              </a:rPr>
              <a:t>Explique la razón de las reglas y asegúrese las comprenda, así como las consecuencias, luego de la aplicación de una consecuencia y cuando el niño está tranquilo converse con él y lo aprendido.</a:t>
            </a:r>
          </a:p>
          <a:p>
            <a:pPr algn="ctr"/>
            <a:r>
              <a:rPr lang="es-ES" sz="1800" dirty="0" smtClean="0">
                <a:latin typeface="Arial Rounded MT Bold" panose="020F0704030504030204" pitchFamily="34" charset="0"/>
              </a:rPr>
              <a:t> </a:t>
            </a:r>
          </a:p>
          <a:p>
            <a:pPr algn="ctr"/>
            <a:r>
              <a:rPr lang="es-ES" sz="1800" dirty="0" smtClean="0">
                <a:latin typeface="Arial Rounded MT Bold" panose="020F0704030504030204" pitchFamily="34" charset="0"/>
              </a:rPr>
              <a:t>Sea consistente con las reglas, el “a veces si las aplico y el a veces no” o “un familiar las aplica y otro no”, aumenta la posibilidad de conductas alteradas, que luego podrán ser de difícil manejo entre más crezca.</a:t>
            </a:r>
          </a:p>
          <a:p>
            <a:pPr algn="ctr"/>
            <a:endParaRPr lang="es-ES" sz="1800" dirty="0" smtClean="0">
              <a:latin typeface="Arial Rounded MT Bold" panose="020F0704030504030204" pitchFamily="34" charset="0"/>
            </a:endParaRPr>
          </a:p>
          <a:p>
            <a:pPr algn="ctr"/>
            <a:r>
              <a:rPr lang="es-ES" sz="1800" dirty="0" smtClean="0">
                <a:latin typeface="Arial Rounded MT Bold" panose="020F0704030504030204" pitchFamily="34" charset="0"/>
              </a:rPr>
              <a:t> No use palabras ofensivas “necio, majadero, me tienes harto, </a:t>
            </a:r>
            <a:r>
              <a:rPr lang="es-ES" sz="1800" dirty="0" err="1" smtClean="0">
                <a:latin typeface="Arial Rounded MT Bold" panose="020F0704030504030204" pitchFamily="34" charset="0"/>
              </a:rPr>
              <a:t>jupón</a:t>
            </a:r>
            <a:r>
              <a:rPr lang="es-ES" sz="1800" dirty="0" smtClean="0">
                <a:latin typeface="Arial Rounded MT Bold" panose="020F0704030504030204" pitchFamily="34" charset="0"/>
              </a:rPr>
              <a:t> entre otras expresiones” recuerde que debe señalar la conducta “no me gusta que tires cosas,” debe corregir la conducta sin lastimar la autoestima del niño. </a:t>
            </a:r>
          </a:p>
        </p:txBody>
      </p:sp>
      <p:sp>
        <p:nvSpPr>
          <p:cNvPr id="5" name="Rectángulo 4"/>
          <p:cNvSpPr/>
          <p:nvPr/>
        </p:nvSpPr>
        <p:spPr>
          <a:xfrm rot="18610676">
            <a:off x="2920361" y="5670550"/>
            <a:ext cx="4408414" cy="2062103"/>
          </a:xfrm>
          <a:prstGeom prst="rect">
            <a:avLst/>
          </a:prstGeom>
        </p:spPr>
        <p:txBody>
          <a:bodyPr wrap="square">
            <a:spAutoFit/>
          </a:bodyPr>
          <a:lstStyle/>
          <a:p>
            <a:pPr algn="ctr"/>
            <a:r>
              <a:rPr lang="es-ES" sz="3200" dirty="0" smtClean="0">
                <a:solidFill>
                  <a:srgbClr val="FF0000"/>
                </a:solidFill>
                <a:latin typeface="Arial Rounded MT Bold" panose="020F0704030504030204" pitchFamily="34" charset="0"/>
              </a:rPr>
              <a:t>RECUERDE</a:t>
            </a:r>
            <a:r>
              <a:rPr lang="es-ES" sz="3200" dirty="0" smtClean="0">
                <a:latin typeface="Arial Rounded MT Bold" panose="020F0704030504030204" pitchFamily="34" charset="0"/>
              </a:rPr>
              <a:t> EL AMOR Y EL AFECTO ES LO MÁS IMPORTANTE</a:t>
            </a:r>
            <a:endParaRPr lang="es-ES" sz="3200" dirty="0"/>
          </a:p>
        </p:txBody>
      </p:sp>
      <p:pic>
        <p:nvPicPr>
          <p:cNvPr id="6" name="Imagen 5" descr="C:\Users\psico\Desktop\p02m89g3.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5023" y="1979712"/>
            <a:ext cx="2959089" cy="28083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Imagen 6"/>
          <p:cNvPicPr>
            <a:picLocks noChangeAspect="1"/>
          </p:cNvPicPr>
          <p:nvPr/>
        </p:nvPicPr>
        <p:blipFill>
          <a:blip r:embed="rId3" cstate="print"/>
          <a:stretch>
            <a:fillRect/>
          </a:stretch>
        </p:blipFill>
        <p:spPr>
          <a:xfrm>
            <a:off x="0" y="8203"/>
            <a:ext cx="6858000" cy="1107413"/>
          </a:xfrm>
          <a:prstGeom prst="rect">
            <a:avLst/>
          </a:prstGeom>
        </p:spPr>
      </p:pic>
    </p:spTree>
    <p:extLst>
      <p:ext uri="{BB962C8B-B14F-4D97-AF65-F5344CB8AC3E}">
        <p14:creationId xmlns="" xmlns:p14="http://schemas.microsoft.com/office/powerpoint/2010/main" val="1867836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97;p14"/>
          <p:cNvPicPr preferRelativeResize="0"/>
          <p:nvPr/>
        </p:nvPicPr>
        <p:blipFill rotWithShape="1">
          <a:blip r:embed="rId2" cstate="print">
            <a:alphaModFix/>
          </a:blip>
          <a:srcRect b="77456"/>
          <a:stretch/>
        </p:blipFill>
        <p:spPr>
          <a:xfrm>
            <a:off x="13808" y="80252"/>
            <a:ext cx="6829838" cy="1127222"/>
          </a:xfrm>
          <a:prstGeom prst="rect">
            <a:avLst/>
          </a:prstGeom>
          <a:noFill/>
          <a:ln>
            <a:noFill/>
          </a:ln>
        </p:spPr>
      </p:pic>
      <p:pic>
        <p:nvPicPr>
          <p:cNvPr id="12" name="Google Shape;97;p14"/>
          <p:cNvPicPr preferRelativeResize="0"/>
          <p:nvPr/>
        </p:nvPicPr>
        <p:blipFill rotWithShape="1">
          <a:blip r:embed="rId2" cstate="print">
            <a:alphaModFix/>
          </a:blip>
          <a:srcRect t="80194"/>
          <a:stretch/>
        </p:blipFill>
        <p:spPr>
          <a:xfrm>
            <a:off x="0" y="7641303"/>
            <a:ext cx="6858000" cy="1502697"/>
          </a:xfrm>
          <a:prstGeom prst="rect">
            <a:avLst/>
          </a:prstGeom>
          <a:noFill/>
          <a:ln>
            <a:noFill/>
          </a:ln>
        </p:spPr>
      </p:pic>
      <p:pic>
        <p:nvPicPr>
          <p:cNvPr id="8" name="Imagen 7"/>
          <p:cNvPicPr/>
          <p:nvPr/>
        </p:nvPicPr>
        <p:blipFill>
          <a:blip r:embed="rId3" cstate="print">
            <a:extLst>
              <a:ext uri="{28A0092B-C50C-407E-A947-70E740481C1C}">
                <a14:useLocalDpi xmlns="" xmlns:a14="http://schemas.microsoft.com/office/drawing/2010/main" val="0"/>
              </a:ext>
            </a:extLst>
          </a:blip>
          <a:stretch>
            <a:fillRect/>
          </a:stretch>
        </p:blipFill>
        <p:spPr>
          <a:xfrm>
            <a:off x="201632" y="0"/>
            <a:ext cx="1721441" cy="1043608"/>
          </a:xfrm>
          <a:prstGeom prst="rect">
            <a:avLst/>
          </a:prstGeom>
        </p:spPr>
      </p:pic>
      <p:sp>
        <p:nvSpPr>
          <p:cNvPr id="4" name="Rectangle 31"/>
          <p:cNvSpPr>
            <a:spLocks noChangeArrowheads="1"/>
          </p:cNvSpPr>
          <p:nvPr/>
        </p:nvSpPr>
        <p:spPr bwMode="auto">
          <a:xfrm>
            <a:off x="1528746" y="6514873"/>
            <a:ext cx="424847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endParaRPr lang="es-ES" altLang="es-CR" sz="2800" b="1" i="1" dirty="0">
              <a:solidFill>
                <a:schemeClr val="accent1">
                  <a:lumMod val="50000"/>
                </a:schemeClr>
              </a:solidFill>
              <a:latin typeface="Aharoni" pitchFamily="2" charset="0"/>
              <a:cs typeface="Aharoni" pitchFamily="2" charset="0"/>
            </a:endParaRPr>
          </a:p>
        </p:txBody>
      </p:sp>
      <p:sp>
        <p:nvSpPr>
          <p:cNvPr id="9" name="Rectangle 31"/>
          <p:cNvSpPr>
            <a:spLocks noChangeArrowheads="1"/>
          </p:cNvSpPr>
          <p:nvPr/>
        </p:nvSpPr>
        <p:spPr bwMode="auto">
          <a:xfrm>
            <a:off x="631505" y="1207474"/>
            <a:ext cx="556707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s-CR" altLang="es-CR" sz="4000" b="1" dirty="0" smtClean="0">
                <a:solidFill>
                  <a:schemeClr val="accent1">
                    <a:lumMod val="50000"/>
                  </a:schemeClr>
                </a:solidFill>
                <a:latin typeface="Arial Rounded MT Bold" panose="020F0704030504030204" pitchFamily="34" charset="0"/>
                <a:cs typeface="Aharoni" pitchFamily="2" charset="0"/>
              </a:rPr>
              <a:t>Guía para para la familia</a:t>
            </a:r>
          </a:p>
        </p:txBody>
      </p:sp>
      <p:sp>
        <p:nvSpPr>
          <p:cNvPr id="10" name="2053 Rectángulo"/>
          <p:cNvSpPr>
            <a:spLocks noChangeArrowheads="1"/>
          </p:cNvSpPr>
          <p:nvPr/>
        </p:nvSpPr>
        <p:spPr bwMode="auto">
          <a:xfrm>
            <a:off x="658874" y="5868542"/>
            <a:ext cx="5539705" cy="203132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ES" altLang="es-CR" sz="1400" dirty="0">
                <a:latin typeface="Arial Rounded MT Bold" panose="020F0704030504030204" pitchFamily="34" charset="0"/>
              </a:rPr>
              <a:t>Es cierto que los padres y madres son el primer y más importante maestro para sus niños. </a:t>
            </a:r>
          </a:p>
          <a:p>
            <a:pPr algn="ctr" eaLnBrk="1" hangingPunct="1"/>
            <a:r>
              <a:rPr lang="es-ES" altLang="es-CR" sz="1400" dirty="0">
                <a:latin typeface="Arial Rounded MT Bold" panose="020F0704030504030204" pitchFamily="34" charset="0"/>
              </a:rPr>
              <a:t>La relación entre la familia y la escuela es crucial para los éxitos académicos y emocionales de los pequeños.</a:t>
            </a:r>
            <a:r>
              <a:rPr lang="es-CR" altLang="es-CR" sz="1400" dirty="0">
                <a:latin typeface="Arial Rounded MT Bold" panose="020F0704030504030204" pitchFamily="34" charset="0"/>
              </a:rPr>
              <a:t/>
            </a:r>
            <a:br>
              <a:rPr lang="es-CR" altLang="es-CR" sz="1400" dirty="0">
                <a:latin typeface="Arial Rounded MT Bold" panose="020F0704030504030204" pitchFamily="34" charset="0"/>
              </a:rPr>
            </a:br>
            <a:r>
              <a:rPr lang="es-ES" altLang="es-CR" sz="1400" dirty="0">
                <a:latin typeface="Arial Rounded MT Bold" panose="020F0704030504030204" pitchFamily="34" charset="0"/>
              </a:rPr>
              <a:t> Este folleto tiene como objetivo animar un tiempo de calidad y ayudar a los padres </a:t>
            </a:r>
            <a:r>
              <a:rPr lang="es-ES" altLang="es-CR" sz="1400" dirty="0" smtClean="0">
                <a:latin typeface="Arial Rounded MT Bold" panose="020F0704030504030204" pitchFamily="34" charset="0"/>
              </a:rPr>
              <a:t>o encargados a </a:t>
            </a:r>
            <a:r>
              <a:rPr lang="es-ES" altLang="es-CR" sz="1400" dirty="0">
                <a:latin typeface="Arial Rounded MT Bold" panose="020F0704030504030204" pitchFamily="34" charset="0"/>
              </a:rPr>
              <a:t>desarrollar la autoestima de sus hijos o animar un tiempo de calidad para el bienestar familiar. </a:t>
            </a:r>
            <a:r>
              <a:rPr lang="es-CR" altLang="es-CR" sz="1400" b="1" dirty="0">
                <a:latin typeface="Arial" panose="020B0604020202020204" pitchFamily="34" charset="0"/>
              </a:rPr>
              <a:t/>
            </a:r>
            <a:br>
              <a:rPr lang="es-CR" altLang="es-CR" sz="1400" b="1" dirty="0">
                <a:latin typeface="Arial" panose="020B0604020202020204" pitchFamily="34" charset="0"/>
              </a:rPr>
            </a:br>
            <a:endParaRPr lang="es-CR" altLang="es-CR" sz="1400" b="1" dirty="0"/>
          </a:p>
        </p:txBody>
      </p:sp>
      <p:pic>
        <p:nvPicPr>
          <p:cNvPr id="34818" name="Picture 2" descr="http://3.bp.blogspot.com/-10Q3QhQ5J1g/Tn0WniW3khI/AAAAAAAAAuw/rUzPGo53dRI/s320/Family_Law_kids_pic.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66545" y="2694779"/>
            <a:ext cx="3896994" cy="28956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5562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4 Rectángulo"/>
          <p:cNvSpPr>
            <a:spLocks noChangeArrowheads="1"/>
          </p:cNvSpPr>
          <p:nvPr/>
        </p:nvSpPr>
        <p:spPr bwMode="auto">
          <a:xfrm>
            <a:off x="622300" y="1083385"/>
            <a:ext cx="5613400" cy="2831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s-CR" b="1" dirty="0" smtClean="0">
                <a:solidFill>
                  <a:schemeClr val="accent1">
                    <a:lumMod val="50000"/>
                  </a:schemeClr>
                </a:solidFill>
                <a:latin typeface="Arial" panose="020B0604020202020204" pitchFamily="34" charset="0"/>
              </a:rPr>
              <a:t>QUERIDOS PADRES o ENCARGADOS</a:t>
            </a:r>
          </a:p>
          <a:p>
            <a:pPr algn="ctr" eaLnBrk="1" hangingPunct="1"/>
            <a:r>
              <a:rPr lang="es-CR" altLang="es-CR" sz="1600" dirty="0">
                <a:latin typeface="Arial" panose="020B0604020202020204" pitchFamily="34" charset="0"/>
              </a:rPr>
              <a:t/>
            </a:r>
            <a:br>
              <a:rPr lang="es-CR" altLang="es-CR" sz="1600" dirty="0">
                <a:latin typeface="Arial" panose="020B0604020202020204" pitchFamily="34" charset="0"/>
              </a:rPr>
            </a:br>
            <a:r>
              <a:rPr lang="es-ES" altLang="es-CR" sz="1600" dirty="0">
                <a:latin typeface="Arial Rounded MT Bold" panose="020F0704030504030204" pitchFamily="34" charset="0"/>
              </a:rPr>
              <a:t>En este espacio piense en cualidades especiales que tiene su hijo y escríbalas en un cuaderno. </a:t>
            </a:r>
          </a:p>
          <a:p>
            <a:pPr algn="ctr" eaLnBrk="1" hangingPunct="1"/>
            <a:r>
              <a:rPr lang="es-ES" altLang="es-CR" sz="1600" dirty="0">
                <a:latin typeface="Arial Rounded MT Bold" panose="020F0704030504030204" pitchFamily="34" charset="0"/>
              </a:rPr>
              <a:t>Además pegue una fotografía que más le guste con su hijo. Continúe agregando lo que les haga sentirse más orgullosos de él. </a:t>
            </a:r>
          </a:p>
          <a:p>
            <a:pPr algn="ctr" eaLnBrk="1" hangingPunct="1"/>
            <a:r>
              <a:rPr lang="es-ES" altLang="es-CR" sz="1600" dirty="0">
                <a:latin typeface="Arial Rounded MT Bold" panose="020F0704030504030204" pitchFamily="34" charset="0"/>
              </a:rPr>
              <a:t>Lean el libro a su niño cuando estén atravesando un momento difícil, porque le gustaría oír “buenas” cosas sobre sí, guardará un tesoro en este libro y los comentarios positivos que ustedes le hagan.</a:t>
            </a:r>
            <a:endParaRPr lang="es-CR" altLang="es-CR" sz="1600" dirty="0">
              <a:latin typeface="Arial Rounded MT Bold" panose="020F0704030504030204" pitchFamily="34" charset="0"/>
            </a:endParaRPr>
          </a:p>
        </p:txBody>
      </p:sp>
      <p:pic>
        <p:nvPicPr>
          <p:cNvPr id="2" name="Imagen 1"/>
          <p:cNvPicPr>
            <a:picLocks noChangeAspect="1"/>
          </p:cNvPicPr>
          <p:nvPr/>
        </p:nvPicPr>
        <p:blipFill>
          <a:blip r:embed="rId2" cstate="print"/>
          <a:stretch>
            <a:fillRect/>
          </a:stretch>
        </p:blipFill>
        <p:spPr>
          <a:xfrm>
            <a:off x="1046732" y="4211960"/>
            <a:ext cx="5183658" cy="4481711"/>
          </a:xfrm>
          <a:prstGeom prst="rect">
            <a:avLst/>
          </a:prstGeom>
        </p:spPr>
      </p:pic>
      <p:pic>
        <p:nvPicPr>
          <p:cNvPr id="7" name="Imagen 6"/>
          <p:cNvPicPr>
            <a:picLocks noChangeAspect="1"/>
          </p:cNvPicPr>
          <p:nvPr/>
        </p:nvPicPr>
        <p:blipFill>
          <a:blip r:embed="rId3" cstate="print"/>
          <a:stretch>
            <a:fillRect/>
          </a:stretch>
        </p:blipFill>
        <p:spPr>
          <a:xfrm>
            <a:off x="0" y="8203"/>
            <a:ext cx="6858000" cy="110741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TotalTime>
  <Words>1507</Words>
  <Application>Microsoft Office PowerPoint</Application>
  <PresentationFormat>Presentación en pantalla (4:3)</PresentationFormat>
  <Paragraphs>177</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Richard Navarro</cp:lastModifiedBy>
  <cp:revision>69</cp:revision>
  <dcterms:created xsi:type="dcterms:W3CDTF">2020-04-01T18:00:25Z</dcterms:created>
  <dcterms:modified xsi:type="dcterms:W3CDTF">2020-05-15T14:00:19Z</dcterms:modified>
</cp:coreProperties>
</file>