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5" r:id="rId4"/>
    <p:sldId id="315" r:id="rId5"/>
    <p:sldId id="258" r:id="rId6"/>
    <p:sldId id="256" r:id="rId7"/>
    <p:sldId id="271" r:id="rId8"/>
    <p:sldId id="316" r:id="rId9"/>
    <p:sldId id="267" r:id="rId10"/>
    <p:sldId id="260" r:id="rId11"/>
    <p:sldId id="264" r:id="rId12"/>
    <p:sldId id="266" r:id="rId13"/>
    <p:sldId id="265" r:id="rId14"/>
    <p:sldId id="261" r:id="rId15"/>
    <p:sldId id="290" r:id="rId16"/>
    <p:sldId id="272" r:id="rId17"/>
    <p:sldId id="270"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9" r:id="rId31"/>
    <p:sldId id="319" r:id="rId32"/>
    <p:sldId id="257" r:id="rId33"/>
    <p:sldId id="259" r:id="rId34"/>
    <p:sldId id="262" r:id="rId35"/>
    <p:sldId id="263" r:id="rId36"/>
    <p:sldId id="268" r:id="rId37"/>
    <p:sldId id="320" r:id="rId38"/>
    <p:sldId id="291" r:id="rId39"/>
    <p:sldId id="287" r:id="rId40"/>
    <p:sldId id="321" r:id="rId41"/>
    <p:sldId id="273"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28" autoAdjust="0"/>
    <p:restoredTop sz="94660"/>
  </p:normalViewPr>
  <p:slideViewPr>
    <p:cSldViewPr snapToGrid="0">
      <p:cViewPr varScale="1">
        <p:scale>
          <a:sx n="92" d="100"/>
          <a:sy n="92" d="100"/>
        </p:scale>
        <p:origin x="471"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19E433-1505-BED4-BEEC-A61A77CD97C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A22169EB-78A7-4A9C-DC7C-70FC9B33B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DDCD9098-33BE-C138-D24B-B4DC476BFA5F}"/>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5" name="Marcador de pie de página 4">
            <a:extLst>
              <a:ext uri="{FF2B5EF4-FFF2-40B4-BE49-F238E27FC236}">
                <a16:creationId xmlns:a16="http://schemas.microsoft.com/office/drawing/2014/main" id="{AF756634-26A8-AB12-43AF-B6C4A0611BD3}"/>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74A127A7-37D9-CDC2-A3CB-4783979EB890}"/>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261931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6DCD5-B9AC-B060-FFA5-64219DBD03D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148E2EE4-E08A-2E36-3099-883B864B9B7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9A80EFE5-46F8-A1A2-A798-68BC40EE3F74}"/>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5" name="Marcador de pie de página 4">
            <a:extLst>
              <a:ext uri="{FF2B5EF4-FFF2-40B4-BE49-F238E27FC236}">
                <a16:creationId xmlns:a16="http://schemas.microsoft.com/office/drawing/2014/main" id="{B975678B-5DD8-8B9D-690A-58923E4D1918}"/>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06136F17-62D1-642F-675A-24480FFE096B}"/>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294829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A7B0781-B883-9DA8-7B48-87F64D7FF4F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B9CF5EA-CC9C-0CEE-32ED-B2EEFDDA15B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2A551E3-A857-D4A4-24D9-29F9AC0C5F86}"/>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5" name="Marcador de pie de página 4">
            <a:extLst>
              <a:ext uri="{FF2B5EF4-FFF2-40B4-BE49-F238E27FC236}">
                <a16:creationId xmlns:a16="http://schemas.microsoft.com/office/drawing/2014/main" id="{6FFA0134-15EF-ECE8-074B-281406C2AA03}"/>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E548871-C998-F3FD-6EEE-DC89F5160783}"/>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354104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B5260-C894-2280-5C59-05D4B782D22F}"/>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662DBB69-2391-2860-941F-DB6BE608E68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6ECEEEA5-4717-940B-D952-31A80C053BDF}"/>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5" name="Marcador de pie de página 4">
            <a:extLst>
              <a:ext uri="{FF2B5EF4-FFF2-40B4-BE49-F238E27FC236}">
                <a16:creationId xmlns:a16="http://schemas.microsoft.com/office/drawing/2014/main" id="{7D044354-CDA9-1142-CD4D-343E87807DEF}"/>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0639AC4D-E0B6-1C8B-7F37-A3CFB0F723EF}"/>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223484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BE65D-6E48-54A4-3D6F-CB64B109D8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5EDCA1E0-7BB8-5D8F-262F-8CFD4C21F7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CC48CB4-1A60-69EA-CB4A-AC7BD21C349D}"/>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5" name="Marcador de pie de página 4">
            <a:extLst>
              <a:ext uri="{FF2B5EF4-FFF2-40B4-BE49-F238E27FC236}">
                <a16:creationId xmlns:a16="http://schemas.microsoft.com/office/drawing/2014/main" id="{AC2171DA-A55D-8C02-07E3-620A4EBA585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D628536A-FFDC-1F57-D1E9-3319DBC2DD1B}"/>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20068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D9F146-EEA7-D832-1C92-D7D9E9607A09}"/>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BA5BC20-7BFF-CC3E-A31A-25FA4433C9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E8B7DD88-5278-910E-A435-7B8C41C3EF5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B8DA2514-C4B7-6049-5819-1697171F2F8C}"/>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6" name="Marcador de pie de página 5">
            <a:extLst>
              <a:ext uri="{FF2B5EF4-FFF2-40B4-BE49-F238E27FC236}">
                <a16:creationId xmlns:a16="http://schemas.microsoft.com/office/drawing/2014/main" id="{7218B76D-B03E-F92E-9389-D0148B9AF5D0}"/>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A77AE69D-C5DA-7C8B-4C60-40BD597ACFFE}"/>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233885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533FA3-8B07-15FC-E57C-1A5B19C1F16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522EF705-12A2-8D78-6B38-3DCF5F7514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0DBF28-39C0-5A07-4F23-D4D4556732B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ADFC321F-2F19-E47B-F15C-0F887B6AEC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82189A-7B17-5910-8D1F-9B636CA637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F75831FE-AA3A-B55C-7324-290C339FA2AC}"/>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8" name="Marcador de pie de página 7">
            <a:extLst>
              <a:ext uri="{FF2B5EF4-FFF2-40B4-BE49-F238E27FC236}">
                <a16:creationId xmlns:a16="http://schemas.microsoft.com/office/drawing/2014/main" id="{B4ED3C35-C736-9CD5-516C-3C49503FE7C3}"/>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48D9B7B8-2BE1-7848-9B48-5200C329F46C}"/>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136500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114FA-2A12-A2CD-DEAC-E632616BB180}"/>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FFF3EB4F-2552-216A-F20B-D0DAE35FCF83}"/>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4" name="Marcador de pie de página 3">
            <a:extLst>
              <a:ext uri="{FF2B5EF4-FFF2-40B4-BE49-F238E27FC236}">
                <a16:creationId xmlns:a16="http://schemas.microsoft.com/office/drawing/2014/main" id="{BEB988AB-7E82-FC3E-0EB9-B6ABDC25C4B5}"/>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0A37C82F-FAE6-D306-C17A-B5D39FBA599D}"/>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390066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2FA9FE-48C8-81A6-1ADA-84AF6EDF4811}"/>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3" name="Marcador de pie de página 2">
            <a:extLst>
              <a:ext uri="{FF2B5EF4-FFF2-40B4-BE49-F238E27FC236}">
                <a16:creationId xmlns:a16="http://schemas.microsoft.com/office/drawing/2014/main" id="{8B7FCDF5-3EC1-55A3-00D5-9D6B4E5E3B35}"/>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14FDBBDE-0A34-366F-DD3C-70D57338D8B5}"/>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398788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7D425-50EB-9066-6FF7-DC596B93DA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1F34F7C8-CDF3-DE9C-4CF2-BE2236667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B71CC362-1E49-AD9B-5309-924021201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B97DC8-DB74-E359-DD32-95E40D1A8F06}"/>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6" name="Marcador de pie de página 5">
            <a:extLst>
              <a:ext uri="{FF2B5EF4-FFF2-40B4-BE49-F238E27FC236}">
                <a16:creationId xmlns:a16="http://schemas.microsoft.com/office/drawing/2014/main" id="{6335D8D1-C7C1-4788-9253-8B84760A5572}"/>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8644E527-B6D0-79F2-5FA3-AC27408B7E78}"/>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15707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7761AD-73AE-4116-FDA5-9BDBE66191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30C9E6B4-A086-E8F6-2EE0-54135D90B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234EC8D6-F85F-918F-DBBD-2172D7771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A4AC560-241F-E8BF-A4BD-B5DA790078C9}"/>
              </a:ext>
            </a:extLst>
          </p:cNvPr>
          <p:cNvSpPr>
            <a:spLocks noGrp="1"/>
          </p:cNvSpPr>
          <p:nvPr>
            <p:ph type="dt" sz="half" idx="10"/>
          </p:nvPr>
        </p:nvSpPr>
        <p:spPr/>
        <p:txBody>
          <a:bodyPr/>
          <a:lstStyle/>
          <a:p>
            <a:fld id="{078D8E6E-786A-4637-B63C-D71850A58011}" type="datetimeFigureOut">
              <a:rPr lang="es-CR" smtClean="0"/>
              <a:t>18/4/2023</a:t>
            </a:fld>
            <a:endParaRPr lang="es-CR"/>
          </a:p>
        </p:txBody>
      </p:sp>
      <p:sp>
        <p:nvSpPr>
          <p:cNvPr id="6" name="Marcador de pie de página 5">
            <a:extLst>
              <a:ext uri="{FF2B5EF4-FFF2-40B4-BE49-F238E27FC236}">
                <a16:creationId xmlns:a16="http://schemas.microsoft.com/office/drawing/2014/main" id="{D9614555-C1A0-76C4-ECAE-B7E79BB5A79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4AF1880D-0FA1-73D6-5751-BAEB4AE50DE6}"/>
              </a:ext>
            </a:extLst>
          </p:cNvPr>
          <p:cNvSpPr>
            <a:spLocks noGrp="1"/>
          </p:cNvSpPr>
          <p:nvPr>
            <p:ph type="sldNum" sz="quarter" idx="12"/>
          </p:nvPr>
        </p:nvSpPr>
        <p:spPr/>
        <p:txBody>
          <a:bodyPr/>
          <a:lstStyle/>
          <a:p>
            <a:fld id="{142EAF37-F347-4D5D-B6DE-A5D2F0FB3054}" type="slidenum">
              <a:rPr lang="es-CR" smtClean="0"/>
              <a:t>‹Nº›</a:t>
            </a:fld>
            <a:endParaRPr lang="es-CR"/>
          </a:p>
        </p:txBody>
      </p:sp>
    </p:spTree>
    <p:extLst>
      <p:ext uri="{BB962C8B-B14F-4D97-AF65-F5344CB8AC3E}">
        <p14:creationId xmlns:p14="http://schemas.microsoft.com/office/powerpoint/2010/main" val="290714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A8E946C-778B-FD7B-23B2-15024A5BB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2D4C4BD1-0171-3C44-C566-B56BE8770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F98076F5-4B54-198F-BF64-DFDD405C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D8E6E-786A-4637-B63C-D71850A58011}" type="datetimeFigureOut">
              <a:rPr lang="es-CR" smtClean="0"/>
              <a:t>18/4/2023</a:t>
            </a:fld>
            <a:endParaRPr lang="es-CR"/>
          </a:p>
        </p:txBody>
      </p:sp>
      <p:sp>
        <p:nvSpPr>
          <p:cNvPr id="5" name="Marcador de pie de página 4">
            <a:extLst>
              <a:ext uri="{FF2B5EF4-FFF2-40B4-BE49-F238E27FC236}">
                <a16:creationId xmlns:a16="http://schemas.microsoft.com/office/drawing/2014/main" id="{FACF1901-3601-C923-E21E-591295C28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4CDB22C8-5E4E-5EAC-0364-BC8090CEC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EAF37-F347-4D5D-B6DE-A5D2F0FB3054}" type="slidenum">
              <a:rPr lang="es-CR" smtClean="0"/>
              <a:t>‹Nº›</a:t>
            </a:fld>
            <a:endParaRPr lang="es-CR"/>
          </a:p>
        </p:txBody>
      </p:sp>
    </p:spTree>
    <p:extLst>
      <p:ext uri="{BB962C8B-B14F-4D97-AF65-F5344CB8AC3E}">
        <p14:creationId xmlns:p14="http://schemas.microsoft.com/office/powerpoint/2010/main" val="164340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0B739CC-FA12-17C6-2DB2-6D572394E526}"/>
              </a:ext>
            </a:extLst>
          </p:cNvPr>
          <p:cNvSpPr txBox="1"/>
          <p:nvPr/>
        </p:nvSpPr>
        <p:spPr>
          <a:xfrm>
            <a:off x="2983658" y="3326626"/>
            <a:ext cx="5997732" cy="923330"/>
          </a:xfrm>
          <a:prstGeom prst="rect">
            <a:avLst/>
          </a:prstGeom>
          <a:noFill/>
        </p:spPr>
        <p:txBody>
          <a:bodyPr wrap="none" rtlCol="0">
            <a:spAutoFit/>
          </a:bodyPr>
          <a:lstStyle/>
          <a:p>
            <a:pPr algn="ctr"/>
            <a:r>
              <a:rPr lang="es-MX" sz="5400" b="1" dirty="0">
                <a:solidFill>
                  <a:srgbClr val="4DB5E6"/>
                </a:solidFill>
              </a:rPr>
              <a:t>Revisión del PRONIE</a:t>
            </a:r>
          </a:p>
        </p:txBody>
      </p:sp>
      <p:sp>
        <p:nvSpPr>
          <p:cNvPr id="10" name="CuadroTexto 9">
            <a:extLst>
              <a:ext uri="{FF2B5EF4-FFF2-40B4-BE49-F238E27FC236}">
                <a16:creationId xmlns:a16="http://schemas.microsoft.com/office/drawing/2014/main" id="{FAEFAD9C-68E0-BEF7-90C0-1193520D44FD}"/>
              </a:ext>
            </a:extLst>
          </p:cNvPr>
          <p:cNvSpPr txBox="1"/>
          <p:nvPr/>
        </p:nvSpPr>
        <p:spPr>
          <a:xfrm>
            <a:off x="5290427" y="6121101"/>
            <a:ext cx="1221809" cy="369332"/>
          </a:xfrm>
          <a:prstGeom prst="rect">
            <a:avLst/>
          </a:prstGeom>
          <a:noFill/>
        </p:spPr>
        <p:txBody>
          <a:bodyPr wrap="none" rtlCol="0">
            <a:spAutoFit/>
          </a:bodyPr>
          <a:lstStyle/>
          <a:p>
            <a:pPr algn="ctr"/>
            <a:r>
              <a:rPr lang="es-MX" b="1" dirty="0">
                <a:solidFill>
                  <a:srgbClr val="00B0F0"/>
                </a:solidFill>
              </a:rPr>
              <a:t>Abril, 2023</a:t>
            </a:r>
            <a:endParaRPr lang="es-CR" b="1" dirty="0">
              <a:solidFill>
                <a:srgbClr val="00B0F0"/>
              </a:solidFill>
            </a:endParaRPr>
          </a:p>
        </p:txBody>
      </p:sp>
      <p:pic>
        <p:nvPicPr>
          <p:cNvPr id="12" name="Imagen 11">
            <a:extLst>
              <a:ext uri="{FF2B5EF4-FFF2-40B4-BE49-F238E27FC236}">
                <a16:creationId xmlns:a16="http://schemas.microsoft.com/office/drawing/2014/main" id="{3FD70CFF-7A46-9BA7-A375-A41AF2878C93}"/>
              </a:ext>
            </a:extLst>
          </p:cNvPr>
          <p:cNvPicPr>
            <a:picLocks noChangeAspect="1"/>
          </p:cNvPicPr>
          <p:nvPr/>
        </p:nvPicPr>
        <p:blipFill>
          <a:blip r:embed="rId2"/>
          <a:stretch>
            <a:fillRect/>
          </a:stretch>
        </p:blipFill>
        <p:spPr>
          <a:xfrm>
            <a:off x="4519357" y="530802"/>
            <a:ext cx="2628900" cy="1733550"/>
          </a:xfrm>
          <a:prstGeom prst="rect">
            <a:avLst/>
          </a:prstGeom>
        </p:spPr>
      </p:pic>
    </p:spTree>
    <p:extLst>
      <p:ext uri="{BB962C8B-B14F-4D97-AF65-F5344CB8AC3E}">
        <p14:creationId xmlns:p14="http://schemas.microsoft.com/office/powerpoint/2010/main" val="3917261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echa: a la derecha 10">
            <a:extLst>
              <a:ext uri="{FF2B5EF4-FFF2-40B4-BE49-F238E27FC236}">
                <a16:creationId xmlns:a16="http://schemas.microsoft.com/office/drawing/2014/main" id="{B45628E4-F5B8-C6DE-6A21-B337A260E047}"/>
              </a:ext>
            </a:extLst>
          </p:cNvPr>
          <p:cNvSpPr/>
          <p:nvPr/>
        </p:nvSpPr>
        <p:spPr>
          <a:xfrm>
            <a:off x="2951882" y="3399687"/>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endParaRPr lang="es-CR" b="1" dirty="0"/>
          </a:p>
        </p:txBody>
      </p:sp>
      <p:sp>
        <p:nvSpPr>
          <p:cNvPr id="16" name="Flecha: a la derecha 15">
            <a:extLst>
              <a:ext uri="{FF2B5EF4-FFF2-40B4-BE49-F238E27FC236}">
                <a16:creationId xmlns:a16="http://schemas.microsoft.com/office/drawing/2014/main" id="{A8E9C9AC-EB65-1ECE-1097-21700FC2DAD8}"/>
              </a:ext>
            </a:extLst>
          </p:cNvPr>
          <p:cNvSpPr/>
          <p:nvPr/>
        </p:nvSpPr>
        <p:spPr>
          <a:xfrm>
            <a:off x="2951883" y="1708466"/>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endParaRPr lang="es-CR" b="1" dirty="0"/>
          </a:p>
        </p:txBody>
      </p:sp>
      <p:sp>
        <p:nvSpPr>
          <p:cNvPr id="5" name="Flecha: a la derecha 4">
            <a:extLst>
              <a:ext uri="{FF2B5EF4-FFF2-40B4-BE49-F238E27FC236}">
                <a16:creationId xmlns:a16="http://schemas.microsoft.com/office/drawing/2014/main" id="{734C054A-CE8F-02F0-05BF-800E962DA356}"/>
              </a:ext>
            </a:extLst>
          </p:cNvPr>
          <p:cNvSpPr/>
          <p:nvPr/>
        </p:nvSpPr>
        <p:spPr>
          <a:xfrm>
            <a:off x="2871871" y="5123637"/>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(6)</a:t>
            </a:r>
            <a:endParaRPr lang="es-CR" b="1" dirty="0"/>
          </a:p>
        </p:txBody>
      </p:sp>
      <p:sp>
        <p:nvSpPr>
          <p:cNvPr id="12" name="CuadroTexto 11">
            <a:extLst>
              <a:ext uri="{FF2B5EF4-FFF2-40B4-BE49-F238E27FC236}">
                <a16:creationId xmlns:a16="http://schemas.microsoft.com/office/drawing/2014/main" id="{601EC990-912D-63C7-E534-5FC32E7AC1DF}"/>
              </a:ext>
            </a:extLst>
          </p:cNvPr>
          <p:cNvSpPr txBox="1"/>
          <p:nvPr/>
        </p:nvSpPr>
        <p:spPr>
          <a:xfrm>
            <a:off x="424705" y="339844"/>
            <a:ext cx="11871070"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La evaluación realizada por FLACSO, sobre el PRONIE indica los </a:t>
            </a:r>
          </a:p>
          <a:p>
            <a:r>
              <a:rPr lang="es-CR" sz="2800" b="1" dirty="0">
                <a:solidFill>
                  <a:srgbClr val="4DB5E6"/>
                </a:solidFill>
                <a:latin typeface="Arial Rounded MT Bold" panose="020F0704030504030204" pitchFamily="34" charset="0"/>
              </a:rPr>
              <a:t>siguientes problemas:  </a:t>
            </a:r>
            <a:endParaRPr lang="es-CR" sz="2800" dirty="0">
              <a:solidFill>
                <a:srgbClr val="4DB5E6"/>
              </a:solidFill>
              <a:latin typeface="Arial Rounded MT Bold" panose="020F0704030504030204" pitchFamily="34" charset="0"/>
            </a:endParaRPr>
          </a:p>
        </p:txBody>
      </p:sp>
      <p:pic>
        <p:nvPicPr>
          <p:cNvPr id="6" name="Imagen 5">
            <a:extLst>
              <a:ext uri="{FF2B5EF4-FFF2-40B4-BE49-F238E27FC236}">
                <a16:creationId xmlns:a16="http://schemas.microsoft.com/office/drawing/2014/main" id="{0320CA6D-0863-08D5-13C0-5B4E3AAFB5BB}"/>
              </a:ext>
            </a:extLst>
          </p:cNvPr>
          <p:cNvPicPr>
            <a:picLocks noChangeAspect="1"/>
          </p:cNvPicPr>
          <p:nvPr/>
        </p:nvPicPr>
        <p:blipFill>
          <a:blip r:embed="rId2"/>
          <a:stretch>
            <a:fillRect/>
          </a:stretch>
        </p:blipFill>
        <p:spPr>
          <a:xfrm>
            <a:off x="333844" y="3548367"/>
            <a:ext cx="2022913" cy="1469112"/>
          </a:xfrm>
          <a:prstGeom prst="rect">
            <a:avLst/>
          </a:prstGeom>
        </p:spPr>
      </p:pic>
      <p:sp>
        <p:nvSpPr>
          <p:cNvPr id="15" name="CuadroTexto 14">
            <a:extLst>
              <a:ext uri="{FF2B5EF4-FFF2-40B4-BE49-F238E27FC236}">
                <a16:creationId xmlns:a16="http://schemas.microsoft.com/office/drawing/2014/main" id="{618D779C-C67F-04B9-6ECB-26AC1D136256}"/>
              </a:ext>
            </a:extLst>
          </p:cNvPr>
          <p:cNvSpPr txBox="1"/>
          <p:nvPr/>
        </p:nvSpPr>
        <p:spPr>
          <a:xfrm>
            <a:off x="4005878" y="1635037"/>
            <a:ext cx="7616354" cy="1200329"/>
          </a:xfrm>
          <a:prstGeom prst="rect">
            <a:avLst/>
          </a:prstGeom>
          <a:noFill/>
        </p:spPr>
        <p:txBody>
          <a:bodyPr wrap="square">
            <a:spAutoFit/>
          </a:bodyPr>
          <a:lstStyle/>
          <a:p>
            <a:pPr algn="just"/>
            <a:r>
              <a:rPr lang="es-MX" dirty="0"/>
              <a:t>El grado de consecución de los resultados esperados cuando se instalan e implementan los Laboratorios de Informática Educativa (LIE) fue desigual y varió según el Centro Educativo y la persona a cargo de impartir las lecciones de informática educativa. </a:t>
            </a:r>
            <a:r>
              <a:rPr lang="es-MX" sz="900" i="1" dirty="0"/>
              <a:t>(Página 24)</a:t>
            </a:r>
            <a:endParaRPr lang="es-CR" sz="900" i="1" dirty="0"/>
          </a:p>
        </p:txBody>
      </p:sp>
      <p:sp>
        <p:nvSpPr>
          <p:cNvPr id="18" name="CuadroTexto 17">
            <a:extLst>
              <a:ext uri="{FF2B5EF4-FFF2-40B4-BE49-F238E27FC236}">
                <a16:creationId xmlns:a16="http://schemas.microsoft.com/office/drawing/2014/main" id="{44A91B69-AFE2-5B67-8BF1-68C9904068A5}"/>
              </a:ext>
            </a:extLst>
          </p:cNvPr>
          <p:cNvSpPr txBox="1"/>
          <p:nvPr/>
        </p:nvSpPr>
        <p:spPr>
          <a:xfrm>
            <a:off x="4005878" y="3292065"/>
            <a:ext cx="7725336" cy="1200329"/>
          </a:xfrm>
          <a:prstGeom prst="rect">
            <a:avLst/>
          </a:prstGeom>
          <a:noFill/>
        </p:spPr>
        <p:txBody>
          <a:bodyPr wrap="square">
            <a:spAutoFit/>
          </a:bodyPr>
          <a:lstStyle/>
          <a:p>
            <a:pPr algn="just"/>
            <a:r>
              <a:rPr lang="es-MX" dirty="0"/>
              <a:t>Existe una desigualdad en los conocimientos del personal docente en materia de programación, lo cual dificulta el entender el modelo de Aprendizaje Basado en Proyectos, lo cual que hace que no se logren los objetivos de pensamiento crítico en el estudiantado de forma igual.</a:t>
            </a:r>
            <a:r>
              <a:rPr lang="es-MX" sz="1800" i="1" dirty="0"/>
              <a:t> </a:t>
            </a:r>
            <a:r>
              <a:rPr lang="es-MX" sz="900" i="1" dirty="0"/>
              <a:t>(Página 24)</a:t>
            </a:r>
            <a:endParaRPr lang="es-CR" sz="900" dirty="0"/>
          </a:p>
        </p:txBody>
      </p:sp>
      <p:sp>
        <p:nvSpPr>
          <p:cNvPr id="20" name="CuadroTexto 19">
            <a:extLst>
              <a:ext uri="{FF2B5EF4-FFF2-40B4-BE49-F238E27FC236}">
                <a16:creationId xmlns:a16="http://schemas.microsoft.com/office/drawing/2014/main" id="{05029961-3479-13C3-6677-E31BCC794F82}"/>
              </a:ext>
            </a:extLst>
          </p:cNvPr>
          <p:cNvSpPr txBox="1"/>
          <p:nvPr/>
        </p:nvSpPr>
        <p:spPr>
          <a:xfrm>
            <a:off x="3946709" y="5017479"/>
            <a:ext cx="7911447" cy="1615827"/>
          </a:xfrm>
          <a:prstGeom prst="rect">
            <a:avLst/>
          </a:prstGeom>
          <a:noFill/>
        </p:spPr>
        <p:txBody>
          <a:bodyPr wrap="square">
            <a:spAutoFit/>
          </a:bodyPr>
          <a:lstStyle/>
          <a:p>
            <a:pPr algn="just"/>
            <a:r>
              <a:rPr lang="es-MX" dirty="0"/>
              <a:t>En un alto porcentaje de los centros educativos visitados se encontró una desvinculación entre los directores y directoras con las clases de informática educativa, pues no tienen claridad de a quién </a:t>
            </a:r>
            <a:r>
              <a:rPr lang="es-CR" dirty="0"/>
              <a:t>le pertenecen los LIE.</a:t>
            </a:r>
            <a:r>
              <a:rPr lang="es-MX" dirty="0"/>
              <a:t> El resto del personal docente comparte la misma visión, y muestra poca sensibilidad acerca de la importancia de la informática educativa y de su aporte a la población estudiantil</a:t>
            </a:r>
            <a:r>
              <a:rPr lang="es-MX" sz="900" dirty="0"/>
              <a:t>. </a:t>
            </a:r>
            <a:r>
              <a:rPr lang="es-MX" sz="900" i="1" dirty="0"/>
              <a:t>(Página 24)</a:t>
            </a:r>
            <a:endParaRPr lang="es-CR" sz="900" dirty="0"/>
          </a:p>
        </p:txBody>
      </p:sp>
      <p:sp>
        <p:nvSpPr>
          <p:cNvPr id="3" name="CuadroTexto 2">
            <a:extLst>
              <a:ext uri="{FF2B5EF4-FFF2-40B4-BE49-F238E27FC236}">
                <a16:creationId xmlns:a16="http://schemas.microsoft.com/office/drawing/2014/main" id="{BA67E855-E207-E3AF-B0DE-650BF416D99A}"/>
              </a:ext>
            </a:extLst>
          </p:cNvPr>
          <p:cNvSpPr txBox="1"/>
          <p:nvPr/>
        </p:nvSpPr>
        <p:spPr>
          <a:xfrm>
            <a:off x="333844" y="1863171"/>
            <a:ext cx="2203124" cy="1477328"/>
          </a:xfrm>
          <a:prstGeom prst="rect">
            <a:avLst/>
          </a:prstGeom>
          <a:noFill/>
        </p:spPr>
        <p:txBody>
          <a:bodyPr wrap="square">
            <a:spAutoFit/>
          </a:bodyPr>
          <a:lstStyle/>
          <a:p>
            <a:pPr algn="ctr"/>
            <a:r>
              <a:rPr lang="es-MX" b="1" dirty="0">
                <a:solidFill>
                  <a:srgbClr val="C00000"/>
                </a:solidFill>
              </a:rPr>
              <a:t>¿De qué manera funcionan los LIE cuando se instalan e implementan en los</a:t>
            </a:r>
          </a:p>
          <a:p>
            <a:pPr algn="ctr"/>
            <a:r>
              <a:rPr lang="es-MX" b="1" dirty="0">
                <a:solidFill>
                  <a:srgbClr val="C00000"/>
                </a:solidFill>
              </a:rPr>
              <a:t>centros educativos?</a:t>
            </a:r>
            <a:endParaRPr lang="es-CR" b="1" dirty="0">
              <a:solidFill>
                <a:srgbClr val="C00000"/>
              </a:solidFill>
            </a:endParaRPr>
          </a:p>
        </p:txBody>
      </p:sp>
    </p:spTree>
    <p:extLst>
      <p:ext uri="{BB962C8B-B14F-4D97-AF65-F5344CB8AC3E}">
        <p14:creationId xmlns:p14="http://schemas.microsoft.com/office/powerpoint/2010/main" val="2756110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echa: a la derecha 10">
            <a:extLst>
              <a:ext uri="{FF2B5EF4-FFF2-40B4-BE49-F238E27FC236}">
                <a16:creationId xmlns:a16="http://schemas.microsoft.com/office/drawing/2014/main" id="{B45628E4-F5B8-C6DE-6A21-B337A260E047}"/>
              </a:ext>
            </a:extLst>
          </p:cNvPr>
          <p:cNvSpPr/>
          <p:nvPr/>
        </p:nvSpPr>
        <p:spPr>
          <a:xfrm>
            <a:off x="2849530" y="3147202"/>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(8)</a:t>
            </a:r>
            <a:endParaRPr lang="es-CR" b="1" dirty="0"/>
          </a:p>
        </p:txBody>
      </p:sp>
      <p:sp>
        <p:nvSpPr>
          <p:cNvPr id="16" name="Flecha: a la derecha 15">
            <a:extLst>
              <a:ext uri="{FF2B5EF4-FFF2-40B4-BE49-F238E27FC236}">
                <a16:creationId xmlns:a16="http://schemas.microsoft.com/office/drawing/2014/main" id="{A8E9C9AC-EB65-1ECE-1097-21700FC2DAD8}"/>
              </a:ext>
            </a:extLst>
          </p:cNvPr>
          <p:cNvSpPr/>
          <p:nvPr/>
        </p:nvSpPr>
        <p:spPr>
          <a:xfrm>
            <a:off x="2849530" y="1673892"/>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(7)</a:t>
            </a:r>
            <a:endParaRPr lang="es-CR" b="1" dirty="0"/>
          </a:p>
        </p:txBody>
      </p:sp>
      <p:pic>
        <p:nvPicPr>
          <p:cNvPr id="6" name="Imagen 5">
            <a:extLst>
              <a:ext uri="{FF2B5EF4-FFF2-40B4-BE49-F238E27FC236}">
                <a16:creationId xmlns:a16="http://schemas.microsoft.com/office/drawing/2014/main" id="{0320CA6D-0863-08D5-13C0-5B4E3AAFB5BB}"/>
              </a:ext>
            </a:extLst>
          </p:cNvPr>
          <p:cNvPicPr>
            <a:picLocks noChangeAspect="1"/>
          </p:cNvPicPr>
          <p:nvPr/>
        </p:nvPicPr>
        <p:blipFill>
          <a:blip r:embed="rId2"/>
          <a:stretch>
            <a:fillRect/>
          </a:stretch>
        </p:blipFill>
        <p:spPr>
          <a:xfrm>
            <a:off x="356458" y="3917755"/>
            <a:ext cx="2022913" cy="1469112"/>
          </a:xfrm>
          <a:prstGeom prst="rect">
            <a:avLst/>
          </a:prstGeom>
        </p:spPr>
      </p:pic>
      <p:sp>
        <p:nvSpPr>
          <p:cNvPr id="15" name="CuadroTexto 14">
            <a:extLst>
              <a:ext uri="{FF2B5EF4-FFF2-40B4-BE49-F238E27FC236}">
                <a16:creationId xmlns:a16="http://schemas.microsoft.com/office/drawing/2014/main" id="{618D779C-C67F-04B9-6ECB-26AC1D136256}"/>
              </a:ext>
            </a:extLst>
          </p:cNvPr>
          <p:cNvSpPr txBox="1"/>
          <p:nvPr/>
        </p:nvSpPr>
        <p:spPr>
          <a:xfrm>
            <a:off x="4004182" y="1802347"/>
            <a:ext cx="7685590" cy="646331"/>
          </a:xfrm>
          <a:prstGeom prst="rect">
            <a:avLst/>
          </a:prstGeom>
          <a:noFill/>
        </p:spPr>
        <p:txBody>
          <a:bodyPr wrap="square">
            <a:spAutoFit/>
          </a:bodyPr>
          <a:lstStyle/>
          <a:p>
            <a:pPr algn="just"/>
            <a:r>
              <a:rPr lang="es-MX" dirty="0"/>
              <a:t>Se están ejecutando actividades más de orden operativo y menos de alto nivel, según lo que recuerdan los estudiantes. </a:t>
            </a:r>
            <a:r>
              <a:rPr lang="es-MX" sz="1100" i="1" dirty="0"/>
              <a:t>(Página 23)</a:t>
            </a:r>
            <a:endParaRPr lang="es-CR" sz="1100" dirty="0"/>
          </a:p>
        </p:txBody>
      </p:sp>
      <p:sp>
        <p:nvSpPr>
          <p:cNvPr id="2" name="Flecha: a la derecha 1">
            <a:extLst>
              <a:ext uri="{FF2B5EF4-FFF2-40B4-BE49-F238E27FC236}">
                <a16:creationId xmlns:a16="http://schemas.microsoft.com/office/drawing/2014/main" id="{514DAA9B-9167-9E72-DC25-5752C7B4D81C}"/>
              </a:ext>
            </a:extLst>
          </p:cNvPr>
          <p:cNvSpPr/>
          <p:nvPr/>
        </p:nvSpPr>
        <p:spPr>
          <a:xfrm>
            <a:off x="2922266" y="4838896"/>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(9)</a:t>
            </a:r>
            <a:endParaRPr lang="es-CR" b="1" dirty="0"/>
          </a:p>
        </p:txBody>
      </p:sp>
      <p:sp>
        <p:nvSpPr>
          <p:cNvPr id="4" name="CuadroTexto 3">
            <a:extLst>
              <a:ext uri="{FF2B5EF4-FFF2-40B4-BE49-F238E27FC236}">
                <a16:creationId xmlns:a16="http://schemas.microsoft.com/office/drawing/2014/main" id="{DA9B6BC9-8954-E3A8-3DB2-215E64C7C43E}"/>
              </a:ext>
            </a:extLst>
          </p:cNvPr>
          <p:cNvSpPr txBox="1"/>
          <p:nvPr/>
        </p:nvSpPr>
        <p:spPr>
          <a:xfrm>
            <a:off x="356458" y="2125513"/>
            <a:ext cx="2069296" cy="1569660"/>
          </a:xfrm>
          <a:prstGeom prst="rect">
            <a:avLst/>
          </a:prstGeom>
          <a:noFill/>
        </p:spPr>
        <p:txBody>
          <a:bodyPr wrap="square">
            <a:spAutoFit/>
          </a:bodyPr>
          <a:lstStyle/>
          <a:p>
            <a:pPr algn="ctr"/>
            <a:r>
              <a:rPr lang="es-MX" sz="2400" b="1" dirty="0">
                <a:solidFill>
                  <a:srgbClr val="C00000"/>
                </a:solidFill>
              </a:rPr>
              <a:t>¿Cuáles son los principales efectos en los estudiantes?</a:t>
            </a:r>
            <a:endParaRPr lang="es-CR" sz="2400" b="1" dirty="0">
              <a:solidFill>
                <a:srgbClr val="C00000"/>
              </a:solidFill>
            </a:endParaRPr>
          </a:p>
        </p:txBody>
      </p:sp>
      <p:sp>
        <p:nvSpPr>
          <p:cNvPr id="5" name="CuadroTexto 4">
            <a:extLst>
              <a:ext uri="{FF2B5EF4-FFF2-40B4-BE49-F238E27FC236}">
                <a16:creationId xmlns:a16="http://schemas.microsoft.com/office/drawing/2014/main" id="{68F66514-9EAA-8FF4-FB47-02F9750E9308}"/>
              </a:ext>
            </a:extLst>
          </p:cNvPr>
          <p:cNvSpPr txBox="1"/>
          <p:nvPr/>
        </p:nvSpPr>
        <p:spPr>
          <a:xfrm>
            <a:off x="3917093" y="3042814"/>
            <a:ext cx="7685591" cy="1200329"/>
          </a:xfrm>
          <a:prstGeom prst="rect">
            <a:avLst/>
          </a:prstGeom>
          <a:noFill/>
        </p:spPr>
        <p:txBody>
          <a:bodyPr wrap="square">
            <a:spAutoFit/>
          </a:bodyPr>
          <a:lstStyle/>
          <a:p>
            <a:pPr algn="just"/>
            <a:r>
              <a:rPr lang="es-MX" dirty="0"/>
              <a:t>Una proporción significativa de los estudiantes manifestaron que no habían tenido que presentar el proyecto a otras personas, hacer bosquejos, guiones o esquemas, programar o trabajar con pregunta orientadora y este comportamiento es más frecuente en secundaria que en primaria. </a:t>
            </a:r>
            <a:r>
              <a:rPr lang="es-MX" sz="1100" i="1" dirty="0"/>
              <a:t>(Página 27)</a:t>
            </a:r>
            <a:endParaRPr lang="es-CR" sz="1100" dirty="0"/>
          </a:p>
        </p:txBody>
      </p:sp>
      <p:sp>
        <p:nvSpPr>
          <p:cNvPr id="7" name="CuadroTexto 6">
            <a:extLst>
              <a:ext uri="{FF2B5EF4-FFF2-40B4-BE49-F238E27FC236}">
                <a16:creationId xmlns:a16="http://schemas.microsoft.com/office/drawing/2014/main" id="{B12FEC0D-8695-32C9-7B2A-5F612A3F529F}"/>
              </a:ext>
            </a:extLst>
          </p:cNvPr>
          <p:cNvSpPr txBox="1"/>
          <p:nvPr/>
        </p:nvSpPr>
        <p:spPr>
          <a:xfrm>
            <a:off x="4070466" y="4870080"/>
            <a:ext cx="7378844" cy="1200329"/>
          </a:xfrm>
          <a:prstGeom prst="rect">
            <a:avLst/>
          </a:prstGeom>
          <a:noFill/>
        </p:spPr>
        <p:txBody>
          <a:bodyPr wrap="square">
            <a:spAutoFit/>
          </a:bodyPr>
          <a:lstStyle/>
          <a:p>
            <a:pPr algn="just"/>
            <a:r>
              <a:rPr lang="es-MX" dirty="0"/>
              <a:t>El 85 % de los docentes de primaria encuestados argumentan que solamente van a dar soporte en la parte de mantener la conducta; manifiestan que no entienden lo que se imparte en las clases de informática, y que las personas docentes de LIE no coordinan lo que se va a hacer en la clase. </a:t>
            </a:r>
            <a:r>
              <a:rPr lang="es-MX" sz="1100" i="1" dirty="0"/>
              <a:t>(Página 100)</a:t>
            </a:r>
            <a:endParaRPr lang="es-CR" sz="1100" dirty="0"/>
          </a:p>
        </p:txBody>
      </p:sp>
      <p:sp>
        <p:nvSpPr>
          <p:cNvPr id="9" name="CuadroTexto 8">
            <a:extLst>
              <a:ext uri="{FF2B5EF4-FFF2-40B4-BE49-F238E27FC236}">
                <a16:creationId xmlns:a16="http://schemas.microsoft.com/office/drawing/2014/main" id="{375EDF64-5586-3379-FD46-978C1E6FB391}"/>
              </a:ext>
            </a:extLst>
          </p:cNvPr>
          <p:cNvSpPr txBox="1"/>
          <p:nvPr/>
        </p:nvSpPr>
        <p:spPr>
          <a:xfrm>
            <a:off x="424705" y="339844"/>
            <a:ext cx="11455893"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La evaluación realizada por FLACSO, sobre el PRONIE indica los </a:t>
            </a:r>
          </a:p>
          <a:p>
            <a:r>
              <a:rPr lang="es-CR" sz="2800" b="1" dirty="0">
                <a:solidFill>
                  <a:srgbClr val="4DB5E6"/>
                </a:solidFill>
                <a:latin typeface="Arial Rounded MT Bold" panose="020F0704030504030204" pitchFamily="34" charset="0"/>
              </a:rPr>
              <a:t>siguientes problemas:  </a:t>
            </a:r>
            <a:endParaRPr lang="es-CR" sz="2800"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936832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echa: a la derecha 15">
            <a:extLst>
              <a:ext uri="{FF2B5EF4-FFF2-40B4-BE49-F238E27FC236}">
                <a16:creationId xmlns:a16="http://schemas.microsoft.com/office/drawing/2014/main" id="{A8E9C9AC-EB65-1ECE-1097-21700FC2DAD8}"/>
              </a:ext>
            </a:extLst>
          </p:cNvPr>
          <p:cNvSpPr/>
          <p:nvPr/>
        </p:nvSpPr>
        <p:spPr>
          <a:xfrm>
            <a:off x="2823553" y="1969008"/>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(10)</a:t>
            </a:r>
            <a:endParaRPr lang="es-CR" b="1" dirty="0"/>
          </a:p>
        </p:txBody>
      </p:sp>
      <p:pic>
        <p:nvPicPr>
          <p:cNvPr id="6" name="Imagen 5">
            <a:extLst>
              <a:ext uri="{FF2B5EF4-FFF2-40B4-BE49-F238E27FC236}">
                <a16:creationId xmlns:a16="http://schemas.microsoft.com/office/drawing/2014/main" id="{0320CA6D-0863-08D5-13C0-5B4E3AAFB5BB}"/>
              </a:ext>
            </a:extLst>
          </p:cNvPr>
          <p:cNvPicPr>
            <a:picLocks noChangeAspect="1"/>
          </p:cNvPicPr>
          <p:nvPr/>
        </p:nvPicPr>
        <p:blipFill>
          <a:blip r:embed="rId2"/>
          <a:stretch>
            <a:fillRect/>
          </a:stretch>
        </p:blipFill>
        <p:spPr>
          <a:xfrm>
            <a:off x="356458" y="3917755"/>
            <a:ext cx="2022913" cy="1469112"/>
          </a:xfrm>
          <a:prstGeom prst="rect">
            <a:avLst/>
          </a:prstGeom>
        </p:spPr>
      </p:pic>
      <p:sp>
        <p:nvSpPr>
          <p:cNvPr id="2" name="Flecha: a la derecha 1">
            <a:extLst>
              <a:ext uri="{FF2B5EF4-FFF2-40B4-BE49-F238E27FC236}">
                <a16:creationId xmlns:a16="http://schemas.microsoft.com/office/drawing/2014/main" id="{514DAA9B-9167-9E72-DC25-5752C7B4D81C}"/>
              </a:ext>
            </a:extLst>
          </p:cNvPr>
          <p:cNvSpPr/>
          <p:nvPr/>
        </p:nvSpPr>
        <p:spPr>
          <a:xfrm>
            <a:off x="2863883" y="3519250"/>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(11)</a:t>
            </a:r>
            <a:endParaRPr lang="es-CR" b="1" dirty="0"/>
          </a:p>
        </p:txBody>
      </p:sp>
      <p:sp>
        <p:nvSpPr>
          <p:cNvPr id="4" name="CuadroTexto 3">
            <a:extLst>
              <a:ext uri="{FF2B5EF4-FFF2-40B4-BE49-F238E27FC236}">
                <a16:creationId xmlns:a16="http://schemas.microsoft.com/office/drawing/2014/main" id="{DA9B6BC9-8954-E3A8-3DB2-215E64C7C43E}"/>
              </a:ext>
            </a:extLst>
          </p:cNvPr>
          <p:cNvSpPr txBox="1"/>
          <p:nvPr/>
        </p:nvSpPr>
        <p:spPr>
          <a:xfrm>
            <a:off x="356458" y="2125513"/>
            <a:ext cx="2069296" cy="1569660"/>
          </a:xfrm>
          <a:prstGeom prst="rect">
            <a:avLst/>
          </a:prstGeom>
          <a:noFill/>
        </p:spPr>
        <p:txBody>
          <a:bodyPr wrap="square">
            <a:spAutoFit/>
          </a:bodyPr>
          <a:lstStyle/>
          <a:p>
            <a:pPr algn="ctr"/>
            <a:r>
              <a:rPr lang="es-MX" sz="2400" b="1" dirty="0">
                <a:solidFill>
                  <a:srgbClr val="C00000"/>
                </a:solidFill>
              </a:rPr>
              <a:t>¿Cuáles son los principales problemas pedagógicos ?</a:t>
            </a:r>
            <a:endParaRPr lang="es-CR" sz="2400" b="1" dirty="0">
              <a:solidFill>
                <a:srgbClr val="C00000"/>
              </a:solidFill>
            </a:endParaRPr>
          </a:p>
        </p:txBody>
      </p:sp>
      <p:sp>
        <p:nvSpPr>
          <p:cNvPr id="9" name="Flecha: a la derecha 8">
            <a:extLst>
              <a:ext uri="{FF2B5EF4-FFF2-40B4-BE49-F238E27FC236}">
                <a16:creationId xmlns:a16="http://schemas.microsoft.com/office/drawing/2014/main" id="{2D74ABDE-D73A-ED35-3D57-2FBDA599FE6B}"/>
              </a:ext>
            </a:extLst>
          </p:cNvPr>
          <p:cNvSpPr/>
          <p:nvPr/>
        </p:nvSpPr>
        <p:spPr>
          <a:xfrm>
            <a:off x="2877957" y="5010345"/>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(12)</a:t>
            </a:r>
            <a:endParaRPr lang="es-CR" b="1" dirty="0"/>
          </a:p>
        </p:txBody>
      </p:sp>
      <p:sp>
        <p:nvSpPr>
          <p:cNvPr id="5" name="CuadroTexto 4">
            <a:extLst>
              <a:ext uri="{FF2B5EF4-FFF2-40B4-BE49-F238E27FC236}">
                <a16:creationId xmlns:a16="http://schemas.microsoft.com/office/drawing/2014/main" id="{B7C14B4D-DADD-5677-2851-4A0C5F7246B8}"/>
              </a:ext>
            </a:extLst>
          </p:cNvPr>
          <p:cNvSpPr txBox="1"/>
          <p:nvPr/>
        </p:nvSpPr>
        <p:spPr>
          <a:xfrm>
            <a:off x="4082327" y="1674674"/>
            <a:ext cx="7602249" cy="1477328"/>
          </a:xfrm>
          <a:prstGeom prst="rect">
            <a:avLst/>
          </a:prstGeom>
          <a:noFill/>
        </p:spPr>
        <p:txBody>
          <a:bodyPr wrap="square">
            <a:spAutoFit/>
          </a:bodyPr>
          <a:lstStyle/>
          <a:p>
            <a:pPr algn="just"/>
            <a:r>
              <a:rPr lang="es-MX" dirty="0">
                <a:latin typeface="Frutiger-Light"/>
              </a:rPr>
              <a:t>Hay una desvinculación entre las clases de informática y las otras materias que se enseñan en cuanto a contenidos puntuales, lo cual le resta eficacia al modelo debido a que en sus orígenes proponía un acercamiento y una articulación con otras materias. En este punto no se consideran las competencias transversales y el desarrollo de habilidades. </a:t>
            </a:r>
            <a:r>
              <a:rPr lang="es-MX" sz="1100" i="1" dirty="0"/>
              <a:t>(Página 102)</a:t>
            </a:r>
            <a:endParaRPr lang="es-CR" sz="1100" dirty="0">
              <a:latin typeface="Frutiger-Light"/>
            </a:endParaRPr>
          </a:p>
        </p:txBody>
      </p:sp>
      <p:sp>
        <p:nvSpPr>
          <p:cNvPr id="10" name="CuadroTexto 9">
            <a:extLst>
              <a:ext uri="{FF2B5EF4-FFF2-40B4-BE49-F238E27FC236}">
                <a16:creationId xmlns:a16="http://schemas.microsoft.com/office/drawing/2014/main" id="{D0BDAA52-DE84-B9D8-F68B-7E46FE430D72}"/>
              </a:ext>
            </a:extLst>
          </p:cNvPr>
          <p:cNvSpPr txBox="1"/>
          <p:nvPr/>
        </p:nvSpPr>
        <p:spPr>
          <a:xfrm>
            <a:off x="3994004" y="3582177"/>
            <a:ext cx="7690571" cy="923330"/>
          </a:xfrm>
          <a:prstGeom prst="rect">
            <a:avLst/>
          </a:prstGeom>
          <a:noFill/>
        </p:spPr>
        <p:txBody>
          <a:bodyPr wrap="square">
            <a:spAutoFit/>
          </a:bodyPr>
          <a:lstStyle/>
          <a:p>
            <a:pPr algn="just"/>
            <a:r>
              <a:rPr lang="es-MX" dirty="0"/>
              <a:t>Más de un 50% de respuestas evidenció que la vinculación de las guías didácticas con el currículo no siempre es comprendida de la misma manera por autoridades y docentes. </a:t>
            </a:r>
            <a:r>
              <a:rPr lang="es-MX" sz="1100" i="1" dirty="0"/>
              <a:t>(Página 102)</a:t>
            </a:r>
            <a:endParaRPr lang="es-CR" sz="1100" dirty="0"/>
          </a:p>
        </p:txBody>
      </p:sp>
      <p:sp>
        <p:nvSpPr>
          <p:cNvPr id="14" name="CuadroTexto 13">
            <a:extLst>
              <a:ext uri="{FF2B5EF4-FFF2-40B4-BE49-F238E27FC236}">
                <a16:creationId xmlns:a16="http://schemas.microsoft.com/office/drawing/2014/main" id="{81DCAB01-A309-5A57-DDB2-40171EE3403B}"/>
              </a:ext>
            </a:extLst>
          </p:cNvPr>
          <p:cNvSpPr txBox="1"/>
          <p:nvPr/>
        </p:nvSpPr>
        <p:spPr>
          <a:xfrm>
            <a:off x="4035570" y="5235149"/>
            <a:ext cx="7799972" cy="923330"/>
          </a:xfrm>
          <a:prstGeom prst="rect">
            <a:avLst/>
          </a:prstGeom>
          <a:noFill/>
        </p:spPr>
        <p:txBody>
          <a:bodyPr wrap="square">
            <a:spAutoFit/>
          </a:bodyPr>
          <a:lstStyle/>
          <a:p>
            <a:pPr algn="just"/>
            <a:r>
              <a:rPr lang="es-MX" b="1" dirty="0"/>
              <a:t>Un 84% de los directores y un 100 % de los docentes de otras materias desconocen el modelo pedagógico de los Laboratorios de Informática Educativa (LIE) del PRONIE. </a:t>
            </a:r>
            <a:r>
              <a:rPr lang="es-MX" sz="1100" i="1" dirty="0"/>
              <a:t>(Página 102)</a:t>
            </a:r>
            <a:endParaRPr lang="es-CR" sz="1100" b="1" dirty="0"/>
          </a:p>
        </p:txBody>
      </p:sp>
      <p:sp>
        <p:nvSpPr>
          <p:cNvPr id="17" name="CuadroTexto 16">
            <a:extLst>
              <a:ext uri="{FF2B5EF4-FFF2-40B4-BE49-F238E27FC236}">
                <a16:creationId xmlns:a16="http://schemas.microsoft.com/office/drawing/2014/main" id="{48926F20-CE9E-1401-BBDD-11952E92E627}"/>
              </a:ext>
            </a:extLst>
          </p:cNvPr>
          <p:cNvSpPr txBox="1"/>
          <p:nvPr/>
        </p:nvSpPr>
        <p:spPr>
          <a:xfrm>
            <a:off x="424705" y="339844"/>
            <a:ext cx="11455893"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La evaluación realizada por FLACSO, sobre el PRONIE indica los </a:t>
            </a:r>
          </a:p>
          <a:p>
            <a:r>
              <a:rPr lang="es-CR" sz="2800" b="1" dirty="0">
                <a:solidFill>
                  <a:srgbClr val="4DB5E6"/>
                </a:solidFill>
                <a:latin typeface="Arial Rounded MT Bold" panose="020F0704030504030204" pitchFamily="34" charset="0"/>
              </a:rPr>
              <a:t>siguientes problemas:  </a:t>
            </a:r>
            <a:endParaRPr lang="es-CR" sz="2800"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380891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echa: a la derecha 15">
            <a:extLst>
              <a:ext uri="{FF2B5EF4-FFF2-40B4-BE49-F238E27FC236}">
                <a16:creationId xmlns:a16="http://schemas.microsoft.com/office/drawing/2014/main" id="{A8E9C9AC-EB65-1ECE-1097-21700FC2DAD8}"/>
              </a:ext>
            </a:extLst>
          </p:cNvPr>
          <p:cNvSpPr/>
          <p:nvPr/>
        </p:nvSpPr>
        <p:spPr>
          <a:xfrm>
            <a:off x="2823553" y="1969008"/>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(12)</a:t>
            </a:r>
            <a:endParaRPr lang="es-CR" b="1" dirty="0"/>
          </a:p>
        </p:txBody>
      </p:sp>
      <p:pic>
        <p:nvPicPr>
          <p:cNvPr id="6" name="Imagen 5">
            <a:extLst>
              <a:ext uri="{FF2B5EF4-FFF2-40B4-BE49-F238E27FC236}">
                <a16:creationId xmlns:a16="http://schemas.microsoft.com/office/drawing/2014/main" id="{0320CA6D-0863-08D5-13C0-5B4E3AAFB5BB}"/>
              </a:ext>
            </a:extLst>
          </p:cNvPr>
          <p:cNvPicPr>
            <a:picLocks noChangeAspect="1"/>
          </p:cNvPicPr>
          <p:nvPr/>
        </p:nvPicPr>
        <p:blipFill>
          <a:blip r:embed="rId2"/>
          <a:stretch>
            <a:fillRect/>
          </a:stretch>
        </p:blipFill>
        <p:spPr>
          <a:xfrm>
            <a:off x="356458" y="3917755"/>
            <a:ext cx="2022913" cy="1469112"/>
          </a:xfrm>
          <a:prstGeom prst="rect">
            <a:avLst/>
          </a:prstGeom>
        </p:spPr>
      </p:pic>
      <p:sp>
        <p:nvSpPr>
          <p:cNvPr id="15" name="CuadroTexto 14">
            <a:extLst>
              <a:ext uri="{FF2B5EF4-FFF2-40B4-BE49-F238E27FC236}">
                <a16:creationId xmlns:a16="http://schemas.microsoft.com/office/drawing/2014/main" id="{618D779C-C67F-04B9-6ECB-26AC1D136256}"/>
              </a:ext>
            </a:extLst>
          </p:cNvPr>
          <p:cNvSpPr txBox="1"/>
          <p:nvPr/>
        </p:nvSpPr>
        <p:spPr>
          <a:xfrm>
            <a:off x="3988596" y="1682195"/>
            <a:ext cx="7685590" cy="1923604"/>
          </a:xfrm>
          <a:prstGeom prst="rect">
            <a:avLst/>
          </a:prstGeom>
          <a:noFill/>
        </p:spPr>
        <p:txBody>
          <a:bodyPr wrap="square">
            <a:spAutoFit/>
          </a:bodyPr>
          <a:lstStyle/>
          <a:p>
            <a:pPr algn="just"/>
            <a:r>
              <a:rPr lang="es-MX" sz="1800" b="0" i="0" u="none" strike="noStrike" baseline="0" dirty="0">
                <a:latin typeface="Frutiger-Light"/>
              </a:rPr>
              <a:t>Un 100% de las personas docentes argumentan que deberían enseñarles ofimática y que nos los preparan para la vida y para la secundaria, donde tienen que realizar trabajos más formales en la computadora; y que la mayoría de la población –por ser de zonas rurales y pobres– no poseen computadoras en sus casas y, por lo tanto, no hay nadie que les enseñe sobre estas cosas, algo que debería ser obligación del centro educativo si este cuenta con un laboratorio. </a:t>
            </a:r>
            <a:r>
              <a:rPr lang="es-MX" sz="1100" i="1" dirty="0"/>
              <a:t>(Página 100)</a:t>
            </a:r>
            <a:endParaRPr lang="es-CR" sz="1100" dirty="0"/>
          </a:p>
        </p:txBody>
      </p:sp>
      <p:sp>
        <p:nvSpPr>
          <p:cNvPr id="2" name="Flecha: a la derecha 1">
            <a:extLst>
              <a:ext uri="{FF2B5EF4-FFF2-40B4-BE49-F238E27FC236}">
                <a16:creationId xmlns:a16="http://schemas.microsoft.com/office/drawing/2014/main" id="{514DAA9B-9167-9E72-DC25-5752C7B4D81C}"/>
              </a:ext>
            </a:extLst>
          </p:cNvPr>
          <p:cNvSpPr/>
          <p:nvPr/>
        </p:nvSpPr>
        <p:spPr>
          <a:xfrm>
            <a:off x="2863883" y="3519250"/>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(13)</a:t>
            </a:r>
            <a:endParaRPr lang="es-CR" b="1" dirty="0"/>
          </a:p>
        </p:txBody>
      </p:sp>
      <p:sp>
        <p:nvSpPr>
          <p:cNvPr id="4" name="CuadroTexto 3">
            <a:extLst>
              <a:ext uri="{FF2B5EF4-FFF2-40B4-BE49-F238E27FC236}">
                <a16:creationId xmlns:a16="http://schemas.microsoft.com/office/drawing/2014/main" id="{DA9B6BC9-8954-E3A8-3DB2-215E64C7C43E}"/>
              </a:ext>
            </a:extLst>
          </p:cNvPr>
          <p:cNvSpPr txBox="1"/>
          <p:nvPr/>
        </p:nvSpPr>
        <p:spPr>
          <a:xfrm>
            <a:off x="356458" y="2125513"/>
            <a:ext cx="2069296" cy="1569660"/>
          </a:xfrm>
          <a:prstGeom prst="rect">
            <a:avLst/>
          </a:prstGeom>
          <a:noFill/>
        </p:spPr>
        <p:txBody>
          <a:bodyPr wrap="square">
            <a:spAutoFit/>
          </a:bodyPr>
          <a:lstStyle/>
          <a:p>
            <a:pPr algn="ctr"/>
            <a:r>
              <a:rPr lang="es-MX" sz="2400" b="1" dirty="0">
                <a:solidFill>
                  <a:srgbClr val="C00000"/>
                </a:solidFill>
              </a:rPr>
              <a:t>¿Cuáles son los principales efectos en los estudiantes?</a:t>
            </a:r>
            <a:endParaRPr lang="es-CR" sz="2400" b="1" dirty="0">
              <a:solidFill>
                <a:srgbClr val="C00000"/>
              </a:solidFill>
            </a:endParaRPr>
          </a:p>
        </p:txBody>
      </p:sp>
      <p:sp>
        <p:nvSpPr>
          <p:cNvPr id="8" name="CuadroTexto 7">
            <a:extLst>
              <a:ext uri="{FF2B5EF4-FFF2-40B4-BE49-F238E27FC236}">
                <a16:creationId xmlns:a16="http://schemas.microsoft.com/office/drawing/2014/main" id="{28858FDD-497E-7C5B-661C-AE428A924CB7}"/>
              </a:ext>
            </a:extLst>
          </p:cNvPr>
          <p:cNvSpPr txBox="1"/>
          <p:nvPr/>
        </p:nvSpPr>
        <p:spPr>
          <a:xfrm>
            <a:off x="4129087" y="3695173"/>
            <a:ext cx="7685589" cy="923330"/>
          </a:xfrm>
          <a:prstGeom prst="rect">
            <a:avLst/>
          </a:prstGeom>
          <a:noFill/>
        </p:spPr>
        <p:txBody>
          <a:bodyPr wrap="square">
            <a:spAutoFit/>
          </a:bodyPr>
          <a:lstStyle/>
          <a:p>
            <a:pPr algn="just"/>
            <a:r>
              <a:rPr lang="es-MX" dirty="0"/>
              <a:t>El 95% de los docentes entrevistados de otras asignaturas de III ciclo, indican que no tienen claro que se hace en las clases de informática, que nunca los han tomado en cuenta para coordinar. </a:t>
            </a:r>
            <a:r>
              <a:rPr lang="es-MX" sz="1100" i="1" dirty="0"/>
              <a:t>(Página 101)</a:t>
            </a:r>
            <a:endParaRPr lang="es-CR" sz="1100" dirty="0"/>
          </a:p>
        </p:txBody>
      </p:sp>
      <p:sp>
        <p:nvSpPr>
          <p:cNvPr id="9" name="Flecha: a la derecha 8">
            <a:extLst>
              <a:ext uri="{FF2B5EF4-FFF2-40B4-BE49-F238E27FC236}">
                <a16:creationId xmlns:a16="http://schemas.microsoft.com/office/drawing/2014/main" id="{2D74ABDE-D73A-ED35-3D57-2FBDA599FE6B}"/>
              </a:ext>
            </a:extLst>
          </p:cNvPr>
          <p:cNvSpPr/>
          <p:nvPr/>
        </p:nvSpPr>
        <p:spPr>
          <a:xfrm>
            <a:off x="2877957" y="5010345"/>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(14)</a:t>
            </a:r>
            <a:endParaRPr lang="es-CR" b="1" dirty="0"/>
          </a:p>
        </p:txBody>
      </p:sp>
      <p:sp>
        <p:nvSpPr>
          <p:cNvPr id="13" name="CuadroTexto 12">
            <a:extLst>
              <a:ext uri="{FF2B5EF4-FFF2-40B4-BE49-F238E27FC236}">
                <a16:creationId xmlns:a16="http://schemas.microsoft.com/office/drawing/2014/main" id="{CFE56476-3AB8-19CE-67CB-B2E03DDB06AD}"/>
              </a:ext>
            </a:extLst>
          </p:cNvPr>
          <p:cNvSpPr txBox="1"/>
          <p:nvPr/>
        </p:nvSpPr>
        <p:spPr>
          <a:xfrm>
            <a:off x="3960424" y="5055086"/>
            <a:ext cx="7875118" cy="1200329"/>
          </a:xfrm>
          <a:prstGeom prst="rect">
            <a:avLst/>
          </a:prstGeom>
          <a:noFill/>
        </p:spPr>
        <p:txBody>
          <a:bodyPr wrap="square">
            <a:spAutoFit/>
          </a:bodyPr>
          <a:lstStyle/>
          <a:p>
            <a:pPr algn="just"/>
            <a:r>
              <a:rPr lang="es-MX" sz="1800" b="0" i="0" u="none" strike="noStrike" baseline="0" dirty="0">
                <a:latin typeface="Frutiger-Light"/>
              </a:rPr>
              <a:t>Un 25% de los docentes entrevistados de otras materias dicen que el estudiantado no va porque las clases no son atractivas y que deberían enseñarles ofimática, porque cuando les dejan asignaciones en sus materias no saben cómo hacerlas, puesto que no saben usar el Word, el Excel ni el </a:t>
            </a:r>
            <a:r>
              <a:rPr lang="es-MX" sz="1800" b="0" i="0" u="none" strike="noStrike" baseline="0" dirty="0" err="1">
                <a:latin typeface="Frutiger-Light"/>
              </a:rPr>
              <a:t>Power</a:t>
            </a:r>
            <a:r>
              <a:rPr lang="es-MX" sz="1800" b="0" i="0" u="none" strike="noStrike" baseline="0" dirty="0">
                <a:latin typeface="Frutiger-Light"/>
              </a:rPr>
              <a:t> Point. </a:t>
            </a:r>
            <a:r>
              <a:rPr lang="es-MX" sz="1100" i="1" dirty="0"/>
              <a:t>(Página 101)</a:t>
            </a:r>
            <a:endParaRPr lang="es-CR" sz="1100" dirty="0"/>
          </a:p>
        </p:txBody>
      </p:sp>
      <p:sp>
        <p:nvSpPr>
          <p:cNvPr id="14" name="CuadroTexto 13">
            <a:extLst>
              <a:ext uri="{FF2B5EF4-FFF2-40B4-BE49-F238E27FC236}">
                <a16:creationId xmlns:a16="http://schemas.microsoft.com/office/drawing/2014/main" id="{6C19712D-80AB-2E73-F2F1-6726F4F5B88B}"/>
              </a:ext>
            </a:extLst>
          </p:cNvPr>
          <p:cNvSpPr txBox="1"/>
          <p:nvPr/>
        </p:nvSpPr>
        <p:spPr>
          <a:xfrm>
            <a:off x="424705" y="339844"/>
            <a:ext cx="11455893"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La evaluación realizada por FLACSO, sobre el PRONIE indica los </a:t>
            </a:r>
          </a:p>
          <a:p>
            <a:r>
              <a:rPr lang="es-CR" sz="2800" b="1" dirty="0">
                <a:solidFill>
                  <a:srgbClr val="4DB5E6"/>
                </a:solidFill>
                <a:latin typeface="Arial Rounded MT Bold" panose="020F0704030504030204" pitchFamily="34" charset="0"/>
              </a:rPr>
              <a:t>siguientes problemas:  </a:t>
            </a:r>
            <a:endParaRPr lang="es-CR" sz="2800"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35016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echa: a la derecha 10">
            <a:extLst>
              <a:ext uri="{FF2B5EF4-FFF2-40B4-BE49-F238E27FC236}">
                <a16:creationId xmlns:a16="http://schemas.microsoft.com/office/drawing/2014/main" id="{B45628E4-F5B8-C6DE-6A21-B337A260E047}"/>
              </a:ext>
            </a:extLst>
          </p:cNvPr>
          <p:cNvSpPr/>
          <p:nvPr/>
        </p:nvSpPr>
        <p:spPr>
          <a:xfrm>
            <a:off x="2885088" y="3238722"/>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(16)</a:t>
            </a:r>
            <a:endParaRPr lang="es-CR" b="1" dirty="0"/>
          </a:p>
        </p:txBody>
      </p:sp>
      <p:sp>
        <p:nvSpPr>
          <p:cNvPr id="16" name="Flecha: a la derecha 15">
            <a:extLst>
              <a:ext uri="{FF2B5EF4-FFF2-40B4-BE49-F238E27FC236}">
                <a16:creationId xmlns:a16="http://schemas.microsoft.com/office/drawing/2014/main" id="{A8E9C9AC-EB65-1ECE-1097-21700FC2DAD8}"/>
              </a:ext>
            </a:extLst>
          </p:cNvPr>
          <p:cNvSpPr/>
          <p:nvPr/>
        </p:nvSpPr>
        <p:spPr>
          <a:xfrm>
            <a:off x="2922266" y="1814402"/>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(15)</a:t>
            </a:r>
            <a:endParaRPr lang="es-CR" b="1" dirty="0"/>
          </a:p>
        </p:txBody>
      </p:sp>
      <p:pic>
        <p:nvPicPr>
          <p:cNvPr id="6" name="Imagen 5">
            <a:extLst>
              <a:ext uri="{FF2B5EF4-FFF2-40B4-BE49-F238E27FC236}">
                <a16:creationId xmlns:a16="http://schemas.microsoft.com/office/drawing/2014/main" id="{0320CA6D-0863-08D5-13C0-5B4E3AAFB5BB}"/>
              </a:ext>
            </a:extLst>
          </p:cNvPr>
          <p:cNvPicPr>
            <a:picLocks noChangeAspect="1"/>
          </p:cNvPicPr>
          <p:nvPr/>
        </p:nvPicPr>
        <p:blipFill>
          <a:blip r:embed="rId2"/>
          <a:stretch>
            <a:fillRect/>
          </a:stretch>
        </p:blipFill>
        <p:spPr>
          <a:xfrm>
            <a:off x="356458" y="3917755"/>
            <a:ext cx="2022913" cy="1469112"/>
          </a:xfrm>
          <a:prstGeom prst="rect">
            <a:avLst/>
          </a:prstGeom>
        </p:spPr>
      </p:pic>
      <p:sp>
        <p:nvSpPr>
          <p:cNvPr id="15" name="CuadroTexto 14">
            <a:extLst>
              <a:ext uri="{FF2B5EF4-FFF2-40B4-BE49-F238E27FC236}">
                <a16:creationId xmlns:a16="http://schemas.microsoft.com/office/drawing/2014/main" id="{618D779C-C67F-04B9-6ECB-26AC1D136256}"/>
              </a:ext>
            </a:extLst>
          </p:cNvPr>
          <p:cNvSpPr txBox="1"/>
          <p:nvPr/>
        </p:nvSpPr>
        <p:spPr>
          <a:xfrm>
            <a:off x="4065045" y="1957333"/>
            <a:ext cx="7504804" cy="646331"/>
          </a:xfrm>
          <a:prstGeom prst="rect">
            <a:avLst/>
          </a:prstGeom>
          <a:noFill/>
        </p:spPr>
        <p:txBody>
          <a:bodyPr wrap="square">
            <a:spAutoFit/>
          </a:bodyPr>
          <a:lstStyle/>
          <a:p>
            <a:pPr algn="just"/>
            <a:r>
              <a:rPr lang="es-MX" dirty="0"/>
              <a:t>Existen dificultades como la falta de comprensión de los objetivos del Programa. </a:t>
            </a:r>
            <a:r>
              <a:rPr lang="es-MX" sz="1100" i="1" dirty="0"/>
              <a:t>(Página 25)</a:t>
            </a:r>
            <a:endParaRPr lang="es-CR" sz="1100" dirty="0"/>
          </a:p>
        </p:txBody>
      </p:sp>
      <p:sp>
        <p:nvSpPr>
          <p:cNvPr id="22" name="CuadroTexto 21">
            <a:extLst>
              <a:ext uri="{FF2B5EF4-FFF2-40B4-BE49-F238E27FC236}">
                <a16:creationId xmlns:a16="http://schemas.microsoft.com/office/drawing/2014/main" id="{A78D9AC3-D781-4E8B-1638-D31155F9F605}"/>
              </a:ext>
            </a:extLst>
          </p:cNvPr>
          <p:cNvSpPr txBox="1"/>
          <p:nvPr/>
        </p:nvSpPr>
        <p:spPr>
          <a:xfrm>
            <a:off x="4161652" y="3411333"/>
            <a:ext cx="7543279" cy="923330"/>
          </a:xfrm>
          <a:prstGeom prst="rect">
            <a:avLst/>
          </a:prstGeom>
          <a:noFill/>
        </p:spPr>
        <p:txBody>
          <a:bodyPr wrap="square">
            <a:spAutoFit/>
          </a:bodyPr>
          <a:lstStyle/>
          <a:p>
            <a:pPr algn="just"/>
            <a:r>
              <a:rPr lang="es-MX" sz="1800" b="0" i="0" u="none" strike="noStrike" baseline="0" dirty="0">
                <a:latin typeface="Frutiger-Light"/>
              </a:rPr>
              <a:t>Existe un desconocimiento por parte del personal docente de otras materias y de algunos directores y directoras acerca de la dinámica, y financiamiento del mismo. </a:t>
            </a:r>
            <a:r>
              <a:rPr lang="es-MX" sz="1100" i="1" dirty="0"/>
              <a:t>(Página 25)</a:t>
            </a:r>
            <a:endParaRPr lang="es-CR" sz="1100" dirty="0"/>
          </a:p>
        </p:txBody>
      </p:sp>
      <p:sp>
        <p:nvSpPr>
          <p:cNvPr id="2" name="Flecha: a la derecha 1">
            <a:extLst>
              <a:ext uri="{FF2B5EF4-FFF2-40B4-BE49-F238E27FC236}">
                <a16:creationId xmlns:a16="http://schemas.microsoft.com/office/drawing/2014/main" id="{514DAA9B-9167-9E72-DC25-5752C7B4D81C}"/>
              </a:ext>
            </a:extLst>
          </p:cNvPr>
          <p:cNvSpPr/>
          <p:nvPr/>
        </p:nvSpPr>
        <p:spPr>
          <a:xfrm>
            <a:off x="2885087" y="4924958"/>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(17)</a:t>
            </a:r>
            <a:endParaRPr lang="es-CR" b="1" dirty="0"/>
          </a:p>
        </p:txBody>
      </p:sp>
      <p:sp>
        <p:nvSpPr>
          <p:cNvPr id="5" name="CuadroTexto 4">
            <a:extLst>
              <a:ext uri="{FF2B5EF4-FFF2-40B4-BE49-F238E27FC236}">
                <a16:creationId xmlns:a16="http://schemas.microsoft.com/office/drawing/2014/main" id="{2B5D20FF-9D00-2490-1A72-DF6B5EBEE757}"/>
              </a:ext>
            </a:extLst>
          </p:cNvPr>
          <p:cNvSpPr txBox="1"/>
          <p:nvPr/>
        </p:nvSpPr>
        <p:spPr>
          <a:xfrm>
            <a:off x="4161652" y="5011264"/>
            <a:ext cx="7585699" cy="923330"/>
          </a:xfrm>
          <a:prstGeom prst="rect">
            <a:avLst/>
          </a:prstGeom>
          <a:noFill/>
        </p:spPr>
        <p:txBody>
          <a:bodyPr wrap="square">
            <a:spAutoFit/>
          </a:bodyPr>
          <a:lstStyle/>
          <a:p>
            <a:pPr algn="just"/>
            <a:r>
              <a:rPr lang="es-MX" dirty="0"/>
              <a:t>Persistencia de métodos de enseñanza obsoletos y la escasa integración transversal de las TIC en el currículo, por la falta de apropiación del modelo por parte del personal LIE y de otras materias</a:t>
            </a:r>
            <a:r>
              <a:rPr lang="es-MX" sz="1100" dirty="0"/>
              <a:t>. </a:t>
            </a:r>
            <a:r>
              <a:rPr lang="es-MX" sz="1100" i="1" dirty="0"/>
              <a:t>(Página 25)</a:t>
            </a:r>
            <a:endParaRPr lang="es-CR" sz="1100" dirty="0"/>
          </a:p>
        </p:txBody>
      </p:sp>
      <p:sp>
        <p:nvSpPr>
          <p:cNvPr id="7" name="CuadroTexto 6">
            <a:extLst>
              <a:ext uri="{FF2B5EF4-FFF2-40B4-BE49-F238E27FC236}">
                <a16:creationId xmlns:a16="http://schemas.microsoft.com/office/drawing/2014/main" id="{B27EDA4E-1127-8D40-4299-CA92BFF5837D}"/>
              </a:ext>
            </a:extLst>
          </p:cNvPr>
          <p:cNvSpPr txBox="1"/>
          <p:nvPr/>
        </p:nvSpPr>
        <p:spPr>
          <a:xfrm>
            <a:off x="266352" y="2295861"/>
            <a:ext cx="2203124" cy="1477328"/>
          </a:xfrm>
          <a:prstGeom prst="rect">
            <a:avLst/>
          </a:prstGeom>
          <a:noFill/>
        </p:spPr>
        <p:txBody>
          <a:bodyPr wrap="square">
            <a:spAutoFit/>
          </a:bodyPr>
          <a:lstStyle/>
          <a:p>
            <a:pPr algn="ctr"/>
            <a:r>
              <a:rPr lang="es-MX" b="1" dirty="0">
                <a:solidFill>
                  <a:srgbClr val="C00000"/>
                </a:solidFill>
              </a:rPr>
              <a:t>¿De qué manera funcionan los LIE cuando se instalan e implementan en los</a:t>
            </a:r>
          </a:p>
          <a:p>
            <a:pPr algn="ctr"/>
            <a:r>
              <a:rPr lang="es-MX" b="1" dirty="0">
                <a:solidFill>
                  <a:srgbClr val="C00000"/>
                </a:solidFill>
              </a:rPr>
              <a:t>centros educativos?</a:t>
            </a:r>
            <a:endParaRPr lang="es-CR" b="1" dirty="0">
              <a:solidFill>
                <a:srgbClr val="C00000"/>
              </a:solidFill>
            </a:endParaRPr>
          </a:p>
        </p:txBody>
      </p:sp>
      <p:sp>
        <p:nvSpPr>
          <p:cNvPr id="8" name="CuadroTexto 7">
            <a:extLst>
              <a:ext uri="{FF2B5EF4-FFF2-40B4-BE49-F238E27FC236}">
                <a16:creationId xmlns:a16="http://schemas.microsoft.com/office/drawing/2014/main" id="{27FFD0DE-EB19-2C8D-3499-CE2D220E1299}"/>
              </a:ext>
            </a:extLst>
          </p:cNvPr>
          <p:cNvSpPr txBox="1"/>
          <p:nvPr/>
        </p:nvSpPr>
        <p:spPr>
          <a:xfrm>
            <a:off x="424705" y="339844"/>
            <a:ext cx="11871070"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La evaluación realizada por FLACSO, sobre el PRONIE indica los </a:t>
            </a:r>
          </a:p>
          <a:p>
            <a:r>
              <a:rPr lang="es-CR" sz="2800" b="1" dirty="0">
                <a:solidFill>
                  <a:srgbClr val="4DB5E6"/>
                </a:solidFill>
                <a:latin typeface="Arial Rounded MT Bold" panose="020F0704030504030204" pitchFamily="34" charset="0"/>
              </a:rPr>
              <a:t>siguientes problemas:  </a:t>
            </a:r>
            <a:endParaRPr lang="es-CR" sz="2800"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113363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27AFE79-FB95-D5D3-80F1-5B8C13AC24BF}"/>
              </a:ext>
            </a:extLst>
          </p:cNvPr>
          <p:cNvSpPr txBox="1"/>
          <p:nvPr/>
        </p:nvSpPr>
        <p:spPr>
          <a:xfrm>
            <a:off x="247204" y="415148"/>
            <a:ext cx="10591361" cy="830997"/>
          </a:xfrm>
          <a:prstGeom prst="rect">
            <a:avLst/>
          </a:prstGeom>
          <a:noFill/>
        </p:spPr>
        <p:txBody>
          <a:bodyPr wrap="none" rtlCol="0">
            <a:spAutoFit/>
          </a:bodyPr>
          <a:lstStyle/>
          <a:p>
            <a:r>
              <a:rPr lang="es-CR" sz="2400" b="1" dirty="0">
                <a:solidFill>
                  <a:srgbClr val="4DB5E6"/>
                </a:solidFill>
                <a:latin typeface="Arial Rounded MT Bold" panose="020F0704030504030204" pitchFamily="34" charset="0"/>
              </a:rPr>
              <a:t>El último informe del Estado de la Educación indica que </a:t>
            </a:r>
            <a:r>
              <a:rPr lang="es-MX" sz="2400" b="1" dirty="0">
                <a:solidFill>
                  <a:srgbClr val="4DB5E6"/>
                </a:solidFill>
                <a:latin typeface="Arial Rounded MT Bold" panose="020F0704030504030204" pitchFamily="34" charset="0"/>
              </a:rPr>
              <a:t>predominan </a:t>
            </a:r>
          </a:p>
          <a:p>
            <a:r>
              <a:rPr lang="es-MX" sz="2400" b="1" dirty="0">
                <a:solidFill>
                  <a:srgbClr val="4DB5E6"/>
                </a:solidFill>
                <a:latin typeface="Arial Rounded MT Bold" panose="020F0704030504030204" pitchFamily="34" charset="0"/>
              </a:rPr>
              <a:t>bajas competencias digitales en docentes y estudiantes ( PISA 2018). </a:t>
            </a:r>
            <a:endParaRPr lang="es-CR" sz="2400" b="1" dirty="0">
              <a:solidFill>
                <a:srgbClr val="4DB5E6"/>
              </a:solidFill>
              <a:latin typeface="Arial Rounded MT Bold" panose="020F0704030504030204" pitchFamily="34" charset="0"/>
            </a:endParaRPr>
          </a:p>
        </p:txBody>
      </p:sp>
      <p:sp>
        <p:nvSpPr>
          <p:cNvPr id="7" name="CuadroTexto 6">
            <a:extLst>
              <a:ext uri="{FF2B5EF4-FFF2-40B4-BE49-F238E27FC236}">
                <a16:creationId xmlns:a16="http://schemas.microsoft.com/office/drawing/2014/main" id="{BA33BEE9-0E34-B5D5-A146-5C94F4ABC936}"/>
              </a:ext>
            </a:extLst>
          </p:cNvPr>
          <p:cNvSpPr txBox="1"/>
          <p:nvPr/>
        </p:nvSpPr>
        <p:spPr>
          <a:xfrm>
            <a:off x="3247464" y="2093286"/>
            <a:ext cx="8247081" cy="3539430"/>
          </a:xfrm>
          <a:prstGeom prst="rect">
            <a:avLst/>
          </a:prstGeom>
          <a:noFill/>
        </p:spPr>
        <p:txBody>
          <a:bodyPr wrap="square">
            <a:spAutoFit/>
          </a:bodyPr>
          <a:lstStyle/>
          <a:p>
            <a:pPr marL="457200" indent="-457200" algn="just">
              <a:buFont typeface="Arial" panose="020B0604020202020204" pitchFamily="34" charset="0"/>
              <a:buChar char="•"/>
            </a:pPr>
            <a:r>
              <a:rPr lang="es-MX" sz="2800" dirty="0"/>
              <a:t>51% de estudiantes con bajas competencias digitales. </a:t>
            </a:r>
            <a:r>
              <a:rPr lang="es-MX" sz="1600" i="1" dirty="0"/>
              <a:t>(Página 29)</a:t>
            </a:r>
            <a:endParaRPr lang="es-MX" sz="1600" dirty="0"/>
          </a:p>
          <a:p>
            <a:pPr marL="457200" indent="-457200" algn="just">
              <a:buFont typeface="Arial" panose="020B0604020202020204" pitchFamily="34" charset="0"/>
              <a:buChar char="•"/>
            </a:pPr>
            <a:endParaRPr lang="es-MX" sz="2800" dirty="0"/>
          </a:p>
          <a:p>
            <a:pPr marL="457200" indent="-457200" algn="just">
              <a:buFont typeface="Arial" panose="020B0604020202020204" pitchFamily="34" charset="0"/>
              <a:buChar char="•"/>
            </a:pPr>
            <a:r>
              <a:rPr lang="es-MX" sz="2800" dirty="0"/>
              <a:t>Ningún estudiante alcanzó altas competencias digitales. </a:t>
            </a:r>
            <a:r>
              <a:rPr lang="es-MX" sz="1600" i="1" dirty="0"/>
              <a:t>(Página 139 y 140)</a:t>
            </a:r>
            <a:endParaRPr lang="es-MX" sz="1600" dirty="0"/>
          </a:p>
          <a:p>
            <a:pPr marL="457200" indent="-457200" algn="just">
              <a:buFont typeface="Arial" panose="020B0604020202020204" pitchFamily="34" charset="0"/>
              <a:buChar char="•"/>
            </a:pPr>
            <a:endParaRPr lang="es-MX" sz="2800" dirty="0"/>
          </a:p>
          <a:p>
            <a:pPr marL="457200" indent="-457200" algn="just">
              <a:buFont typeface="Arial" panose="020B0604020202020204" pitchFamily="34" charset="0"/>
              <a:buChar char="•"/>
            </a:pPr>
            <a:r>
              <a:rPr lang="es-MX" sz="2800" dirty="0"/>
              <a:t>74% de docentes con bajos niveles de competencias digitales. </a:t>
            </a:r>
            <a:r>
              <a:rPr lang="es-MX" sz="1600" i="1" dirty="0"/>
              <a:t>(Página 46)</a:t>
            </a:r>
            <a:endParaRPr lang="es-CR" sz="1600" dirty="0"/>
          </a:p>
        </p:txBody>
      </p:sp>
      <p:pic>
        <p:nvPicPr>
          <p:cNvPr id="10" name="Imagen 9">
            <a:extLst>
              <a:ext uri="{FF2B5EF4-FFF2-40B4-BE49-F238E27FC236}">
                <a16:creationId xmlns:a16="http://schemas.microsoft.com/office/drawing/2014/main" id="{07AF9DCF-B2E1-559B-E778-1230E484C640}"/>
              </a:ext>
            </a:extLst>
          </p:cNvPr>
          <p:cNvPicPr>
            <a:picLocks noChangeAspect="1"/>
          </p:cNvPicPr>
          <p:nvPr/>
        </p:nvPicPr>
        <p:blipFill>
          <a:blip r:embed="rId2"/>
          <a:stretch>
            <a:fillRect/>
          </a:stretch>
        </p:blipFill>
        <p:spPr>
          <a:xfrm>
            <a:off x="391925" y="1742739"/>
            <a:ext cx="2605273" cy="3372522"/>
          </a:xfrm>
          <a:prstGeom prst="rect">
            <a:avLst/>
          </a:prstGeom>
        </p:spPr>
      </p:pic>
      <p:sp>
        <p:nvSpPr>
          <p:cNvPr id="12" name="CuadroTexto 11">
            <a:extLst>
              <a:ext uri="{FF2B5EF4-FFF2-40B4-BE49-F238E27FC236}">
                <a16:creationId xmlns:a16="http://schemas.microsoft.com/office/drawing/2014/main" id="{9E61CBAB-F0B1-3551-761E-D850C941308F}"/>
              </a:ext>
            </a:extLst>
          </p:cNvPr>
          <p:cNvSpPr txBox="1"/>
          <p:nvPr/>
        </p:nvSpPr>
        <p:spPr>
          <a:xfrm>
            <a:off x="247204" y="5199492"/>
            <a:ext cx="2749994" cy="1077218"/>
          </a:xfrm>
          <a:prstGeom prst="rect">
            <a:avLst/>
          </a:prstGeom>
          <a:noFill/>
        </p:spPr>
        <p:txBody>
          <a:bodyPr wrap="square">
            <a:spAutoFit/>
          </a:bodyPr>
          <a:lstStyle/>
          <a:p>
            <a:pPr algn="ctr"/>
            <a:r>
              <a:rPr lang="es-MX" sz="1600" b="1" dirty="0"/>
              <a:t>Informe 2021</a:t>
            </a:r>
          </a:p>
          <a:p>
            <a:pPr algn="ctr"/>
            <a:endParaRPr lang="es-MX" sz="1600" b="1" dirty="0"/>
          </a:p>
          <a:p>
            <a:pPr algn="ctr"/>
            <a:r>
              <a:rPr lang="es-MX" sz="1600" b="1" dirty="0"/>
              <a:t>OCTAVO INFORME ESTADO DE LA EDUCACIÓN [2021]</a:t>
            </a:r>
            <a:endParaRPr lang="es-CR" sz="1600" b="1" dirty="0"/>
          </a:p>
        </p:txBody>
      </p:sp>
    </p:spTree>
    <p:extLst>
      <p:ext uri="{BB962C8B-B14F-4D97-AF65-F5344CB8AC3E}">
        <p14:creationId xmlns:p14="http://schemas.microsoft.com/office/powerpoint/2010/main" val="2262498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274393D-4BAC-D45A-1CC5-98A596CAC271}"/>
              </a:ext>
            </a:extLst>
          </p:cNvPr>
          <p:cNvSpPr txBox="1"/>
          <p:nvPr/>
        </p:nvSpPr>
        <p:spPr>
          <a:xfrm>
            <a:off x="2631534" y="802191"/>
            <a:ext cx="7464062" cy="2739211"/>
          </a:xfrm>
          <a:prstGeom prst="rect">
            <a:avLst/>
          </a:prstGeom>
          <a:noFill/>
        </p:spPr>
        <p:txBody>
          <a:bodyPr wrap="square">
            <a:spAutoFit/>
          </a:bodyPr>
          <a:lstStyle/>
          <a:p>
            <a:pPr algn="ctr"/>
            <a:r>
              <a:rPr lang="es-CR" sz="4400" b="1" dirty="0">
                <a:solidFill>
                  <a:srgbClr val="4DB5E6"/>
                </a:solidFill>
                <a:latin typeface="Arial Rounded MT Bold" panose="020F0704030504030204" pitchFamily="34" charset="0"/>
              </a:rPr>
              <a:t>Resultados </a:t>
            </a:r>
          </a:p>
          <a:p>
            <a:pPr algn="ctr"/>
            <a:r>
              <a:rPr lang="es-CR" sz="3200" b="1" dirty="0">
                <a:solidFill>
                  <a:srgbClr val="4DB5E6"/>
                </a:solidFill>
                <a:latin typeface="Arial Rounded MT Bold" panose="020F0704030504030204" pitchFamily="34" charset="0"/>
              </a:rPr>
              <a:t>de la encuesta aplicada por el MEP a directores (n=2.876, 90% directores)</a:t>
            </a:r>
          </a:p>
          <a:p>
            <a:pPr algn="ctr"/>
            <a:r>
              <a:rPr lang="es-CR" sz="3200" b="1" dirty="0">
                <a:solidFill>
                  <a:srgbClr val="4DB5E6"/>
                </a:solidFill>
                <a:latin typeface="Arial Rounded MT Bold" panose="020F0704030504030204" pitchFamily="34" charset="0"/>
              </a:rPr>
              <a:t> (abril 2023) sobre el funcionamiento del  PRONIE</a:t>
            </a:r>
            <a:endParaRPr lang="es-CR" sz="3200" dirty="0">
              <a:solidFill>
                <a:srgbClr val="4DB5E6"/>
              </a:solidFill>
              <a:latin typeface="Arial Rounded MT Bold" panose="020F0704030504030204" pitchFamily="34" charset="0"/>
            </a:endParaRPr>
          </a:p>
        </p:txBody>
      </p:sp>
      <p:pic>
        <p:nvPicPr>
          <p:cNvPr id="6" name="Imagen 5">
            <a:extLst>
              <a:ext uri="{FF2B5EF4-FFF2-40B4-BE49-F238E27FC236}">
                <a16:creationId xmlns:a16="http://schemas.microsoft.com/office/drawing/2014/main" id="{1745E41E-64F4-B78F-378B-D520C2599CD6}"/>
              </a:ext>
            </a:extLst>
          </p:cNvPr>
          <p:cNvPicPr>
            <a:picLocks noChangeAspect="1"/>
          </p:cNvPicPr>
          <p:nvPr/>
        </p:nvPicPr>
        <p:blipFill>
          <a:blip r:embed="rId2"/>
          <a:stretch>
            <a:fillRect/>
          </a:stretch>
        </p:blipFill>
        <p:spPr>
          <a:xfrm>
            <a:off x="4610471" y="4096274"/>
            <a:ext cx="3506189" cy="2045277"/>
          </a:xfrm>
          <a:prstGeom prst="rect">
            <a:avLst/>
          </a:prstGeom>
        </p:spPr>
      </p:pic>
    </p:spTree>
    <p:extLst>
      <p:ext uri="{BB962C8B-B14F-4D97-AF65-F5344CB8AC3E}">
        <p14:creationId xmlns:p14="http://schemas.microsoft.com/office/powerpoint/2010/main" val="3284824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CD3A87-B726-C1DE-7575-76641E43F1F9}"/>
              </a:ext>
            </a:extLst>
          </p:cNvPr>
          <p:cNvSpPr txBox="1"/>
          <p:nvPr/>
        </p:nvSpPr>
        <p:spPr>
          <a:xfrm>
            <a:off x="665050" y="443754"/>
            <a:ext cx="10861900" cy="830997"/>
          </a:xfrm>
          <a:prstGeom prst="rect">
            <a:avLst/>
          </a:prstGeom>
          <a:noFill/>
        </p:spPr>
        <p:txBody>
          <a:bodyPr wrap="square" rtlCol="0">
            <a:spAutoFit/>
          </a:bodyPr>
          <a:lstStyle/>
          <a:p>
            <a:pPr algn="ctr"/>
            <a:r>
              <a:rPr lang="es-MX" sz="2400" b="1" dirty="0">
                <a:solidFill>
                  <a:srgbClr val="4DB5E6"/>
                </a:solidFill>
                <a:latin typeface="Arial Rounded MT Bold" panose="020F0704030504030204" pitchFamily="34" charset="0"/>
              </a:rPr>
              <a:t>¿Cuál es el grado de conocimiento que usted tiene sobre el modelo educativo que brinda el PRONIE-MEP-FOD en su centro educativo?</a:t>
            </a:r>
          </a:p>
        </p:txBody>
      </p:sp>
      <p:pic>
        <p:nvPicPr>
          <p:cNvPr id="2" name="Imagen 1">
            <a:extLst>
              <a:ext uri="{FF2B5EF4-FFF2-40B4-BE49-F238E27FC236}">
                <a16:creationId xmlns:a16="http://schemas.microsoft.com/office/drawing/2014/main" id="{A6511CDE-57D5-2967-F5EA-BD85D2F8CB51}"/>
              </a:ext>
            </a:extLst>
          </p:cNvPr>
          <p:cNvPicPr>
            <a:picLocks noChangeAspect="1"/>
          </p:cNvPicPr>
          <p:nvPr/>
        </p:nvPicPr>
        <p:blipFill>
          <a:blip r:embed="rId2"/>
          <a:stretch>
            <a:fillRect/>
          </a:stretch>
        </p:blipFill>
        <p:spPr>
          <a:xfrm>
            <a:off x="1927374" y="1576672"/>
            <a:ext cx="8787922" cy="4913468"/>
          </a:xfrm>
          <a:prstGeom prst="rect">
            <a:avLst/>
          </a:prstGeom>
        </p:spPr>
      </p:pic>
    </p:spTree>
    <p:extLst>
      <p:ext uri="{BB962C8B-B14F-4D97-AF65-F5344CB8AC3E}">
        <p14:creationId xmlns:p14="http://schemas.microsoft.com/office/powerpoint/2010/main" val="3824464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CD3A87-B726-C1DE-7575-76641E43F1F9}"/>
              </a:ext>
            </a:extLst>
          </p:cNvPr>
          <p:cNvSpPr txBox="1"/>
          <p:nvPr/>
        </p:nvSpPr>
        <p:spPr>
          <a:xfrm>
            <a:off x="665050" y="233547"/>
            <a:ext cx="10861900" cy="830997"/>
          </a:xfrm>
          <a:prstGeom prst="rect">
            <a:avLst/>
          </a:prstGeom>
          <a:noFill/>
        </p:spPr>
        <p:txBody>
          <a:bodyPr wrap="square" rtlCol="0">
            <a:spAutoFit/>
          </a:bodyPr>
          <a:lstStyle/>
          <a:p>
            <a:pPr algn="ctr"/>
            <a:r>
              <a:rPr lang="es-MX" sz="2400" b="1" dirty="0">
                <a:solidFill>
                  <a:srgbClr val="4DB5E6"/>
                </a:solidFill>
                <a:latin typeface="Arial Rounded MT Bold" panose="020F0704030504030204" pitchFamily="34" charset="0"/>
              </a:rPr>
              <a:t>¿Qué grado de conocimiento tiene usted sobre el modelo LIE++ (Laboratorio de Informática Educativa)?</a:t>
            </a:r>
          </a:p>
        </p:txBody>
      </p:sp>
      <p:pic>
        <p:nvPicPr>
          <p:cNvPr id="2" name="Imagen 1">
            <a:extLst>
              <a:ext uri="{FF2B5EF4-FFF2-40B4-BE49-F238E27FC236}">
                <a16:creationId xmlns:a16="http://schemas.microsoft.com/office/drawing/2014/main" id="{C5F22F34-15BA-17B1-88AC-87A6AD4418B9}"/>
              </a:ext>
            </a:extLst>
          </p:cNvPr>
          <p:cNvPicPr>
            <a:picLocks noChangeAspect="1"/>
          </p:cNvPicPr>
          <p:nvPr/>
        </p:nvPicPr>
        <p:blipFill>
          <a:blip r:embed="rId2"/>
          <a:stretch>
            <a:fillRect/>
          </a:stretch>
        </p:blipFill>
        <p:spPr>
          <a:xfrm>
            <a:off x="1497724" y="1150320"/>
            <a:ext cx="9433370" cy="5263926"/>
          </a:xfrm>
          <a:prstGeom prst="rect">
            <a:avLst/>
          </a:prstGeom>
        </p:spPr>
      </p:pic>
    </p:spTree>
    <p:extLst>
      <p:ext uri="{BB962C8B-B14F-4D97-AF65-F5344CB8AC3E}">
        <p14:creationId xmlns:p14="http://schemas.microsoft.com/office/powerpoint/2010/main" val="269944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CD3A87-B726-C1DE-7575-76641E43F1F9}"/>
              </a:ext>
            </a:extLst>
          </p:cNvPr>
          <p:cNvSpPr txBox="1"/>
          <p:nvPr/>
        </p:nvSpPr>
        <p:spPr>
          <a:xfrm>
            <a:off x="665050" y="443754"/>
            <a:ext cx="10861900" cy="830997"/>
          </a:xfrm>
          <a:prstGeom prst="rect">
            <a:avLst/>
          </a:prstGeom>
          <a:noFill/>
        </p:spPr>
        <p:txBody>
          <a:bodyPr wrap="square" rtlCol="0">
            <a:spAutoFit/>
          </a:bodyPr>
          <a:lstStyle/>
          <a:p>
            <a:pPr algn="ctr"/>
            <a:r>
              <a:rPr lang="es-MX" sz="2400" b="1" dirty="0">
                <a:solidFill>
                  <a:srgbClr val="4DB5E6"/>
                </a:solidFill>
                <a:latin typeface="Arial Rounded MT Bold" panose="020F0704030504030204" pitchFamily="34" charset="0"/>
              </a:rPr>
              <a:t>¿Que grado de conocimiento tiene usted sobre  </a:t>
            </a:r>
          </a:p>
          <a:p>
            <a:pPr algn="ctr"/>
            <a:r>
              <a:rPr lang="es-MX" sz="2400" b="1" dirty="0">
                <a:solidFill>
                  <a:srgbClr val="4DB5E6"/>
                </a:solidFill>
                <a:latin typeface="Arial Rounded MT Bold" panose="020F0704030504030204" pitchFamily="34" charset="0"/>
              </a:rPr>
              <a:t>el currículo educativo del PRONIE-MEP-FOD?</a:t>
            </a:r>
          </a:p>
        </p:txBody>
      </p:sp>
      <p:pic>
        <p:nvPicPr>
          <p:cNvPr id="3" name="Imagen 2">
            <a:extLst>
              <a:ext uri="{FF2B5EF4-FFF2-40B4-BE49-F238E27FC236}">
                <a16:creationId xmlns:a16="http://schemas.microsoft.com/office/drawing/2014/main" id="{34040347-9FEA-DC30-8F19-C86A14D8F15B}"/>
              </a:ext>
            </a:extLst>
          </p:cNvPr>
          <p:cNvPicPr>
            <a:picLocks noChangeAspect="1"/>
          </p:cNvPicPr>
          <p:nvPr/>
        </p:nvPicPr>
        <p:blipFill>
          <a:blip r:embed="rId2"/>
          <a:stretch>
            <a:fillRect/>
          </a:stretch>
        </p:blipFill>
        <p:spPr>
          <a:xfrm>
            <a:off x="1534027" y="1471418"/>
            <a:ext cx="8645242" cy="4833693"/>
          </a:xfrm>
          <a:prstGeom prst="rect">
            <a:avLst/>
          </a:prstGeom>
        </p:spPr>
      </p:pic>
    </p:spTree>
    <p:extLst>
      <p:ext uri="{BB962C8B-B14F-4D97-AF65-F5344CB8AC3E}">
        <p14:creationId xmlns:p14="http://schemas.microsoft.com/office/powerpoint/2010/main" val="265669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356B720B-0C27-AFFB-6EEB-74B91F465D31}"/>
              </a:ext>
            </a:extLst>
          </p:cNvPr>
          <p:cNvSpPr/>
          <p:nvPr/>
        </p:nvSpPr>
        <p:spPr>
          <a:xfrm>
            <a:off x="2221016" y="3470465"/>
            <a:ext cx="1781027" cy="44857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1986</a:t>
            </a:r>
            <a:endParaRPr lang="es-CR" b="1" dirty="0">
              <a:solidFill>
                <a:schemeClr val="tx1"/>
              </a:solidFill>
            </a:endParaRPr>
          </a:p>
        </p:txBody>
      </p:sp>
      <p:sp>
        <p:nvSpPr>
          <p:cNvPr id="44" name="Rectángulo 43">
            <a:extLst>
              <a:ext uri="{FF2B5EF4-FFF2-40B4-BE49-F238E27FC236}">
                <a16:creationId xmlns:a16="http://schemas.microsoft.com/office/drawing/2014/main" id="{47C5AF08-F1B4-F53E-5C1E-ED75287F7C4B}"/>
              </a:ext>
            </a:extLst>
          </p:cNvPr>
          <p:cNvSpPr/>
          <p:nvPr/>
        </p:nvSpPr>
        <p:spPr>
          <a:xfrm>
            <a:off x="4011832" y="3470465"/>
            <a:ext cx="1896928" cy="44857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1987</a:t>
            </a:r>
            <a:endParaRPr lang="es-CR" b="1" dirty="0">
              <a:solidFill>
                <a:schemeClr val="tx1"/>
              </a:solidFill>
            </a:endParaRPr>
          </a:p>
        </p:txBody>
      </p:sp>
      <p:sp>
        <p:nvSpPr>
          <p:cNvPr id="45" name="Rectángulo 44">
            <a:extLst>
              <a:ext uri="{FF2B5EF4-FFF2-40B4-BE49-F238E27FC236}">
                <a16:creationId xmlns:a16="http://schemas.microsoft.com/office/drawing/2014/main" id="{E32A9629-8BC2-C86F-CDBC-C54BF86CC35F}"/>
              </a:ext>
            </a:extLst>
          </p:cNvPr>
          <p:cNvSpPr/>
          <p:nvPr/>
        </p:nvSpPr>
        <p:spPr>
          <a:xfrm>
            <a:off x="5918747" y="3465277"/>
            <a:ext cx="1781026" cy="448576"/>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1988-1989</a:t>
            </a:r>
            <a:endParaRPr lang="es-CR" b="1" dirty="0">
              <a:solidFill>
                <a:schemeClr val="tx1"/>
              </a:solidFill>
            </a:endParaRPr>
          </a:p>
        </p:txBody>
      </p:sp>
      <p:sp>
        <p:nvSpPr>
          <p:cNvPr id="46" name="Rectángulo 45">
            <a:extLst>
              <a:ext uri="{FF2B5EF4-FFF2-40B4-BE49-F238E27FC236}">
                <a16:creationId xmlns:a16="http://schemas.microsoft.com/office/drawing/2014/main" id="{ABE1E084-5C97-3245-6425-3245C5936587}"/>
              </a:ext>
            </a:extLst>
          </p:cNvPr>
          <p:cNvSpPr/>
          <p:nvPr/>
        </p:nvSpPr>
        <p:spPr>
          <a:xfrm>
            <a:off x="9434935" y="3454887"/>
            <a:ext cx="1819084" cy="448576"/>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2002</a:t>
            </a:r>
            <a:endParaRPr lang="es-CR" b="1" dirty="0">
              <a:solidFill>
                <a:schemeClr val="tx1"/>
              </a:solidFill>
            </a:endParaRPr>
          </a:p>
        </p:txBody>
      </p:sp>
      <p:sp>
        <p:nvSpPr>
          <p:cNvPr id="53" name="Elipse 52">
            <a:extLst>
              <a:ext uri="{FF2B5EF4-FFF2-40B4-BE49-F238E27FC236}">
                <a16:creationId xmlns:a16="http://schemas.microsoft.com/office/drawing/2014/main" id="{4B4B3708-7F5C-1FF1-AB20-AA965B4035F4}"/>
              </a:ext>
            </a:extLst>
          </p:cNvPr>
          <p:cNvSpPr/>
          <p:nvPr/>
        </p:nvSpPr>
        <p:spPr>
          <a:xfrm>
            <a:off x="3021834" y="4757212"/>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2048" name="Conector recto 2047">
            <a:extLst>
              <a:ext uri="{FF2B5EF4-FFF2-40B4-BE49-F238E27FC236}">
                <a16:creationId xmlns:a16="http://schemas.microsoft.com/office/drawing/2014/main" id="{A555F890-6397-51C4-930C-EF66C6ED3B8A}"/>
              </a:ext>
            </a:extLst>
          </p:cNvPr>
          <p:cNvCxnSpPr/>
          <p:nvPr/>
        </p:nvCxnSpPr>
        <p:spPr>
          <a:xfrm flipH="1">
            <a:off x="6809259" y="3908658"/>
            <a:ext cx="1" cy="845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52" name="Elipse 2051">
            <a:extLst>
              <a:ext uri="{FF2B5EF4-FFF2-40B4-BE49-F238E27FC236}">
                <a16:creationId xmlns:a16="http://schemas.microsoft.com/office/drawing/2014/main" id="{E68B92E4-01CD-3CB4-B433-4F86C12A4E70}"/>
              </a:ext>
            </a:extLst>
          </p:cNvPr>
          <p:cNvSpPr/>
          <p:nvPr/>
        </p:nvSpPr>
        <p:spPr>
          <a:xfrm>
            <a:off x="6724760" y="4754045"/>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55" name="CuadroTexto 2054">
            <a:extLst>
              <a:ext uri="{FF2B5EF4-FFF2-40B4-BE49-F238E27FC236}">
                <a16:creationId xmlns:a16="http://schemas.microsoft.com/office/drawing/2014/main" id="{7264C5FD-A191-E41B-0A0B-7F47C09C2CAD}"/>
              </a:ext>
            </a:extLst>
          </p:cNvPr>
          <p:cNvSpPr txBox="1"/>
          <p:nvPr/>
        </p:nvSpPr>
        <p:spPr>
          <a:xfrm>
            <a:off x="1732708" y="5042118"/>
            <a:ext cx="2770743" cy="954107"/>
          </a:xfrm>
          <a:prstGeom prst="rect">
            <a:avLst/>
          </a:prstGeom>
          <a:noFill/>
        </p:spPr>
        <p:txBody>
          <a:bodyPr wrap="square">
            <a:spAutoFit/>
          </a:bodyPr>
          <a:lstStyle/>
          <a:p>
            <a:pPr algn="ctr"/>
            <a:r>
              <a:rPr lang="es-ES" sz="1400" b="0" i="0" dirty="0">
                <a:effectLst/>
                <a:latin typeface="Söhne"/>
              </a:rPr>
              <a:t>El Gobierno encargó a una comisión para incorporar la informática en la </a:t>
            </a:r>
          </a:p>
          <a:p>
            <a:pPr algn="ctr"/>
            <a:r>
              <a:rPr lang="es-ES" sz="1400" b="0" i="0" dirty="0">
                <a:effectLst/>
                <a:latin typeface="Söhne"/>
              </a:rPr>
              <a:t>educación pública.</a:t>
            </a:r>
            <a:endParaRPr lang="es-CR" sz="1400" dirty="0"/>
          </a:p>
        </p:txBody>
      </p:sp>
      <p:sp>
        <p:nvSpPr>
          <p:cNvPr id="2057" name="CuadroTexto 2056">
            <a:extLst>
              <a:ext uri="{FF2B5EF4-FFF2-40B4-BE49-F238E27FC236}">
                <a16:creationId xmlns:a16="http://schemas.microsoft.com/office/drawing/2014/main" id="{BCED71C8-EDCB-23F9-53F7-9D1480D6724D}"/>
              </a:ext>
            </a:extLst>
          </p:cNvPr>
          <p:cNvSpPr txBox="1"/>
          <p:nvPr/>
        </p:nvSpPr>
        <p:spPr>
          <a:xfrm>
            <a:off x="3417378" y="1215561"/>
            <a:ext cx="3307382" cy="1600438"/>
          </a:xfrm>
          <a:prstGeom prst="rect">
            <a:avLst/>
          </a:prstGeom>
          <a:noFill/>
        </p:spPr>
        <p:txBody>
          <a:bodyPr wrap="square">
            <a:spAutoFit/>
          </a:bodyPr>
          <a:lstStyle/>
          <a:p>
            <a:pPr marL="285750" indent="-285750" algn="just">
              <a:buFont typeface="Arial" panose="020B0604020202020204" pitchFamily="34" charset="0"/>
              <a:buChar char="•"/>
            </a:pPr>
            <a:r>
              <a:rPr lang="es-ES" sz="1400" dirty="0"/>
              <a:t>Surge el Programa de Informática Educativa (PIE).</a:t>
            </a:r>
          </a:p>
          <a:p>
            <a:pPr marL="285750" indent="-285750" algn="just">
              <a:buFont typeface="Arial" panose="020B0604020202020204" pitchFamily="34" charset="0"/>
              <a:buChar char="•"/>
            </a:pPr>
            <a:r>
              <a:rPr lang="es-ES" sz="1400" dirty="0"/>
              <a:t>Se crea la Fundación Omar Dengo (FOD) como una organización privada sin fines de lucro.</a:t>
            </a:r>
          </a:p>
          <a:p>
            <a:pPr marL="285750" indent="-285750" algn="just">
              <a:buFont typeface="Arial" panose="020B0604020202020204" pitchFamily="34" charset="0"/>
              <a:buChar char="•"/>
            </a:pPr>
            <a:r>
              <a:rPr lang="es-ES" sz="1400" dirty="0"/>
              <a:t>Gobierno declara la FOD  de interés público.</a:t>
            </a:r>
            <a:endParaRPr lang="es-CR" sz="1400" dirty="0"/>
          </a:p>
        </p:txBody>
      </p:sp>
      <p:sp>
        <p:nvSpPr>
          <p:cNvPr id="2059" name="CuadroTexto 2058">
            <a:extLst>
              <a:ext uri="{FF2B5EF4-FFF2-40B4-BE49-F238E27FC236}">
                <a16:creationId xmlns:a16="http://schemas.microsoft.com/office/drawing/2014/main" id="{7A744E94-015D-F936-130D-E74361235755}"/>
              </a:ext>
            </a:extLst>
          </p:cNvPr>
          <p:cNvSpPr txBox="1"/>
          <p:nvPr/>
        </p:nvSpPr>
        <p:spPr>
          <a:xfrm>
            <a:off x="5480069" y="5038949"/>
            <a:ext cx="2658379" cy="1384995"/>
          </a:xfrm>
          <a:prstGeom prst="rect">
            <a:avLst/>
          </a:prstGeom>
          <a:noFill/>
        </p:spPr>
        <p:txBody>
          <a:bodyPr wrap="square">
            <a:spAutoFit/>
          </a:bodyPr>
          <a:lstStyle/>
          <a:p>
            <a:pPr marL="285750" indent="-285750" algn="just">
              <a:buFont typeface="Arial" panose="020B0604020202020204" pitchFamily="34" charset="0"/>
              <a:buChar char="•"/>
            </a:pPr>
            <a:r>
              <a:rPr lang="es-ES" sz="1400" dirty="0"/>
              <a:t>FOD y MEP firmaron el acuerdo de ejecución del PRONIE en 57 escuelas. </a:t>
            </a:r>
          </a:p>
          <a:p>
            <a:pPr marL="285750" indent="-285750" algn="just">
              <a:buFont typeface="Arial" panose="020B0604020202020204" pitchFamily="34" charset="0"/>
              <a:buChar char="•"/>
            </a:pPr>
            <a:r>
              <a:rPr lang="es-ES" sz="1400" dirty="0"/>
              <a:t>El primer convenio se firma en 1989 y se refrenda por la CGR en 1990.</a:t>
            </a:r>
          </a:p>
        </p:txBody>
      </p:sp>
      <p:sp>
        <p:nvSpPr>
          <p:cNvPr id="2060" name="CuadroTexto 2059">
            <a:extLst>
              <a:ext uri="{FF2B5EF4-FFF2-40B4-BE49-F238E27FC236}">
                <a16:creationId xmlns:a16="http://schemas.microsoft.com/office/drawing/2014/main" id="{1E6C4120-8A79-B814-262D-0410A9F42432}"/>
              </a:ext>
            </a:extLst>
          </p:cNvPr>
          <p:cNvSpPr txBox="1"/>
          <p:nvPr/>
        </p:nvSpPr>
        <p:spPr>
          <a:xfrm>
            <a:off x="9061182" y="5042118"/>
            <a:ext cx="2566589" cy="1815882"/>
          </a:xfrm>
          <a:prstGeom prst="rect">
            <a:avLst/>
          </a:prstGeom>
          <a:noFill/>
        </p:spPr>
        <p:txBody>
          <a:bodyPr wrap="square">
            <a:spAutoFit/>
          </a:bodyPr>
          <a:lstStyle/>
          <a:p>
            <a:pPr marL="285750" indent="-285750" algn="just">
              <a:buFont typeface="Arial" panose="020B0604020202020204" pitchFamily="34" charset="0"/>
              <a:buChar char="•"/>
            </a:pPr>
            <a:r>
              <a:rPr lang="es-ES" sz="1400" dirty="0"/>
              <a:t>Se crea el PRONIE.</a:t>
            </a:r>
          </a:p>
          <a:p>
            <a:pPr marL="285750" indent="-285750" algn="just">
              <a:buFont typeface="Arial" panose="020B0604020202020204" pitchFamily="34" charset="0"/>
              <a:buChar char="•"/>
            </a:pPr>
            <a:r>
              <a:rPr lang="es-ES" sz="1400" dirty="0"/>
              <a:t>Se firmó un nuevo Convenio Marco de Ejecución para el PRONIE entre el MEP y la FOD.</a:t>
            </a:r>
          </a:p>
          <a:p>
            <a:pPr marL="285750" indent="-285750" algn="just">
              <a:buFont typeface="Arial" panose="020B0604020202020204" pitchFamily="34" charset="0"/>
              <a:buChar char="•"/>
            </a:pPr>
            <a:r>
              <a:rPr lang="es-MX" sz="1400" dirty="0">
                <a:solidFill>
                  <a:srgbClr val="000000"/>
                </a:solidFill>
                <a:latin typeface="Verdana!important"/>
              </a:rPr>
              <a:t>L</a:t>
            </a:r>
            <a:r>
              <a:rPr lang="es-MX" sz="1400" b="0" i="0" dirty="0">
                <a:solidFill>
                  <a:srgbClr val="000000"/>
                </a:solidFill>
                <a:effectLst/>
                <a:latin typeface="Verdana!important"/>
              </a:rPr>
              <a:t>ey 8207, del 3 de enero del 2002 declara de Utilidad Pública el PRONIE</a:t>
            </a:r>
            <a:endParaRPr lang="es-CR" sz="1400" dirty="0"/>
          </a:p>
        </p:txBody>
      </p:sp>
      <p:sp>
        <p:nvSpPr>
          <p:cNvPr id="2" name="Rectángulo 1">
            <a:extLst>
              <a:ext uri="{FF2B5EF4-FFF2-40B4-BE49-F238E27FC236}">
                <a16:creationId xmlns:a16="http://schemas.microsoft.com/office/drawing/2014/main" id="{CDAF9EA9-6755-8AB2-01B6-0AA8FFCEB135}"/>
              </a:ext>
            </a:extLst>
          </p:cNvPr>
          <p:cNvSpPr/>
          <p:nvPr/>
        </p:nvSpPr>
        <p:spPr>
          <a:xfrm>
            <a:off x="430201" y="3460082"/>
            <a:ext cx="1781026" cy="448576"/>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1985</a:t>
            </a:r>
            <a:endParaRPr lang="es-CR" b="1" dirty="0">
              <a:solidFill>
                <a:schemeClr val="tx1"/>
              </a:solidFill>
            </a:endParaRPr>
          </a:p>
        </p:txBody>
      </p:sp>
      <p:sp>
        <p:nvSpPr>
          <p:cNvPr id="4" name="CuadroTexto 3">
            <a:extLst>
              <a:ext uri="{FF2B5EF4-FFF2-40B4-BE49-F238E27FC236}">
                <a16:creationId xmlns:a16="http://schemas.microsoft.com/office/drawing/2014/main" id="{AC87C663-2EE3-ACFD-CBDC-025C573C33D5}"/>
              </a:ext>
            </a:extLst>
          </p:cNvPr>
          <p:cNvSpPr txBox="1"/>
          <p:nvPr/>
        </p:nvSpPr>
        <p:spPr>
          <a:xfrm>
            <a:off x="236508" y="1713588"/>
            <a:ext cx="2395566" cy="954107"/>
          </a:xfrm>
          <a:prstGeom prst="rect">
            <a:avLst/>
          </a:prstGeom>
          <a:noFill/>
        </p:spPr>
        <p:txBody>
          <a:bodyPr wrap="square">
            <a:spAutoFit/>
          </a:bodyPr>
          <a:lstStyle/>
          <a:p>
            <a:pPr algn="ctr"/>
            <a:r>
              <a:rPr lang="es-MX" sz="1400" dirty="0"/>
              <a:t>Creación del primer </a:t>
            </a:r>
          </a:p>
          <a:p>
            <a:pPr algn="ctr"/>
            <a:r>
              <a:rPr lang="es-MX" sz="1400" dirty="0"/>
              <a:t>Centro Experimental de Computación en la Escuela Bachiller Osejo de Sabana Sur.</a:t>
            </a:r>
            <a:endParaRPr lang="es-CR" sz="1400" dirty="0"/>
          </a:p>
        </p:txBody>
      </p:sp>
      <p:cxnSp>
        <p:nvCxnSpPr>
          <p:cNvPr id="5" name="Conector recto 4">
            <a:extLst>
              <a:ext uri="{FF2B5EF4-FFF2-40B4-BE49-F238E27FC236}">
                <a16:creationId xmlns:a16="http://schemas.microsoft.com/office/drawing/2014/main" id="{372918AB-F88F-4C3E-3FE0-68885A22A086}"/>
              </a:ext>
            </a:extLst>
          </p:cNvPr>
          <p:cNvCxnSpPr>
            <a:cxnSpLocks/>
          </p:cNvCxnSpPr>
          <p:nvPr/>
        </p:nvCxnSpPr>
        <p:spPr>
          <a:xfrm>
            <a:off x="1339660" y="2850776"/>
            <a:ext cx="0" cy="6093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lipse 5">
            <a:extLst>
              <a:ext uri="{FF2B5EF4-FFF2-40B4-BE49-F238E27FC236}">
                <a16:creationId xmlns:a16="http://schemas.microsoft.com/office/drawing/2014/main" id="{D9E8A939-74B7-F235-932A-FC9B5C72ACC8}"/>
              </a:ext>
            </a:extLst>
          </p:cNvPr>
          <p:cNvSpPr/>
          <p:nvPr/>
        </p:nvSpPr>
        <p:spPr>
          <a:xfrm rot="10800000">
            <a:off x="1244513" y="2668887"/>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10" name="Conector recto 9">
            <a:extLst>
              <a:ext uri="{FF2B5EF4-FFF2-40B4-BE49-F238E27FC236}">
                <a16:creationId xmlns:a16="http://schemas.microsoft.com/office/drawing/2014/main" id="{16440734-448B-D688-D599-432DAB23B08D}"/>
              </a:ext>
            </a:extLst>
          </p:cNvPr>
          <p:cNvCxnSpPr/>
          <p:nvPr/>
        </p:nvCxnSpPr>
        <p:spPr>
          <a:xfrm flipH="1">
            <a:off x="3111528" y="3919041"/>
            <a:ext cx="1" cy="845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3AF8A8C1-0EA1-3646-F3D5-FCD5F34AA368}"/>
              </a:ext>
            </a:extLst>
          </p:cNvPr>
          <p:cNvSpPr/>
          <p:nvPr/>
        </p:nvSpPr>
        <p:spPr>
          <a:xfrm>
            <a:off x="7695870" y="3460082"/>
            <a:ext cx="1781026" cy="448576"/>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1994-1995</a:t>
            </a:r>
            <a:endParaRPr lang="es-CR" b="1" dirty="0">
              <a:solidFill>
                <a:schemeClr val="tx1"/>
              </a:solidFill>
            </a:endParaRPr>
          </a:p>
        </p:txBody>
      </p:sp>
      <p:sp>
        <p:nvSpPr>
          <p:cNvPr id="12" name="Elipse 11">
            <a:extLst>
              <a:ext uri="{FF2B5EF4-FFF2-40B4-BE49-F238E27FC236}">
                <a16:creationId xmlns:a16="http://schemas.microsoft.com/office/drawing/2014/main" id="{638C90FE-4529-2DE8-EC69-8F74ABF0AE0A}"/>
              </a:ext>
            </a:extLst>
          </p:cNvPr>
          <p:cNvSpPr/>
          <p:nvPr/>
        </p:nvSpPr>
        <p:spPr>
          <a:xfrm>
            <a:off x="10265895" y="4741634"/>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13" name="Conector recto 12">
            <a:extLst>
              <a:ext uri="{FF2B5EF4-FFF2-40B4-BE49-F238E27FC236}">
                <a16:creationId xmlns:a16="http://schemas.microsoft.com/office/drawing/2014/main" id="{D87DF5BF-FA60-ED39-9E96-BEAC20F6E79E}"/>
              </a:ext>
            </a:extLst>
          </p:cNvPr>
          <p:cNvCxnSpPr/>
          <p:nvPr/>
        </p:nvCxnSpPr>
        <p:spPr>
          <a:xfrm flipH="1">
            <a:off x="10355589" y="3903463"/>
            <a:ext cx="1" cy="845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3131490A-949B-FA46-A794-1B8396470D2F}"/>
              </a:ext>
            </a:extLst>
          </p:cNvPr>
          <p:cNvSpPr txBox="1"/>
          <p:nvPr/>
        </p:nvSpPr>
        <p:spPr>
          <a:xfrm>
            <a:off x="7185944" y="1247997"/>
            <a:ext cx="3307381" cy="1384995"/>
          </a:xfrm>
          <a:prstGeom prst="rect">
            <a:avLst/>
          </a:prstGeom>
          <a:noFill/>
        </p:spPr>
        <p:txBody>
          <a:bodyPr wrap="square">
            <a:spAutoFit/>
          </a:bodyPr>
          <a:lstStyle/>
          <a:p>
            <a:pPr algn="ctr"/>
            <a:r>
              <a:rPr lang="es-MX" sz="1400" dirty="0"/>
              <a:t>Se crea el Departamento de Informática Educativa mediante Decreto No. 23489 para la ejecución de un Programa de Informática Educativa de Secundaria. En </a:t>
            </a:r>
            <a:r>
              <a:rPr lang="es-MX" sz="1400" b="1" dirty="0"/>
              <a:t>1995 </a:t>
            </a:r>
            <a:r>
              <a:rPr lang="es-MX" sz="1400" dirty="0"/>
              <a:t>se creó el Programa de Informática Educativa de Secundaria (PRIES). </a:t>
            </a:r>
            <a:endParaRPr lang="es-CR" sz="1400" dirty="0"/>
          </a:p>
        </p:txBody>
      </p:sp>
      <p:cxnSp>
        <p:nvCxnSpPr>
          <p:cNvPr id="7" name="Conector recto 6">
            <a:extLst>
              <a:ext uri="{FF2B5EF4-FFF2-40B4-BE49-F238E27FC236}">
                <a16:creationId xmlns:a16="http://schemas.microsoft.com/office/drawing/2014/main" id="{73D3B032-13A3-AAB7-6DE5-B31C7093BC39}"/>
              </a:ext>
            </a:extLst>
          </p:cNvPr>
          <p:cNvCxnSpPr>
            <a:cxnSpLocks/>
          </p:cNvCxnSpPr>
          <p:nvPr/>
        </p:nvCxnSpPr>
        <p:spPr>
          <a:xfrm>
            <a:off x="5085114" y="2855972"/>
            <a:ext cx="0" cy="6093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3C07976B-AD06-D64A-1468-869C762B5D6E}"/>
              </a:ext>
            </a:extLst>
          </p:cNvPr>
          <p:cNvSpPr/>
          <p:nvPr/>
        </p:nvSpPr>
        <p:spPr>
          <a:xfrm rot="10800000">
            <a:off x="4989967" y="2674083"/>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9" name="Conector recto 8">
            <a:extLst>
              <a:ext uri="{FF2B5EF4-FFF2-40B4-BE49-F238E27FC236}">
                <a16:creationId xmlns:a16="http://schemas.microsoft.com/office/drawing/2014/main" id="{3E8A931D-8177-1362-66BD-6A7B0C9AA1DC}"/>
              </a:ext>
            </a:extLst>
          </p:cNvPr>
          <p:cNvCxnSpPr>
            <a:cxnSpLocks/>
          </p:cNvCxnSpPr>
          <p:nvPr/>
        </p:nvCxnSpPr>
        <p:spPr>
          <a:xfrm>
            <a:off x="8648021" y="2852199"/>
            <a:ext cx="0" cy="6093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lipse 13">
            <a:extLst>
              <a:ext uri="{FF2B5EF4-FFF2-40B4-BE49-F238E27FC236}">
                <a16:creationId xmlns:a16="http://schemas.microsoft.com/office/drawing/2014/main" id="{930BA866-EE98-2CF7-D9F3-B11E32C13D42}"/>
              </a:ext>
            </a:extLst>
          </p:cNvPr>
          <p:cNvSpPr/>
          <p:nvPr/>
        </p:nvSpPr>
        <p:spPr>
          <a:xfrm rot="10800000">
            <a:off x="8552874" y="2670310"/>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CuadroTexto 16">
            <a:extLst>
              <a:ext uri="{FF2B5EF4-FFF2-40B4-BE49-F238E27FC236}">
                <a16:creationId xmlns:a16="http://schemas.microsoft.com/office/drawing/2014/main" id="{76D5FA72-31E5-CA14-A606-844934182299}"/>
              </a:ext>
            </a:extLst>
          </p:cNvPr>
          <p:cNvSpPr txBox="1"/>
          <p:nvPr/>
        </p:nvSpPr>
        <p:spPr>
          <a:xfrm>
            <a:off x="362737" y="283717"/>
            <a:ext cx="10400287" cy="523220"/>
          </a:xfrm>
          <a:prstGeom prst="rect">
            <a:avLst/>
          </a:prstGeom>
          <a:noFill/>
        </p:spPr>
        <p:txBody>
          <a:bodyPr wrap="square">
            <a:spAutoFit/>
          </a:bodyPr>
          <a:lstStyle/>
          <a:p>
            <a:r>
              <a:rPr lang="es-MX" sz="2800" b="1" i="0" dirty="0">
                <a:solidFill>
                  <a:srgbClr val="00B0F0"/>
                </a:solidFill>
                <a:effectLst/>
              </a:rPr>
              <a:t>Línea de tiempo sobre la trayectoria del PRONIE (1985-2022)</a:t>
            </a:r>
            <a:endParaRPr lang="es-CR" sz="2800" b="1" dirty="0">
              <a:solidFill>
                <a:srgbClr val="00B0F0"/>
              </a:solidFill>
            </a:endParaRPr>
          </a:p>
        </p:txBody>
      </p:sp>
    </p:spTree>
    <p:extLst>
      <p:ext uri="{BB962C8B-B14F-4D97-AF65-F5344CB8AC3E}">
        <p14:creationId xmlns:p14="http://schemas.microsoft.com/office/powerpoint/2010/main" val="351630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CD3A87-B726-C1DE-7575-76641E43F1F9}"/>
              </a:ext>
            </a:extLst>
          </p:cNvPr>
          <p:cNvSpPr txBox="1"/>
          <p:nvPr/>
        </p:nvSpPr>
        <p:spPr>
          <a:xfrm>
            <a:off x="665050" y="443754"/>
            <a:ext cx="10861900" cy="1200329"/>
          </a:xfrm>
          <a:prstGeom prst="rect">
            <a:avLst/>
          </a:prstGeom>
          <a:noFill/>
        </p:spPr>
        <p:txBody>
          <a:bodyPr wrap="square" rtlCol="0">
            <a:spAutoFit/>
          </a:bodyPr>
          <a:lstStyle/>
          <a:p>
            <a:pPr algn="ctr"/>
            <a:r>
              <a:rPr lang="es-MX" sz="2400" b="1" dirty="0">
                <a:solidFill>
                  <a:srgbClr val="4DB5E6"/>
                </a:solidFill>
                <a:latin typeface="Arial Rounded MT Bold" panose="020F0704030504030204" pitchFamily="34" charset="0"/>
              </a:rPr>
              <a:t>¿Existe algún mecanismo formal de coordinación entre los docentes de informática educativa, los docentes de materia (español, ciencias, matemáticas, otros) y la dirección del Centro Educativo?</a:t>
            </a:r>
          </a:p>
        </p:txBody>
      </p:sp>
      <p:pic>
        <p:nvPicPr>
          <p:cNvPr id="2" name="Imagen 1">
            <a:extLst>
              <a:ext uri="{FF2B5EF4-FFF2-40B4-BE49-F238E27FC236}">
                <a16:creationId xmlns:a16="http://schemas.microsoft.com/office/drawing/2014/main" id="{5706CF10-D738-B05D-9784-87A011074FE2}"/>
              </a:ext>
            </a:extLst>
          </p:cNvPr>
          <p:cNvPicPr>
            <a:picLocks noChangeAspect="1"/>
          </p:cNvPicPr>
          <p:nvPr/>
        </p:nvPicPr>
        <p:blipFill>
          <a:blip r:embed="rId2"/>
          <a:stretch>
            <a:fillRect/>
          </a:stretch>
        </p:blipFill>
        <p:spPr>
          <a:xfrm>
            <a:off x="2233447" y="1771805"/>
            <a:ext cx="8091204" cy="4587139"/>
          </a:xfrm>
          <a:prstGeom prst="rect">
            <a:avLst/>
          </a:prstGeom>
        </p:spPr>
      </p:pic>
    </p:spTree>
    <p:extLst>
      <p:ext uri="{BB962C8B-B14F-4D97-AF65-F5344CB8AC3E}">
        <p14:creationId xmlns:p14="http://schemas.microsoft.com/office/powerpoint/2010/main" val="108425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CD3A87-B726-C1DE-7575-76641E43F1F9}"/>
              </a:ext>
            </a:extLst>
          </p:cNvPr>
          <p:cNvSpPr txBox="1"/>
          <p:nvPr/>
        </p:nvSpPr>
        <p:spPr>
          <a:xfrm>
            <a:off x="665050" y="443754"/>
            <a:ext cx="10861900" cy="1200329"/>
          </a:xfrm>
          <a:prstGeom prst="rect">
            <a:avLst/>
          </a:prstGeom>
          <a:noFill/>
        </p:spPr>
        <p:txBody>
          <a:bodyPr wrap="square" rtlCol="0">
            <a:spAutoFit/>
          </a:bodyPr>
          <a:lstStyle/>
          <a:p>
            <a:pPr algn="ctr"/>
            <a:r>
              <a:rPr lang="es-MX" sz="2400" b="1" dirty="0">
                <a:solidFill>
                  <a:srgbClr val="4DB5E6"/>
                </a:solidFill>
                <a:latin typeface="Arial Rounded MT Bold" panose="020F0704030504030204" pitchFamily="34" charset="0"/>
              </a:rPr>
              <a:t>¿Participó la Junta de Educación o Administrativa en el proceso de instalación y mantenimiento del laboratorio de informática educativa del PRONIE-MEP-FOD?</a:t>
            </a:r>
          </a:p>
        </p:txBody>
      </p:sp>
      <p:pic>
        <p:nvPicPr>
          <p:cNvPr id="5" name="Imagen 4">
            <a:extLst>
              <a:ext uri="{FF2B5EF4-FFF2-40B4-BE49-F238E27FC236}">
                <a16:creationId xmlns:a16="http://schemas.microsoft.com/office/drawing/2014/main" id="{F85DEB40-B64F-489F-475B-317E03B61938}"/>
              </a:ext>
            </a:extLst>
          </p:cNvPr>
          <p:cNvPicPr>
            <a:picLocks noChangeAspect="1"/>
          </p:cNvPicPr>
          <p:nvPr/>
        </p:nvPicPr>
        <p:blipFill>
          <a:blip r:embed="rId2"/>
          <a:stretch>
            <a:fillRect/>
          </a:stretch>
        </p:blipFill>
        <p:spPr>
          <a:xfrm>
            <a:off x="2249213" y="1939971"/>
            <a:ext cx="8220376" cy="4655134"/>
          </a:xfrm>
          <a:prstGeom prst="rect">
            <a:avLst/>
          </a:prstGeom>
        </p:spPr>
      </p:pic>
    </p:spTree>
    <p:extLst>
      <p:ext uri="{BB962C8B-B14F-4D97-AF65-F5344CB8AC3E}">
        <p14:creationId xmlns:p14="http://schemas.microsoft.com/office/powerpoint/2010/main" val="398049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CD3A87-B726-C1DE-7575-76641E43F1F9}"/>
              </a:ext>
            </a:extLst>
          </p:cNvPr>
          <p:cNvSpPr txBox="1"/>
          <p:nvPr/>
        </p:nvSpPr>
        <p:spPr>
          <a:xfrm>
            <a:off x="665050" y="433363"/>
            <a:ext cx="10861900" cy="1200329"/>
          </a:xfrm>
          <a:prstGeom prst="rect">
            <a:avLst/>
          </a:prstGeom>
          <a:noFill/>
        </p:spPr>
        <p:txBody>
          <a:bodyPr wrap="square" rtlCol="0">
            <a:spAutoFit/>
          </a:bodyPr>
          <a:lstStyle/>
          <a:p>
            <a:pPr algn="ctr"/>
            <a:r>
              <a:rPr lang="es-MX" sz="2400" b="1" dirty="0">
                <a:solidFill>
                  <a:srgbClr val="4DB5E6"/>
                </a:solidFill>
                <a:latin typeface="Arial Rounded MT Bold" panose="020F0704030504030204" pitchFamily="34" charset="0"/>
              </a:rPr>
              <a:t>¿Conoce usted si la Dirección de Infraestructura Educativa del MEP participó en el proceso constructivo o de acondicionamiento para la instalación del laboratorio de informática educativa en su institución?</a:t>
            </a:r>
          </a:p>
        </p:txBody>
      </p:sp>
      <p:pic>
        <p:nvPicPr>
          <p:cNvPr id="2" name="Imagen 1">
            <a:extLst>
              <a:ext uri="{FF2B5EF4-FFF2-40B4-BE49-F238E27FC236}">
                <a16:creationId xmlns:a16="http://schemas.microsoft.com/office/drawing/2014/main" id="{F7C4C397-E63D-485D-B029-0906AAF42704}"/>
              </a:ext>
            </a:extLst>
          </p:cNvPr>
          <p:cNvPicPr>
            <a:picLocks noChangeAspect="1"/>
          </p:cNvPicPr>
          <p:nvPr/>
        </p:nvPicPr>
        <p:blipFill>
          <a:blip r:embed="rId2"/>
          <a:stretch>
            <a:fillRect/>
          </a:stretch>
        </p:blipFill>
        <p:spPr>
          <a:xfrm>
            <a:off x="2328042" y="1905391"/>
            <a:ext cx="8225631" cy="4667353"/>
          </a:xfrm>
          <a:prstGeom prst="rect">
            <a:avLst/>
          </a:prstGeom>
        </p:spPr>
      </p:pic>
    </p:spTree>
    <p:extLst>
      <p:ext uri="{BB962C8B-B14F-4D97-AF65-F5344CB8AC3E}">
        <p14:creationId xmlns:p14="http://schemas.microsoft.com/office/powerpoint/2010/main" val="2399030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CD3A87-B726-C1DE-7575-76641E43F1F9}"/>
              </a:ext>
            </a:extLst>
          </p:cNvPr>
          <p:cNvSpPr txBox="1"/>
          <p:nvPr/>
        </p:nvSpPr>
        <p:spPr>
          <a:xfrm>
            <a:off x="665050" y="443754"/>
            <a:ext cx="10861900" cy="1200329"/>
          </a:xfrm>
          <a:prstGeom prst="rect">
            <a:avLst/>
          </a:prstGeom>
          <a:noFill/>
        </p:spPr>
        <p:txBody>
          <a:bodyPr wrap="square" rtlCol="0">
            <a:spAutoFit/>
          </a:bodyPr>
          <a:lstStyle/>
          <a:p>
            <a:pPr algn="ctr"/>
            <a:r>
              <a:rPr lang="es-MX" sz="2400" b="1" dirty="0">
                <a:solidFill>
                  <a:srgbClr val="4DB5E6"/>
                </a:solidFill>
                <a:latin typeface="Arial Rounded MT Bold" panose="020F0704030504030204" pitchFamily="34" charset="0"/>
              </a:rPr>
              <a:t>¿Tiene usted que brindar algún tipo de informe al nivel central del MEP o a la Dirección Regional sobre la propuesta de PRONIE-MEP-FOD </a:t>
            </a:r>
          </a:p>
          <a:p>
            <a:pPr algn="ctr"/>
            <a:r>
              <a:rPr lang="es-MX" sz="2400" b="1" dirty="0">
                <a:solidFill>
                  <a:srgbClr val="4DB5E6"/>
                </a:solidFill>
                <a:latin typeface="Arial Rounded MT Bold" panose="020F0704030504030204" pitchFamily="34" charset="0"/>
              </a:rPr>
              <a:t>que se desarrolla en su centro educativo?</a:t>
            </a:r>
          </a:p>
        </p:txBody>
      </p:sp>
      <p:pic>
        <p:nvPicPr>
          <p:cNvPr id="3" name="Imagen 2">
            <a:extLst>
              <a:ext uri="{FF2B5EF4-FFF2-40B4-BE49-F238E27FC236}">
                <a16:creationId xmlns:a16="http://schemas.microsoft.com/office/drawing/2014/main" id="{2FF50D48-A0B7-0B23-F509-A1D3FD82364F}"/>
              </a:ext>
            </a:extLst>
          </p:cNvPr>
          <p:cNvPicPr>
            <a:picLocks noChangeAspect="1"/>
          </p:cNvPicPr>
          <p:nvPr/>
        </p:nvPicPr>
        <p:blipFill>
          <a:blip r:embed="rId2"/>
          <a:stretch>
            <a:fillRect/>
          </a:stretch>
        </p:blipFill>
        <p:spPr>
          <a:xfrm>
            <a:off x="1911982" y="2198054"/>
            <a:ext cx="8368036" cy="4302593"/>
          </a:xfrm>
          <a:prstGeom prst="rect">
            <a:avLst/>
          </a:prstGeom>
        </p:spPr>
      </p:pic>
    </p:spTree>
    <p:extLst>
      <p:ext uri="{BB962C8B-B14F-4D97-AF65-F5344CB8AC3E}">
        <p14:creationId xmlns:p14="http://schemas.microsoft.com/office/powerpoint/2010/main" val="3003717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F3CD57A-6572-1169-6FC2-E959922F6CC5}"/>
              </a:ext>
            </a:extLst>
          </p:cNvPr>
          <p:cNvSpPr txBox="1"/>
          <p:nvPr/>
        </p:nvSpPr>
        <p:spPr>
          <a:xfrm>
            <a:off x="1204046" y="419923"/>
            <a:ext cx="9633672" cy="1569660"/>
          </a:xfrm>
          <a:prstGeom prst="rect">
            <a:avLst/>
          </a:prstGeom>
          <a:noFill/>
        </p:spPr>
        <p:txBody>
          <a:bodyPr wrap="square">
            <a:spAutoFit/>
          </a:bodyPr>
          <a:lstStyle/>
          <a:p>
            <a:pPr algn="ctr"/>
            <a:r>
              <a:rPr lang="es-MX" sz="2400" b="1" dirty="0">
                <a:solidFill>
                  <a:srgbClr val="4DB5E6"/>
                </a:solidFill>
                <a:latin typeface="Arial Rounded MT Bold" panose="020F0704030504030204" pitchFamily="34" charset="0"/>
              </a:rPr>
              <a:t>¿El asesor o asesora del PRONIE-MEP-FOD le brinda a usted retroalimentación sobre el desempeño del docente de informática educativa o sobre la metodología de trabajo o sobre el nivel de logro de los estudiantes? </a:t>
            </a:r>
            <a:endParaRPr lang="es-CR" sz="2400" b="1" dirty="0">
              <a:solidFill>
                <a:srgbClr val="4DB5E6"/>
              </a:solidFill>
              <a:latin typeface="Arial Rounded MT Bold" panose="020F0704030504030204" pitchFamily="34" charset="0"/>
            </a:endParaRPr>
          </a:p>
        </p:txBody>
      </p:sp>
      <p:pic>
        <p:nvPicPr>
          <p:cNvPr id="3" name="Imagen 2">
            <a:extLst>
              <a:ext uri="{FF2B5EF4-FFF2-40B4-BE49-F238E27FC236}">
                <a16:creationId xmlns:a16="http://schemas.microsoft.com/office/drawing/2014/main" id="{488B632F-1296-E233-DED5-CF2C001F1EE1}"/>
              </a:ext>
            </a:extLst>
          </p:cNvPr>
          <p:cNvPicPr>
            <a:picLocks noChangeAspect="1"/>
          </p:cNvPicPr>
          <p:nvPr/>
        </p:nvPicPr>
        <p:blipFill>
          <a:blip r:embed="rId2"/>
          <a:stretch>
            <a:fillRect/>
          </a:stretch>
        </p:blipFill>
        <p:spPr>
          <a:xfrm>
            <a:off x="2117835" y="2369199"/>
            <a:ext cx="8338980" cy="4340626"/>
          </a:xfrm>
          <a:prstGeom prst="rect">
            <a:avLst/>
          </a:prstGeom>
        </p:spPr>
      </p:pic>
    </p:spTree>
    <p:extLst>
      <p:ext uri="{BB962C8B-B14F-4D97-AF65-F5344CB8AC3E}">
        <p14:creationId xmlns:p14="http://schemas.microsoft.com/office/powerpoint/2010/main" val="571997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F3CD57A-6572-1169-6FC2-E959922F6CC5}"/>
              </a:ext>
            </a:extLst>
          </p:cNvPr>
          <p:cNvSpPr txBox="1"/>
          <p:nvPr/>
        </p:nvSpPr>
        <p:spPr>
          <a:xfrm>
            <a:off x="1204046" y="419923"/>
            <a:ext cx="9633672" cy="1569660"/>
          </a:xfrm>
          <a:prstGeom prst="rect">
            <a:avLst/>
          </a:prstGeom>
          <a:noFill/>
        </p:spPr>
        <p:txBody>
          <a:bodyPr wrap="square">
            <a:spAutoFit/>
          </a:bodyPr>
          <a:lstStyle/>
          <a:p>
            <a:pPr algn="ctr"/>
            <a:r>
              <a:rPr lang="es-MX" sz="2400" b="1" dirty="0">
                <a:solidFill>
                  <a:srgbClr val="4DB5E6"/>
                </a:solidFill>
                <a:latin typeface="Arial Rounded MT Bold" panose="020F0704030504030204" pitchFamily="34" charset="0"/>
              </a:rPr>
              <a:t>¿Con qué periodicidad el asesor o asesora del PRONIE-MEP-FOD, visita el centro educativo  y da asesoría a la labor pedagógica que desarrolla el docente en el laboratorio de informática educativa de su centro educativo?</a:t>
            </a:r>
          </a:p>
        </p:txBody>
      </p:sp>
      <p:pic>
        <p:nvPicPr>
          <p:cNvPr id="2" name="Imagen 1">
            <a:extLst>
              <a:ext uri="{FF2B5EF4-FFF2-40B4-BE49-F238E27FC236}">
                <a16:creationId xmlns:a16="http://schemas.microsoft.com/office/drawing/2014/main" id="{5190B6BE-56F5-F8A9-2A6D-91B3F0CE3F5D}"/>
              </a:ext>
            </a:extLst>
          </p:cNvPr>
          <p:cNvPicPr>
            <a:picLocks noChangeAspect="1"/>
          </p:cNvPicPr>
          <p:nvPr/>
        </p:nvPicPr>
        <p:blipFill>
          <a:blip r:embed="rId2"/>
          <a:stretch>
            <a:fillRect/>
          </a:stretch>
        </p:blipFill>
        <p:spPr>
          <a:xfrm>
            <a:off x="1474424" y="2140192"/>
            <a:ext cx="9569288" cy="4560644"/>
          </a:xfrm>
          <a:prstGeom prst="rect">
            <a:avLst/>
          </a:prstGeom>
        </p:spPr>
      </p:pic>
    </p:spTree>
    <p:extLst>
      <p:ext uri="{BB962C8B-B14F-4D97-AF65-F5344CB8AC3E}">
        <p14:creationId xmlns:p14="http://schemas.microsoft.com/office/powerpoint/2010/main" val="3490691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F3CD57A-6572-1169-6FC2-E959922F6CC5}"/>
              </a:ext>
            </a:extLst>
          </p:cNvPr>
          <p:cNvSpPr txBox="1"/>
          <p:nvPr/>
        </p:nvSpPr>
        <p:spPr>
          <a:xfrm>
            <a:off x="1204046" y="419923"/>
            <a:ext cx="9633672" cy="1569660"/>
          </a:xfrm>
          <a:prstGeom prst="rect">
            <a:avLst/>
          </a:prstGeom>
          <a:noFill/>
        </p:spPr>
        <p:txBody>
          <a:bodyPr wrap="square">
            <a:spAutoFit/>
          </a:bodyPr>
          <a:lstStyle/>
          <a:p>
            <a:pPr algn="ctr"/>
            <a:r>
              <a:rPr lang="es-MX" sz="2400" b="1" dirty="0">
                <a:solidFill>
                  <a:srgbClr val="4DB5E6"/>
                </a:solidFill>
                <a:latin typeface="Arial Rounded MT Bold" panose="020F0704030504030204" pitchFamily="34" charset="0"/>
              </a:rPr>
              <a:t> ¿Con qué periodicidad el asesor o asesora del PRONIE-MEP-FOD, visita el centro educativo y da asesoría a la labor pedagógica con uso de la tecnología  que realizan los</a:t>
            </a:r>
          </a:p>
          <a:p>
            <a:pPr algn="ctr"/>
            <a:r>
              <a:rPr lang="es-MX" sz="2400" b="1" dirty="0">
                <a:solidFill>
                  <a:srgbClr val="4DB5E6"/>
                </a:solidFill>
                <a:latin typeface="Arial Rounded MT Bold" panose="020F0704030504030204" pitchFamily="34" charset="0"/>
              </a:rPr>
              <a:t>docentes de materias académicas en su centro educativo?</a:t>
            </a:r>
          </a:p>
        </p:txBody>
      </p:sp>
      <p:pic>
        <p:nvPicPr>
          <p:cNvPr id="2" name="Imagen 1">
            <a:extLst>
              <a:ext uri="{FF2B5EF4-FFF2-40B4-BE49-F238E27FC236}">
                <a16:creationId xmlns:a16="http://schemas.microsoft.com/office/drawing/2014/main" id="{0BEBC35D-F1F3-56CE-5764-7AFF51D3A3ED}"/>
              </a:ext>
            </a:extLst>
          </p:cNvPr>
          <p:cNvPicPr>
            <a:picLocks noChangeAspect="1"/>
          </p:cNvPicPr>
          <p:nvPr/>
        </p:nvPicPr>
        <p:blipFill>
          <a:blip r:embed="rId2"/>
          <a:stretch>
            <a:fillRect/>
          </a:stretch>
        </p:blipFill>
        <p:spPr>
          <a:xfrm>
            <a:off x="1822586" y="2257255"/>
            <a:ext cx="9015132" cy="4374773"/>
          </a:xfrm>
          <a:prstGeom prst="rect">
            <a:avLst/>
          </a:prstGeom>
        </p:spPr>
      </p:pic>
    </p:spTree>
    <p:extLst>
      <p:ext uri="{BB962C8B-B14F-4D97-AF65-F5344CB8AC3E}">
        <p14:creationId xmlns:p14="http://schemas.microsoft.com/office/powerpoint/2010/main" val="381601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F3CD57A-6572-1169-6FC2-E959922F6CC5}"/>
              </a:ext>
            </a:extLst>
          </p:cNvPr>
          <p:cNvSpPr txBox="1"/>
          <p:nvPr/>
        </p:nvSpPr>
        <p:spPr>
          <a:xfrm>
            <a:off x="1204046" y="419923"/>
            <a:ext cx="9633672" cy="830997"/>
          </a:xfrm>
          <a:prstGeom prst="rect">
            <a:avLst/>
          </a:prstGeom>
          <a:noFill/>
        </p:spPr>
        <p:txBody>
          <a:bodyPr wrap="square">
            <a:spAutoFit/>
          </a:bodyPr>
          <a:lstStyle/>
          <a:p>
            <a:pPr algn="ctr"/>
            <a:r>
              <a:rPr lang="es-MX" sz="2400" b="1" dirty="0">
                <a:solidFill>
                  <a:srgbClr val="4DB5E6"/>
                </a:solidFill>
                <a:latin typeface="Arial Rounded MT Bold" panose="020F0704030504030204" pitchFamily="34" charset="0"/>
              </a:rPr>
              <a:t>¿Cuándo fue la última vez que el asesor o la asesora del PRONIE-MEP-FOD visitó su centro educativo?</a:t>
            </a:r>
          </a:p>
        </p:txBody>
      </p:sp>
      <p:pic>
        <p:nvPicPr>
          <p:cNvPr id="3" name="Imagen 2">
            <a:extLst>
              <a:ext uri="{FF2B5EF4-FFF2-40B4-BE49-F238E27FC236}">
                <a16:creationId xmlns:a16="http://schemas.microsoft.com/office/drawing/2014/main" id="{2C2CF469-CC3A-1D0E-C651-16769C849AC2}"/>
              </a:ext>
            </a:extLst>
          </p:cNvPr>
          <p:cNvPicPr>
            <a:picLocks noChangeAspect="1"/>
          </p:cNvPicPr>
          <p:nvPr/>
        </p:nvPicPr>
        <p:blipFill>
          <a:blip r:embed="rId2"/>
          <a:stretch>
            <a:fillRect/>
          </a:stretch>
        </p:blipFill>
        <p:spPr>
          <a:xfrm>
            <a:off x="932273" y="1672818"/>
            <a:ext cx="9819809" cy="4765259"/>
          </a:xfrm>
          <a:prstGeom prst="rect">
            <a:avLst/>
          </a:prstGeom>
        </p:spPr>
      </p:pic>
    </p:spTree>
    <p:extLst>
      <p:ext uri="{BB962C8B-B14F-4D97-AF65-F5344CB8AC3E}">
        <p14:creationId xmlns:p14="http://schemas.microsoft.com/office/powerpoint/2010/main" val="213323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F3CD57A-6572-1169-6FC2-E959922F6CC5}"/>
              </a:ext>
            </a:extLst>
          </p:cNvPr>
          <p:cNvSpPr txBox="1"/>
          <p:nvPr/>
        </p:nvSpPr>
        <p:spPr>
          <a:xfrm>
            <a:off x="440315" y="290036"/>
            <a:ext cx="9633672" cy="646331"/>
          </a:xfrm>
          <a:prstGeom prst="rect">
            <a:avLst/>
          </a:prstGeom>
          <a:noFill/>
        </p:spPr>
        <p:txBody>
          <a:bodyPr wrap="square">
            <a:spAutoFit/>
          </a:bodyPr>
          <a:lstStyle/>
          <a:p>
            <a:r>
              <a:rPr lang="es-MX" sz="3600" b="1" dirty="0">
                <a:solidFill>
                  <a:srgbClr val="4DB5E6"/>
                </a:solidFill>
                <a:latin typeface="Arial Rounded MT Bold" panose="020F0704030504030204" pitchFamily="34" charset="0"/>
              </a:rPr>
              <a:t>Otros hallazgos relevantes: </a:t>
            </a:r>
          </a:p>
        </p:txBody>
      </p:sp>
      <p:sp>
        <p:nvSpPr>
          <p:cNvPr id="4" name="CuadroTexto 3">
            <a:extLst>
              <a:ext uri="{FF2B5EF4-FFF2-40B4-BE49-F238E27FC236}">
                <a16:creationId xmlns:a16="http://schemas.microsoft.com/office/drawing/2014/main" id="{1BE92CCE-8C16-E938-25CD-E552717B303F}"/>
              </a:ext>
            </a:extLst>
          </p:cNvPr>
          <p:cNvSpPr txBox="1"/>
          <p:nvPr/>
        </p:nvSpPr>
        <p:spPr>
          <a:xfrm>
            <a:off x="720869" y="1337601"/>
            <a:ext cx="9353118" cy="707886"/>
          </a:xfrm>
          <a:prstGeom prst="rect">
            <a:avLst/>
          </a:prstGeom>
          <a:noFill/>
        </p:spPr>
        <p:txBody>
          <a:bodyPr wrap="square">
            <a:spAutoFit/>
          </a:bodyPr>
          <a:lstStyle/>
          <a:p>
            <a:pPr marL="285750" indent="-285750" algn="just">
              <a:buFont typeface="Arial" panose="020B0604020202020204" pitchFamily="34" charset="0"/>
              <a:buChar char="•"/>
            </a:pPr>
            <a:r>
              <a:rPr lang="es-MX" sz="2000" dirty="0"/>
              <a:t>Más del </a:t>
            </a:r>
            <a:r>
              <a:rPr lang="es-MX" sz="2000" b="1" dirty="0"/>
              <a:t>70% </a:t>
            </a:r>
            <a:r>
              <a:rPr lang="es-MX" sz="2000" dirty="0"/>
              <a:t>de los directores indica que </a:t>
            </a:r>
            <a:r>
              <a:rPr lang="es-MX" sz="2000" b="1" dirty="0"/>
              <a:t>NO </a:t>
            </a:r>
            <a:r>
              <a:rPr lang="es-MX" sz="2000" dirty="0"/>
              <a:t>ha recibido realimentación de las visitas que ha realizado el PRONIE-MEP-FOD al centro educativo.</a:t>
            </a:r>
            <a:endParaRPr lang="es-CR" sz="2000" dirty="0"/>
          </a:p>
        </p:txBody>
      </p:sp>
      <p:sp>
        <p:nvSpPr>
          <p:cNvPr id="7" name="CuadroTexto 6">
            <a:extLst>
              <a:ext uri="{FF2B5EF4-FFF2-40B4-BE49-F238E27FC236}">
                <a16:creationId xmlns:a16="http://schemas.microsoft.com/office/drawing/2014/main" id="{92407DE9-872D-789F-AD68-E58ED38B4364}"/>
              </a:ext>
            </a:extLst>
          </p:cNvPr>
          <p:cNvSpPr txBox="1"/>
          <p:nvPr/>
        </p:nvSpPr>
        <p:spPr>
          <a:xfrm>
            <a:off x="676707" y="2413337"/>
            <a:ext cx="9353118" cy="1015663"/>
          </a:xfrm>
          <a:prstGeom prst="rect">
            <a:avLst/>
          </a:prstGeom>
          <a:noFill/>
        </p:spPr>
        <p:txBody>
          <a:bodyPr wrap="square">
            <a:spAutoFit/>
          </a:bodyPr>
          <a:lstStyle/>
          <a:p>
            <a:pPr marL="285750" indent="-285750" algn="just">
              <a:buFont typeface="Arial" panose="020B0604020202020204" pitchFamily="34" charset="0"/>
              <a:buChar char="•"/>
            </a:pPr>
            <a:r>
              <a:rPr lang="es-MX" sz="2000" b="1" dirty="0"/>
              <a:t>40% de los directores </a:t>
            </a:r>
            <a:r>
              <a:rPr lang="es-MX" sz="2000" dirty="0"/>
              <a:t>indican que el PRONIE-MEP-FOD </a:t>
            </a:r>
            <a:r>
              <a:rPr lang="es-MX" sz="2000" b="1" dirty="0"/>
              <a:t>nunca o casi nunca </a:t>
            </a:r>
            <a:r>
              <a:rPr lang="es-MX" sz="2000" dirty="0"/>
              <a:t>atiende las necesidades pedagógicas, técnicas y administrativas del programa que se implementa en su centro educativo.</a:t>
            </a:r>
            <a:endParaRPr lang="es-CR" sz="2000" dirty="0"/>
          </a:p>
        </p:txBody>
      </p:sp>
      <p:sp>
        <p:nvSpPr>
          <p:cNvPr id="9" name="CuadroTexto 8">
            <a:extLst>
              <a:ext uri="{FF2B5EF4-FFF2-40B4-BE49-F238E27FC236}">
                <a16:creationId xmlns:a16="http://schemas.microsoft.com/office/drawing/2014/main" id="{BC8E55C4-B3E9-65F9-6E03-84650FD6B331}"/>
              </a:ext>
            </a:extLst>
          </p:cNvPr>
          <p:cNvSpPr txBox="1"/>
          <p:nvPr/>
        </p:nvSpPr>
        <p:spPr>
          <a:xfrm>
            <a:off x="549419" y="3917805"/>
            <a:ext cx="9420658" cy="1015663"/>
          </a:xfrm>
          <a:prstGeom prst="rect">
            <a:avLst/>
          </a:prstGeom>
          <a:noFill/>
        </p:spPr>
        <p:txBody>
          <a:bodyPr wrap="square">
            <a:spAutoFit/>
          </a:bodyPr>
          <a:lstStyle/>
          <a:p>
            <a:pPr marL="342900" indent="-342900" algn="just">
              <a:buFont typeface="Arial" panose="020B0604020202020204" pitchFamily="34" charset="0"/>
              <a:buChar char="•"/>
            </a:pPr>
            <a:r>
              <a:rPr lang="es-MX" sz="2000" b="1" dirty="0"/>
              <a:t>50% </a:t>
            </a:r>
            <a:r>
              <a:rPr lang="es-MX" sz="2000" dirty="0"/>
              <a:t>de los directores indican que </a:t>
            </a:r>
            <a:r>
              <a:rPr lang="es-MX" sz="2000" b="1" dirty="0"/>
              <a:t>nunca, casi nunca o no saben </a:t>
            </a:r>
            <a:r>
              <a:rPr lang="es-MX" sz="2000" dirty="0"/>
              <a:t>si participan docentes de otras asignaturas (matemáticas, ciencias, español, otros) en las lecciones de informática educativa.</a:t>
            </a:r>
          </a:p>
        </p:txBody>
      </p:sp>
      <p:sp>
        <p:nvSpPr>
          <p:cNvPr id="10" name="CuadroTexto 9">
            <a:extLst>
              <a:ext uri="{FF2B5EF4-FFF2-40B4-BE49-F238E27FC236}">
                <a16:creationId xmlns:a16="http://schemas.microsoft.com/office/drawing/2014/main" id="{9647439E-CEC5-ECFA-CCEE-8EC72BD8F714}"/>
              </a:ext>
            </a:extLst>
          </p:cNvPr>
          <p:cNvSpPr txBox="1"/>
          <p:nvPr/>
        </p:nvSpPr>
        <p:spPr>
          <a:xfrm>
            <a:off x="549419" y="5422274"/>
            <a:ext cx="9480406" cy="1015663"/>
          </a:xfrm>
          <a:prstGeom prst="rect">
            <a:avLst/>
          </a:prstGeom>
          <a:noFill/>
        </p:spPr>
        <p:txBody>
          <a:bodyPr wrap="square">
            <a:spAutoFit/>
          </a:bodyPr>
          <a:lstStyle/>
          <a:p>
            <a:pPr marL="342900" indent="-342900" algn="just">
              <a:buFont typeface="Arial" panose="020B0604020202020204" pitchFamily="34" charset="0"/>
              <a:buChar char="•"/>
            </a:pPr>
            <a:r>
              <a:rPr lang="es-MX" sz="2000" b="1" dirty="0"/>
              <a:t>60% </a:t>
            </a:r>
            <a:r>
              <a:rPr lang="es-MX" sz="2000" dirty="0"/>
              <a:t>de los directores indica que </a:t>
            </a:r>
            <a:r>
              <a:rPr lang="es-MX" sz="2000" b="1" dirty="0"/>
              <a:t>no saben o que casi nunca o nunca, </a:t>
            </a:r>
            <a:r>
              <a:rPr lang="es-MX" sz="2000" dirty="0"/>
              <a:t>los docentes de informática educativa coordinan los temas o contenidos a desarrollar con los docentes de otras asignaturas (matemáticas, español, ciencias, otros).</a:t>
            </a:r>
            <a:endParaRPr lang="es-CR" sz="2000" dirty="0"/>
          </a:p>
        </p:txBody>
      </p:sp>
    </p:spTree>
    <p:extLst>
      <p:ext uri="{BB962C8B-B14F-4D97-AF65-F5344CB8AC3E}">
        <p14:creationId xmlns:p14="http://schemas.microsoft.com/office/powerpoint/2010/main" val="1143018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F3CD57A-6572-1169-6FC2-E959922F6CC5}"/>
              </a:ext>
            </a:extLst>
          </p:cNvPr>
          <p:cNvSpPr txBox="1"/>
          <p:nvPr/>
        </p:nvSpPr>
        <p:spPr>
          <a:xfrm>
            <a:off x="440315" y="290036"/>
            <a:ext cx="9633672" cy="646331"/>
          </a:xfrm>
          <a:prstGeom prst="rect">
            <a:avLst/>
          </a:prstGeom>
          <a:noFill/>
        </p:spPr>
        <p:txBody>
          <a:bodyPr wrap="square">
            <a:spAutoFit/>
          </a:bodyPr>
          <a:lstStyle/>
          <a:p>
            <a:r>
              <a:rPr lang="es-MX" sz="3600" b="1" dirty="0">
                <a:solidFill>
                  <a:srgbClr val="4DB5E6"/>
                </a:solidFill>
                <a:latin typeface="Arial Rounded MT Bold" panose="020F0704030504030204" pitchFamily="34" charset="0"/>
              </a:rPr>
              <a:t>Otros hallazgos relevantes: </a:t>
            </a:r>
          </a:p>
        </p:txBody>
      </p:sp>
      <p:sp>
        <p:nvSpPr>
          <p:cNvPr id="4" name="CuadroTexto 3">
            <a:extLst>
              <a:ext uri="{FF2B5EF4-FFF2-40B4-BE49-F238E27FC236}">
                <a16:creationId xmlns:a16="http://schemas.microsoft.com/office/drawing/2014/main" id="{1BE92CCE-8C16-E938-25CD-E552717B303F}"/>
              </a:ext>
            </a:extLst>
          </p:cNvPr>
          <p:cNvSpPr txBox="1"/>
          <p:nvPr/>
        </p:nvSpPr>
        <p:spPr>
          <a:xfrm>
            <a:off x="720869" y="1337601"/>
            <a:ext cx="9353118" cy="707886"/>
          </a:xfrm>
          <a:prstGeom prst="rect">
            <a:avLst/>
          </a:prstGeom>
          <a:noFill/>
        </p:spPr>
        <p:txBody>
          <a:bodyPr wrap="square">
            <a:spAutoFit/>
          </a:bodyPr>
          <a:lstStyle/>
          <a:p>
            <a:pPr marL="285750" indent="-285750" algn="just">
              <a:buFont typeface="Arial" panose="020B0604020202020204" pitchFamily="34" charset="0"/>
              <a:buChar char="•"/>
            </a:pPr>
            <a:r>
              <a:rPr lang="es-MX" sz="2000" b="1" dirty="0"/>
              <a:t> Más del 60% </a:t>
            </a:r>
            <a:r>
              <a:rPr lang="es-MX" sz="2000" dirty="0"/>
              <a:t>de los docentes de otras asignaturas </a:t>
            </a:r>
            <a:r>
              <a:rPr lang="es-MX" sz="2000" b="1" dirty="0"/>
              <a:t>nunca o casi nunca </a:t>
            </a:r>
            <a:r>
              <a:rPr lang="es-MX" sz="2000" dirty="0"/>
              <a:t>logran aprovechar el laboratorio de informática educativa.</a:t>
            </a:r>
            <a:endParaRPr lang="es-CR" sz="2000" dirty="0"/>
          </a:p>
        </p:txBody>
      </p:sp>
      <p:sp>
        <p:nvSpPr>
          <p:cNvPr id="7" name="CuadroTexto 6">
            <a:extLst>
              <a:ext uri="{FF2B5EF4-FFF2-40B4-BE49-F238E27FC236}">
                <a16:creationId xmlns:a16="http://schemas.microsoft.com/office/drawing/2014/main" id="{92407DE9-872D-789F-AD68-E58ED38B4364}"/>
              </a:ext>
            </a:extLst>
          </p:cNvPr>
          <p:cNvSpPr txBox="1"/>
          <p:nvPr/>
        </p:nvSpPr>
        <p:spPr>
          <a:xfrm>
            <a:off x="676707" y="2413337"/>
            <a:ext cx="9353118" cy="1015663"/>
          </a:xfrm>
          <a:prstGeom prst="rect">
            <a:avLst/>
          </a:prstGeom>
          <a:noFill/>
        </p:spPr>
        <p:txBody>
          <a:bodyPr wrap="square">
            <a:spAutoFit/>
          </a:bodyPr>
          <a:lstStyle/>
          <a:p>
            <a:pPr marL="285750" indent="-285750" algn="just">
              <a:buFont typeface="Arial" panose="020B0604020202020204" pitchFamily="34" charset="0"/>
              <a:buChar char="•"/>
            </a:pPr>
            <a:r>
              <a:rPr lang="es-MX" sz="2000" b="1" dirty="0"/>
              <a:t>68% </a:t>
            </a:r>
            <a:r>
              <a:rPr lang="es-MX" sz="2000" dirty="0"/>
              <a:t>de los docentes de otras asignaturas (matemáticas, español, ciencias, otras) </a:t>
            </a:r>
            <a:r>
              <a:rPr lang="es-MX" sz="2000" b="1" dirty="0"/>
              <a:t>nunca o casi nunca </a:t>
            </a:r>
            <a:r>
              <a:rPr lang="es-MX" sz="2000" dirty="0"/>
              <a:t>logran utilizar el laboratorio de informática educativa fuera del horario de informática educativa.</a:t>
            </a:r>
            <a:endParaRPr lang="es-CR" sz="2000" dirty="0"/>
          </a:p>
        </p:txBody>
      </p:sp>
      <p:sp>
        <p:nvSpPr>
          <p:cNvPr id="9" name="CuadroTexto 8">
            <a:extLst>
              <a:ext uri="{FF2B5EF4-FFF2-40B4-BE49-F238E27FC236}">
                <a16:creationId xmlns:a16="http://schemas.microsoft.com/office/drawing/2014/main" id="{BC8E55C4-B3E9-65F9-6E03-84650FD6B331}"/>
              </a:ext>
            </a:extLst>
          </p:cNvPr>
          <p:cNvSpPr txBox="1"/>
          <p:nvPr/>
        </p:nvSpPr>
        <p:spPr>
          <a:xfrm>
            <a:off x="676707" y="3917805"/>
            <a:ext cx="9293370" cy="1015663"/>
          </a:xfrm>
          <a:prstGeom prst="rect">
            <a:avLst/>
          </a:prstGeom>
          <a:noFill/>
        </p:spPr>
        <p:txBody>
          <a:bodyPr wrap="square">
            <a:spAutoFit/>
          </a:bodyPr>
          <a:lstStyle/>
          <a:p>
            <a:pPr marL="342900" indent="-342900" algn="just">
              <a:buFont typeface="Arial" panose="020B0604020202020204" pitchFamily="34" charset="0"/>
              <a:buChar char="•"/>
            </a:pPr>
            <a:r>
              <a:rPr lang="es-MX" sz="2000" b="1" dirty="0"/>
              <a:t>55% </a:t>
            </a:r>
            <a:r>
              <a:rPr lang="es-MX" sz="2000" dirty="0"/>
              <a:t>de los directores </a:t>
            </a:r>
            <a:r>
              <a:rPr lang="es-MX" sz="2000" b="1" dirty="0"/>
              <a:t>nunca o casi nunca  </a:t>
            </a:r>
            <a:r>
              <a:rPr lang="es-MX" sz="2000" dirty="0"/>
              <a:t>ha recibido capacitación sobre el modelo pedagógico y curricular del PRONIE-MEP-FOD que se desarrolla en su centro educativo.</a:t>
            </a:r>
          </a:p>
        </p:txBody>
      </p:sp>
      <p:sp>
        <p:nvSpPr>
          <p:cNvPr id="10" name="CuadroTexto 9">
            <a:extLst>
              <a:ext uri="{FF2B5EF4-FFF2-40B4-BE49-F238E27FC236}">
                <a16:creationId xmlns:a16="http://schemas.microsoft.com/office/drawing/2014/main" id="{9647439E-CEC5-ECFA-CCEE-8EC72BD8F714}"/>
              </a:ext>
            </a:extLst>
          </p:cNvPr>
          <p:cNvSpPr txBox="1"/>
          <p:nvPr/>
        </p:nvSpPr>
        <p:spPr>
          <a:xfrm>
            <a:off x="676707" y="5320344"/>
            <a:ext cx="9480406" cy="1323439"/>
          </a:xfrm>
          <a:prstGeom prst="rect">
            <a:avLst/>
          </a:prstGeom>
          <a:noFill/>
        </p:spPr>
        <p:txBody>
          <a:bodyPr wrap="square">
            <a:spAutoFit/>
          </a:bodyPr>
          <a:lstStyle/>
          <a:p>
            <a:pPr marL="342900" indent="-342900" algn="just">
              <a:buFont typeface="Arial" panose="020B0604020202020204" pitchFamily="34" charset="0"/>
              <a:buChar char="•"/>
            </a:pPr>
            <a:r>
              <a:rPr lang="es-MX" sz="2000" b="1" dirty="0"/>
              <a:t>54% </a:t>
            </a:r>
            <a:r>
              <a:rPr lang="es-MX" sz="2000" dirty="0"/>
              <a:t>de los directores  </a:t>
            </a:r>
            <a:r>
              <a:rPr lang="es-MX" sz="2000" b="1" dirty="0"/>
              <a:t>NUNCA </a:t>
            </a:r>
            <a:r>
              <a:rPr lang="es-MX" sz="2000" dirty="0"/>
              <a:t>se le ha brindado capacitación por el PRONIE-MEP-FOD y el </a:t>
            </a:r>
            <a:r>
              <a:rPr lang="es-MX" sz="2000" b="1" dirty="0"/>
              <a:t>55% NO tiene </a:t>
            </a:r>
            <a:r>
              <a:rPr lang="es-MX" sz="2000" dirty="0"/>
              <a:t>conocimiento de actividades de capacitación que desarrolla el PRONIE-MEP-FOD dirigida a los docentes de informática educativa u otros docentes de su centro educativo.</a:t>
            </a:r>
            <a:endParaRPr lang="es-CR" sz="2000" dirty="0"/>
          </a:p>
        </p:txBody>
      </p:sp>
    </p:spTree>
    <p:extLst>
      <p:ext uri="{BB962C8B-B14F-4D97-AF65-F5344CB8AC3E}">
        <p14:creationId xmlns:p14="http://schemas.microsoft.com/office/powerpoint/2010/main" val="321425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356B720B-0C27-AFFB-6EEB-74B91F465D31}"/>
              </a:ext>
            </a:extLst>
          </p:cNvPr>
          <p:cNvSpPr/>
          <p:nvPr/>
        </p:nvSpPr>
        <p:spPr>
          <a:xfrm>
            <a:off x="2247910" y="3976612"/>
            <a:ext cx="1781027" cy="44857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2007</a:t>
            </a:r>
            <a:endParaRPr lang="es-CR" b="1" dirty="0">
              <a:solidFill>
                <a:schemeClr val="tx1"/>
              </a:solidFill>
            </a:endParaRPr>
          </a:p>
        </p:txBody>
      </p:sp>
      <p:sp>
        <p:nvSpPr>
          <p:cNvPr id="44" name="Rectángulo 43">
            <a:extLst>
              <a:ext uri="{FF2B5EF4-FFF2-40B4-BE49-F238E27FC236}">
                <a16:creationId xmlns:a16="http://schemas.microsoft.com/office/drawing/2014/main" id="{47C5AF08-F1B4-F53E-5C1E-ED75287F7C4B}"/>
              </a:ext>
            </a:extLst>
          </p:cNvPr>
          <p:cNvSpPr/>
          <p:nvPr/>
        </p:nvSpPr>
        <p:spPr>
          <a:xfrm>
            <a:off x="4038726" y="3976612"/>
            <a:ext cx="1896928" cy="44857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2015</a:t>
            </a:r>
            <a:endParaRPr lang="es-CR" b="1" dirty="0">
              <a:solidFill>
                <a:schemeClr val="tx1"/>
              </a:solidFill>
            </a:endParaRPr>
          </a:p>
        </p:txBody>
      </p:sp>
      <p:sp>
        <p:nvSpPr>
          <p:cNvPr id="45" name="Rectángulo 44">
            <a:extLst>
              <a:ext uri="{FF2B5EF4-FFF2-40B4-BE49-F238E27FC236}">
                <a16:creationId xmlns:a16="http://schemas.microsoft.com/office/drawing/2014/main" id="{E32A9629-8BC2-C86F-CDBC-C54BF86CC35F}"/>
              </a:ext>
            </a:extLst>
          </p:cNvPr>
          <p:cNvSpPr/>
          <p:nvPr/>
        </p:nvSpPr>
        <p:spPr>
          <a:xfrm>
            <a:off x="5945641" y="3971424"/>
            <a:ext cx="1781026" cy="448576"/>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2016</a:t>
            </a:r>
            <a:endParaRPr lang="es-CR" b="1" dirty="0">
              <a:solidFill>
                <a:schemeClr val="tx1"/>
              </a:solidFill>
            </a:endParaRPr>
          </a:p>
        </p:txBody>
      </p:sp>
      <p:sp>
        <p:nvSpPr>
          <p:cNvPr id="46" name="Rectángulo 45">
            <a:extLst>
              <a:ext uri="{FF2B5EF4-FFF2-40B4-BE49-F238E27FC236}">
                <a16:creationId xmlns:a16="http://schemas.microsoft.com/office/drawing/2014/main" id="{ABE1E084-5C97-3245-6425-3245C5936587}"/>
              </a:ext>
            </a:extLst>
          </p:cNvPr>
          <p:cNvSpPr/>
          <p:nvPr/>
        </p:nvSpPr>
        <p:spPr>
          <a:xfrm>
            <a:off x="9461829" y="3961034"/>
            <a:ext cx="1819084" cy="448576"/>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2023</a:t>
            </a:r>
            <a:endParaRPr lang="es-CR" b="1" dirty="0">
              <a:solidFill>
                <a:schemeClr val="tx1"/>
              </a:solidFill>
            </a:endParaRPr>
          </a:p>
        </p:txBody>
      </p:sp>
      <p:sp>
        <p:nvSpPr>
          <p:cNvPr id="53" name="Elipse 52">
            <a:extLst>
              <a:ext uri="{FF2B5EF4-FFF2-40B4-BE49-F238E27FC236}">
                <a16:creationId xmlns:a16="http://schemas.microsoft.com/office/drawing/2014/main" id="{4B4B3708-7F5C-1FF1-AB20-AA965B4035F4}"/>
              </a:ext>
            </a:extLst>
          </p:cNvPr>
          <p:cNvSpPr/>
          <p:nvPr/>
        </p:nvSpPr>
        <p:spPr>
          <a:xfrm>
            <a:off x="3048728" y="5263359"/>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63" name="Conector recto 62">
            <a:extLst>
              <a:ext uri="{FF2B5EF4-FFF2-40B4-BE49-F238E27FC236}">
                <a16:creationId xmlns:a16="http://schemas.microsoft.com/office/drawing/2014/main" id="{A502958B-3CEA-EE82-5B7A-51B2DD4D2144}"/>
              </a:ext>
            </a:extLst>
          </p:cNvPr>
          <p:cNvCxnSpPr>
            <a:cxnSpLocks/>
          </p:cNvCxnSpPr>
          <p:nvPr/>
        </p:nvCxnSpPr>
        <p:spPr>
          <a:xfrm flipH="1">
            <a:off x="4987189" y="3131225"/>
            <a:ext cx="1" cy="845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Conector recto 2047">
            <a:extLst>
              <a:ext uri="{FF2B5EF4-FFF2-40B4-BE49-F238E27FC236}">
                <a16:creationId xmlns:a16="http://schemas.microsoft.com/office/drawing/2014/main" id="{A555F890-6397-51C4-930C-EF66C6ED3B8A}"/>
              </a:ext>
            </a:extLst>
          </p:cNvPr>
          <p:cNvCxnSpPr/>
          <p:nvPr/>
        </p:nvCxnSpPr>
        <p:spPr>
          <a:xfrm flipH="1">
            <a:off x="6836153" y="4414805"/>
            <a:ext cx="1" cy="845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9" name="Conector recto 2048">
            <a:extLst>
              <a:ext uri="{FF2B5EF4-FFF2-40B4-BE49-F238E27FC236}">
                <a16:creationId xmlns:a16="http://schemas.microsoft.com/office/drawing/2014/main" id="{FD029DEC-F693-5593-66BC-B058547B0C6A}"/>
              </a:ext>
            </a:extLst>
          </p:cNvPr>
          <p:cNvCxnSpPr/>
          <p:nvPr/>
        </p:nvCxnSpPr>
        <p:spPr>
          <a:xfrm flipH="1">
            <a:off x="8559948" y="3120841"/>
            <a:ext cx="1" cy="845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50" name="Elipse 2049">
            <a:extLst>
              <a:ext uri="{FF2B5EF4-FFF2-40B4-BE49-F238E27FC236}">
                <a16:creationId xmlns:a16="http://schemas.microsoft.com/office/drawing/2014/main" id="{F093A441-D660-3E95-232F-DFE74D25206E}"/>
              </a:ext>
            </a:extLst>
          </p:cNvPr>
          <p:cNvSpPr/>
          <p:nvPr/>
        </p:nvSpPr>
        <p:spPr>
          <a:xfrm>
            <a:off x="4892300" y="2950071"/>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52" name="Elipse 2051">
            <a:extLst>
              <a:ext uri="{FF2B5EF4-FFF2-40B4-BE49-F238E27FC236}">
                <a16:creationId xmlns:a16="http://schemas.microsoft.com/office/drawing/2014/main" id="{E68B92E4-01CD-3CB4-B433-4F86C12A4E70}"/>
              </a:ext>
            </a:extLst>
          </p:cNvPr>
          <p:cNvSpPr/>
          <p:nvPr/>
        </p:nvSpPr>
        <p:spPr>
          <a:xfrm>
            <a:off x="6751654" y="5260192"/>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53" name="Elipse 2052">
            <a:extLst>
              <a:ext uri="{FF2B5EF4-FFF2-40B4-BE49-F238E27FC236}">
                <a16:creationId xmlns:a16="http://schemas.microsoft.com/office/drawing/2014/main" id="{0AB1F1D5-537C-4EA9-BC40-BA675F3AF463}"/>
              </a:ext>
            </a:extLst>
          </p:cNvPr>
          <p:cNvSpPr/>
          <p:nvPr/>
        </p:nvSpPr>
        <p:spPr>
          <a:xfrm>
            <a:off x="8465059" y="2971898"/>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055" name="CuadroTexto 2054">
            <a:extLst>
              <a:ext uri="{FF2B5EF4-FFF2-40B4-BE49-F238E27FC236}">
                <a16:creationId xmlns:a16="http://schemas.microsoft.com/office/drawing/2014/main" id="{7264C5FD-A191-E41B-0A0B-7F47C09C2CAD}"/>
              </a:ext>
            </a:extLst>
          </p:cNvPr>
          <p:cNvSpPr txBox="1"/>
          <p:nvPr/>
        </p:nvSpPr>
        <p:spPr>
          <a:xfrm>
            <a:off x="1759602" y="5548265"/>
            <a:ext cx="2770743" cy="738664"/>
          </a:xfrm>
          <a:prstGeom prst="rect">
            <a:avLst/>
          </a:prstGeom>
          <a:noFill/>
        </p:spPr>
        <p:txBody>
          <a:bodyPr wrap="square">
            <a:spAutoFit/>
          </a:bodyPr>
          <a:lstStyle/>
          <a:p>
            <a:pPr algn="ctr"/>
            <a:r>
              <a:rPr lang="es-MX" sz="1400" b="0" i="0" dirty="0">
                <a:effectLst/>
                <a:latin typeface="Söhne"/>
              </a:rPr>
              <a:t>Creación de la Dirección de Recursos Tecnológicos en Educación (DRTE).</a:t>
            </a:r>
            <a:endParaRPr lang="es-CR" sz="1400" dirty="0"/>
          </a:p>
        </p:txBody>
      </p:sp>
      <p:sp>
        <p:nvSpPr>
          <p:cNvPr id="2057" name="CuadroTexto 2056">
            <a:extLst>
              <a:ext uri="{FF2B5EF4-FFF2-40B4-BE49-F238E27FC236}">
                <a16:creationId xmlns:a16="http://schemas.microsoft.com/office/drawing/2014/main" id="{BCED71C8-EDCB-23F9-53F7-9D1480D6724D}"/>
              </a:ext>
            </a:extLst>
          </p:cNvPr>
          <p:cNvSpPr txBox="1"/>
          <p:nvPr/>
        </p:nvSpPr>
        <p:spPr>
          <a:xfrm>
            <a:off x="3834966" y="1861573"/>
            <a:ext cx="2494223" cy="738664"/>
          </a:xfrm>
          <a:prstGeom prst="rect">
            <a:avLst/>
          </a:prstGeom>
          <a:noFill/>
        </p:spPr>
        <p:txBody>
          <a:bodyPr wrap="square">
            <a:spAutoFit/>
          </a:bodyPr>
          <a:lstStyle/>
          <a:p>
            <a:pPr algn="ctr"/>
            <a:r>
              <a:rPr lang="es-ES" sz="1400" dirty="0"/>
              <a:t>Creación del Programa Nacional de Tecnologías Móviles </a:t>
            </a:r>
          </a:p>
          <a:p>
            <a:pPr algn="ctr"/>
            <a:r>
              <a:rPr lang="es-ES" sz="1400" dirty="0"/>
              <a:t>“</a:t>
            </a:r>
            <a:r>
              <a:rPr lang="es-ES" sz="1400" dirty="0" err="1"/>
              <a:t>Tecnoaprender</a:t>
            </a:r>
            <a:r>
              <a:rPr lang="es-ES" sz="1400" dirty="0"/>
              <a:t>”</a:t>
            </a:r>
            <a:endParaRPr lang="es-CR" sz="1400" dirty="0"/>
          </a:p>
        </p:txBody>
      </p:sp>
      <p:sp>
        <p:nvSpPr>
          <p:cNvPr id="2059" name="CuadroTexto 2058">
            <a:extLst>
              <a:ext uri="{FF2B5EF4-FFF2-40B4-BE49-F238E27FC236}">
                <a16:creationId xmlns:a16="http://schemas.microsoft.com/office/drawing/2014/main" id="{7A744E94-015D-F936-130D-E74361235755}"/>
              </a:ext>
            </a:extLst>
          </p:cNvPr>
          <p:cNvSpPr txBox="1"/>
          <p:nvPr/>
        </p:nvSpPr>
        <p:spPr>
          <a:xfrm>
            <a:off x="5858746" y="5542881"/>
            <a:ext cx="1975593" cy="738664"/>
          </a:xfrm>
          <a:prstGeom prst="rect">
            <a:avLst/>
          </a:prstGeom>
          <a:noFill/>
        </p:spPr>
        <p:txBody>
          <a:bodyPr wrap="square">
            <a:spAutoFit/>
          </a:bodyPr>
          <a:lstStyle/>
          <a:p>
            <a:pPr algn="ctr"/>
            <a:r>
              <a:rPr lang="es-CR" sz="1400" dirty="0">
                <a:latin typeface="Söhne"/>
              </a:rPr>
              <a:t>Traslado del Programa Innovación Educativa de la DDC a la DRTE</a:t>
            </a:r>
            <a:endParaRPr lang="es-ES" sz="1400" dirty="0">
              <a:latin typeface="Söhne"/>
            </a:endParaRPr>
          </a:p>
        </p:txBody>
      </p:sp>
      <p:sp>
        <p:nvSpPr>
          <p:cNvPr id="2060" name="CuadroTexto 2059">
            <a:extLst>
              <a:ext uri="{FF2B5EF4-FFF2-40B4-BE49-F238E27FC236}">
                <a16:creationId xmlns:a16="http://schemas.microsoft.com/office/drawing/2014/main" id="{1E6C4120-8A79-B814-262D-0410A9F42432}"/>
              </a:ext>
            </a:extLst>
          </p:cNvPr>
          <p:cNvSpPr txBox="1"/>
          <p:nvPr/>
        </p:nvSpPr>
        <p:spPr>
          <a:xfrm>
            <a:off x="9088076" y="5548265"/>
            <a:ext cx="2566589" cy="523220"/>
          </a:xfrm>
          <a:prstGeom prst="rect">
            <a:avLst/>
          </a:prstGeom>
          <a:noFill/>
        </p:spPr>
        <p:txBody>
          <a:bodyPr wrap="square">
            <a:spAutoFit/>
          </a:bodyPr>
          <a:lstStyle/>
          <a:p>
            <a:pPr algn="ctr"/>
            <a:r>
              <a:rPr lang="es-MX" sz="1400" dirty="0"/>
              <a:t>Vencimiento del convenio </a:t>
            </a:r>
          </a:p>
          <a:p>
            <a:pPr algn="ctr"/>
            <a:r>
              <a:rPr lang="es-MX" sz="1400" dirty="0"/>
              <a:t>MEP-FOD.</a:t>
            </a:r>
            <a:endParaRPr lang="es-CR" sz="1400" dirty="0"/>
          </a:p>
        </p:txBody>
      </p:sp>
      <p:sp>
        <p:nvSpPr>
          <p:cNvPr id="2" name="Rectángulo 1">
            <a:extLst>
              <a:ext uri="{FF2B5EF4-FFF2-40B4-BE49-F238E27FC236}">
                <a16:creationId xmlns:a16="http://schemas.microsoft.com/office/drawing/2014/main" id="{CDAF9EA9-6755-8AB2-01B6-0AA8FFCEB135}"/>
              </a:ext>
            </a:extLst>
          </p:cNvPr>
          <p:cNvSpPr/>
          <p:nvPr/>
        </p:nvSpPr>
        <p:spPr>
          <a:xfrm>
            <a:off x="457095" y="3966229"/>
            <a:ext cx="1781026" cy="448576"/>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2004</a:t>
            </a:r>
            <a:endParaRPr lang="es-CR" b="1" dirty="0">
              <a:solidFill>
                <a:schemeClr val="tx1"/>
              </a:solidFill>
            </a:endParaRPr>
          </a:p>
        </p:txBody>
      </p:sp>
      <p:sp>
        <p:nvSpPr>
          <p:cNvPr id="4" name="CuadroTexto 3">
            <a:extLst>
              <a:ext uri="{FF2B5EF4-FFF2-40B4-BE49-F238E27FC236}">
                <a16:creationId xmlns:a16="http://schemas.microsoft.com/office/drawing/2014/main" id="{AC87C663-2EE3-ACFD-CBDC-025C573C33D5}"/>
              </a:ext>
            </a:extLst>
          </p:cNvPr>
          <p:cNvSpPr txBox="1"/>
          <p:nvPr/>
        </p:nvSpPr>
        <p:spPr>
          <a:xfrm>
            <a:off x="290117" y="2282671"/>
            <a:ext cx="2248618" cy="523220"/>
          </a:xfrm>
          <a:prstGeom prst="rect">
            <a:avLst/>
          </a:prstGeom>
          <a:noFill/>
        </p:spPr>
        <p:txBody>
          <a:bodyPr wrap="square">
            <a:spAutoFit/>
          </a:bodyPr>
          <a:lstStyle/>
          <a:p>
            <a:pPr algn="ctr"/>
            <a:r>
              <a:rPr lang="es-MX" sz="1400" dirty="0"/>
              <a:t>Creación del Programa de Innovación Educativa.</a:t>
            </a:r>
            <a:endParaRPr lang="es-CR" sz="1400" dirty="0"/>
          </a:p>
        </p:txBody>
      </p:sp>
      <p:cxnSp>
        <p:nvCxnSpPr>
          <p:cNvPr id="5" name="Conector recto 4">
            <a:extLst>
              <a:ext uri="{FF2B5EF4-FFF2-40B4-BE49-F238E27FC236}">
                <a16:creationId xmlns:a16="http://schemas.microsoft.com/office/drawing/2014/main" id="{372918AB-F88F-4C3E-3FE0-68885A22A086}"/>
              </a:ext>
            </a:extLst>
          </p:cNvPr>
          <p:cNvCxnSpPr>
            <a:cxnSpLocks/>
          </p:cNvCxnSpPr>
          <p:nvPr/>
        </p:nvCxnSpPr>
        <p:spPr>
          <a:xfrm flipH="1">
            <a:off x="1361101" y="3120842"/>
            <a:ext cx="1" cy="845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lipse 5">
            <a:extLst>
              <a:ext uri="{FF2B5EF4-FFF2-40B4-BE49-F238E27FC236}">
                <a16:creationId xmlns:a16="http://schemas.microsoft.com/office/drawing/2014/main" id="{D9E8A939-74B7-F235-932A-FC9B5C72ACC8}"/>
              </a:ext>
            </a:extLst>
          </p:cNvPr>
          <p:cNvSpPr/>
          <p:nvPr/>
        </p:nvSpPr>
        <p:spPr>
          <a:xfrm>
            <a:off x="1271407" y="2932983"/>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10" name="Conector recto 9">
            <a:extLst>
              <a:ext uri="{FF2B5EF4-FFF2-40B4-BE49-F238E27FC236}">
                <a16:creationId xmlns:a16="http://schemas.microsoft.com/office/drawing/2014/main" id="{16440734-448B-D688-D599-432DAB23B08D}"/>
              </a:ext>
            </a:extLst>
          </p:cNvPr>
          <p:cNvCxnSpPr/>
          <p:nvPr/>
        </p:nvCxnSpPr>
        <p:spPr>
          <a:xfrm flipH="1">
            <a:off x="3138422" y="4425188"/>
            <a:ext cx="1" cy="845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3AF8A8C1-0EA1-3646-F3D5-FCD5F34AA368}"/>
              </a:ext>
            </a:extLst>
          </p:cNvPr>
          <p:cNvSpPr/>
          <p:nvPr/>
        </p:nvSpPr>
        <p:spPr>
          <a:xfrm>
            <a:off x="7722764" y="3966229"/>
            <a:ext cx="1781026" cy="448576"/>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2020</a:t>
            </a:r>
            <a:endParaRPr lang="es-CR" b="1" dirty="0">
              <a:solidFill>
                <a:schemeClr val="tx1"/>
              </a:solidFill>
            </a:endParaRPr>
          </a:p>
        </p:txBody>
      </p:sp>
      <p:sp>
        <p:nvSpPr>
          <p:cNvPr id="12" name="Elipse 11">
            <a:extLst>
              <a:ext uri="{FF2B5EF4-FFF2-40B4-BE49-F238E27FC236}">
                <a16:creationId xmlns:a16="http://schemas.microsoft.com/office/drawing/2014/main" id="{638C90FE-4529-2DE8-EC69-8F74ABF0AE0A}"/>
              </a:ext>
            </a:extLst>
          </p:cNvPr>
          <p:cNvSpPr/>
          <p:nvPr/>
        </p:nvSpPr>
        <p:spPr>
          <a:xfrm>
            <a:off x="10292789" y="5247781"/>
            <a:ext cx="189778" cy="1811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13" name="Conector recto 12">
            <a:extLst>
              <a:ext uri="{FF2B5EF4-FFF2-40B4-BE49-F238E27FC236}">
                <a16:creationId xmlns:a16="http://schemas.microsoft.com/office/drawing/2014/main" id="{D87DF5BF-FA60-ED39-9E96-BEAC20F6E79E}"/>
              </a:ext>
            </a:extLst>
          </p:cNvPr>
          <p:cNvCxnSpPr/>
          <p:nvPr/>
        </p:nvCxnSpPr>
        <p:spPr>
          <a:xfrm flipH="1">
            <a:off x="10382483" y="4409610"/>
            <a:ext cx="1" cy="8453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3131490A-949B-FA46-A794-1B8396470D2F}"/>
              </a:ext>
            </a:extLst>
          </p:cNvPr>
          <p:cNvSpPr txBox="1"/>
          <p:nvPr/>
        </p:nvSpPr>
        <p:spPr>
          <a:xfrm>
            <a:off x="7093906" y="1506205"/>
            <a:ext cx="2742306" cy="1384995"/>
          </a:xfrm>
          <a:prstGeom prst="rect">
            <a:avLst/>
          </a:prstGeom>
          <a:noFill/>
        </p:spPr>
        <p:txBody>
          <a:bodyPr wrap="square">
            <a:spAutoFit/>
          </a:bodyPr>
          <a:lstStyle/>
          <a:p>
            <a:pPr marL="285750" indent="-285750" algn="ctr">
              <a:buFont typeface="Arial" panose="020B0604020202020204" pitchFamily="34" charset="0"/>
              <a:buChar char="•"/>
            </a:pPr>
            <a:r>
              <a:rPr lang="es-MX" sz="1400" dirty="0"/>
              <a:t>Modelo de Inclusión de Tecnologías Digitales en Educación.</a:t>
            </a:r>
          </a:p>
          <a:p>
            <a:pPr marL="285750" indent="-285750" algn="ctr">
              <a:buFont typeface="Arial" panose="020B0604020202020204" pitchFamily="34" charset="0"/>
              <a:buChar char="•"/>
            </a:pPr>
            <a:endParaRPr lang="es-MX" sz="1400" dirty="0"/>
          </a:p>
          <a:p>
            <a:pPr marL="285750" indent="-285750" algn="ctr">
              <a:buFont typeface="Arial" panose="020B0604020202020204" pitchFamily="34" charset="0"/>
              <a:buChar char="•"/>
            </a:pPr>
            <a:r>
              <a:rPr lang="es-MX" sz="1400" dirty="0"/>
              <a:t>Promulgación de la Política de Tecnologías de la Información.</a:t>
            </a:r>
            <a:endParaRPr lang="es-CR" sz="1400" dirty="0"/>
          </a:p>
        </p:txBody>
      </p:sp>
      <p:sp>
        <p:nvSpPr>
          <p:cNvPr id="3" name="CuadroTexto 2">
            <a:extLst>
              <a:ext uri="{FF2B5EF4-FFF2-40B4-BE49-F238E27FC236}">
                <a16:creationId xmlns:a16="http://schemas.microsoft.com/office/drawing/2014/main" id="{73CC1CF7-F671-D9AD-B303-6D3358E6F22D}"/>
              </a:ext>
            </a:extLst>
          </p:cNvPr>
          <p:cNvSpPr txBox="1"/>
          <p:nvPr/>
        </p:nvSpPr>
        <p:spPr>
          <a:xfrm>
            <a:off x="373494" y="471887"/>
            <a:ext cx="10400287" cy="523220"/>
          </a:xfrm>
          <a:prstGeom prst="rect">
            <a:avLst/>
          </a:prstGeom>
          <a:noFill/>
        </p:spPr>
        <p:txBody>
          <a:bodyPr wrap="square">
            <a:spAutoFit/>
          </a:bodyPr>
          <a:lstStyle/>
          <a:p>
            <a:r>
              <a:rPr lang="es-MX" sz="2800" b="1" i="0" dirty="0">
                <a:solidFill>
                  <a:srgbClr val="00B0F0"/>
                </a:solidFill>
                <a:effectLst/>
              </a:rPr>
              <a:t>Línea de tiempo sobre la trayectoria del PRONIE (2004-2023).</a:t>
            </a:r>
            <a:endParaRPr lang="es-CR" sz="2800" b="1" dirty="0">
              <a:solidFill>
                <a:srgbClr val="00B0F0"/>
              </a:solidFill>
            </a:endParaRPr>
          </a:p>
        </p:txBody>
      </p:sp>
    </p:spTree>
    <p:extLst>
      <p:ext uri="{BB962C8B-B14F-4D97-AF65-F5344CB8AC3E}">
        <p14:creationId xmlns:p14="http://schemas.microsoft.com/office/powerpoint/2010/main" val="3647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F3CD57A-6572-1169-6FC2-E959922F6CC5}"/>
              </a:ext>
            </a:extLst>
          </p:cNvPr>
          <p:cNvSpPr txBox="1"/>
          <p:nvPr/>
        </p:nvSpPr>
        <p:spPr>
          <a:xfrm>
            <a:off x="440315" y="290036"/>
            <a:ext cx="9633672" cy="615553"/>
          </a:xfrm>
          <a:prstGeom prst="rect">
            <a:avLst/>
          </a:prstGeom>
          <a:noFill/>
        </p:spPr>
        <p:txBody>
          <a:bodyPr wrap="square">
            <a:spAutoFit/>
          </a:bodyPr>
          <a:lstStyle/>
          <a:p>
            <a:r>
              <a:rPr lang="es-MX" sz="3400" b="1" dirty="0">
                <a:solidFill>
                  <a:srgbClr val="4DB5E6"/>
                </a:solidFill>
                <a:latin typeface="Arial Rounded MT Bold" panose="020F0704030504030204" pitchFamily="34" charset="0"/>
              </a:rPr>
              <a:t>Otros hallazgos relevantes de la encuesta: </a:t>
            </a:r>
          </a:p>
        </p:txBody>
      </p:sp>
      <p:sp>
        <p:nvSpPr>
          <p:cNvPr id="4" name="CuadroTexto 3">
            <a:extLst>
              <a:ext uri="{FF2B5EF4-FFF2-40B4-BE49-F238E27FC236}">
                <a16:creationId xmlns:a16="http://schemas.microsoft.com/office/drawing/2014/main" id="{1BE92CCE-8C16-E938-25CD-E552717B303F}"/>
              </a:ext>
            </a:extLst>
          </p:cNvPr>
          <p:cNvSpPr txBox="1"/>
          <p:nvPr/>
        </p:nvSpPr>
        <p:spPr>
          <a:xfrm>
            <a:off x="720868" y="1337601"/>
            <a:ext cx="9633671" cy="1015663"/>
          </a:xfrm>
          <a:prstGeom prst="rect">
            <a:avLst/>
          </a:prstGeom>
          <a:noFill/>
        </p:spPr>
        <p:txBody>
          <a:bodyPr wrap="square">
            <a:spAutoFit/>
          </a:bodyPr>
          <a:lstStyle/>
          <a:p>
            <a:pPr marL="285750" indent="-285750" algn="just">
              <a:buFont typeface="Arial" panose="020B0604020202020204" pitchFamily="34" charset="0"/>
              <a:buChar char="•"/>
            </a:pPr>
            <a:r>
              <a:rPr lang="es-MX" sz="2000" b="1" dirty="0"/>
              <a:t> 73% </a:t>
            </a:r>
            <a:r>
              <a:rPr lang="es-MX" sz="2000" dirty="0"/>
              <a:t>de los directores </a:t>
            </a:r>
            <a:r>
              <a:rPr lang="es-MX" sz="2000" b="1" dirty="0"/>
              <a:t>NO tiene conocimiento </a:t>
            </a:r>
            <a:r>
              <a:rPr lang="es-MX" sz="2000" dirty="0"/>
              <a:t>de que el PRONIE-MEP-FOD evalúe el impacto de las capacitaciones brindadas a los docentes de informática educativa u otros docentes de su centro educativo. </a:t>
            </a:r>
            <a:endParaRPr lang="es-CR" sz="2000" dirty="0"/>
          </a:p>
        </p:txBody>
      </p:sp>
      <p:sp>
        <p:nvSpPr>
          <p:cNvPr id="9" name="CuadroTexto 8">
            <a:extLst>
              <a:ext uri="{FF2B5EF4-FFF2-40B4-BE49-F238E27FC236}">
                <a16:creationId xmlns:a16="http://schemas.microsoft.com/office/drawing/2014/main" id="{BC8E55C4-B3E9-65F9-6E03-84650FD6B331}"/>
              </a:ext>
            </a:extLst>
          </p:cNvPr>
          <p:cNvSpPr txBox="1"/>
          <p:nvPr/>
        </p:nvSpPr>
        <p:spPr>
          <a:xfrm>
            <a:off x="774120" y="3736776"/>
            <a:ext cx="9932411" cy="1015663"/>
          </a:xfrm>
          <a:prstGeom prst="rect">
            <a:avLst/>
          </a:prstGeom>
          <a:noFill/>
        </p:spPr>
        <p:txBody>
          <a:bodyPr wrap="square">
            <a:spAutoFit/>
          </a:bodyPr>
          <a:lstStyle/>
          <a:p>
            <a:pPr marL="342900" indent="-342900" algn="just">
              <a:buFont typeface="Arial" panose="020B0604020202020204" pitchFamily="34" charset="0"/>
              <a:buChar char="•"/>
            </a:pPr>
            <a:r>
              <a:rPr lang="es-MX" sz="2000" dirty="0"/>
              <a:t>El </a:t>
            </a:r>
            <a:r>
              <a:rPr lang="es-MX" sz="2000" b="1" dirty="0"/>
              <a:t>37% </a:t>
            </a:r>
            <a:r>
              <a:rPr lang="es-MX" sz="2000" dirty="0"/>
              <a:t>de los directores NO considera que el equipamiento tecnológico (laboratorio, ATM, 1:1, u otros) brindado por el PRONIE-MEP-FOD a su centro educativo es suficiente para el cumplimiento de los objetivos educativos.</a:t>
            </a:r>
          </a:p>
        </p:txBody>
      </p:sp>
      <p:sp>
        <p:nvSpPr>
          <p:cNvPr id="10" name="CuadroTexto 9">
            <a:extLst>
              <a:ext uri="{FF2B5EF4-FFF2-40B4-BE49-F238E27FC236}">
                <a16:creationId xmlns:a16="http://schemas.microsoft.com/office/drawing/2014/main" id="{9647439E-CEC5-ECFA-CCEE-8EC72BD8F714}"/>
              </a:ext>
            </a:extLst>
          </p:cNvPr>
          <p:cNvSpPr txBox="1"/>
          <p:nvPr/>
        </p:nvSpPr>
        <p:spPr>
          <a:xfrm>
            <a:off x="797500" y="5060215"/>
            <a:ext cx="9480406" cy="1015663"/>
          </a:xfrm>
          <a:prstGeom prst="rect">
            <a:avLst/>
          </a:prstGeom>
          <a:noFill/>
        </p:spPr>
        <p:txBody>
          <a:bodyPr wrap="square">
            <a:spAutoFit/>
          </a:bodyPr>
          <a:lstStyle/>
          <a:p>
            <a:pPr marL="342900" indent="-342900" algn="just">
              <a:buFont typeface="Arial" panose="020B0604020202020204" pitchFamily="34" charset="0"/>
              <a:buChar char="•"/>
            </a:pPr>
            <a:r>
              <a:rPr lang="es-MX" sz="2000" b="1" dirty="0"/>
              <a:t>Más del 35% de los estudiantes NO asisten a las lecciones de informática educativa y un 5% lo hace de forma parcial. </a:t>
            </a:r>
          </a:p>
          <a:p>
            <a:pPr algn="just"/>
            <a:endParaRPr lang="es-CR" sz="2000" dirty="0"/>
          </a:p>
        </p:txBody>
      </p:sp>
      <p:sp>
        <p:nvSpPr>
          <p:cNvPr id="3" name="CuadroTexto 2">
            <a:extLst>
              <a:ext uri="{FF2B5EF4-FFF2-40B4-BE49-F238E27FC236}">
                <a16:creationId xmlns:a16="http://schemas.microsoft.com/office/drawing/2014/main" id="{2456919F-2313-42BD-C241-03781915DC41}"/>
              </a:ext>
            </a:extLst>
          </p:cNvPr>
          <p:cNvSpPr txBox="1"/>
          <p:nvPr/>
        </p:nvSpPr>
        <p:spPr>
          <a:xfrm>
            <a:off x="803995" y="2721114"/>
            <a:ext cx="9872663" cy="707886"/>
          </a:xfrm>
          <a:prstGeom prst="rect">
            <a:avLst/>
          </a:prstGeom>
          <a:noFill/>
        </p:spPr>
        <p:txBody>
          <a:bodyPr wrap="square">
            <a:spAutoFit/>
          </a:bodyPr>
          <a:lstStyle/>
          <a:p>
            <a:pPr marL="342900" indent="-342900">
              <a:buFont typeface="Arial" panose="020B0604020202020204" pitchFamily="34" charset="0"/>
              <a:buChar char="•"/>
            </a:pPr>
            <a:r>
              <a:rPr lang="es-MX" sz="2000" b="1" dirty="0"/>
              <a:t>48% </a:t>
            </a:r>
            <a:r>
              <a:rPr lang="es-MX" sz="2000" dirty="0"/>
              <a:t>de los directores </a:t>
            </a:r>
            <a:r>
              <a:rPr lang="es-MX" sz="2000" b="1" dirty="0"/>
              <a:t>NUNCA</a:t>
            </a:r>
            <a:r>
              <a:rPr lang="es-MX" sz="2000" dirty="0"/>
              <a:t> ha recibido materiales impresos o digitales sobre el modelo educativo del PRONIE-MEP-FOD y un </a:t>
            </a:r>
            <a:r>
              <a:rPr lang="es-MX" sz="2000" b="1" dirty="0"/>
              <a:t>15% </a:t>
            </a:r>
            <a:r>
              <a:rPr lang="es-MX" sz="2000" dirty="0"/>
              <a:t>solo alguna UNA vez. </a:t>
            </a:r>
            <a:endParaRPr lang="es-CR" sz="2000" dirty="0"/>
          </a:p>
        </p:txBody>
      </p:sp>
      <p:sp>
        <p:nvSpPr>
          <p:cNvPr id="8" name="CuadroTexto 7">
            <a:extLst>
              <a:ext uri="{FF2B5EF4-FFF2-40B4-BE49-F238E27FC236}">
                <a16:creationId xmlns:a16="http://schemas.microsoft.com/office/drawing/2014/main" id="{521179C8-D747-8B2C-62B5-20C9C4BEB5E8}"/>
              </a:ext>
            </a:extLst>
          </p:cNvPr>
          <p:cNvSpPr txBox="1"/>
          <p:nvPr/>
        </p:nvSpPr>
        <p:spPr>
          <a:xfrm>
            <a:off x="661973" y="6075182"/>
            <a:ext cx="10868053" cy="707886"/>
          </a:xfrm>
          <a:prstGeom prst="rect">
            <a:avLst/>
          </a:prstGeom>
          <a:noFill/>
        </p:spPr>
        <p:txBody>
          <a:bodyPr wrap="square">
            <a:spAutoFit/>
          </a:bodyPr>
          <a:lstStyle/>
          <a:p>
            <a:pPr marL="285750" indent="-285750">
              <a:buFont typeface="Arial" panose="020B0604020202020204" pitchFamily="34" charset="0"/>
              <a:buChar char="•"/>
            </a:pPr>
            <a:r>
              <a:rPr lang="es-MX" sz="2000" b="1" dirty="0"/>
              <a:t>El 90% de los directores indica no saber o que nunca el PRONIE-MEP-FOD realizó evaluación de los aprendizajes de los estudiantes.</a:t>
            </a:r>
            <a:endParaRPr lang="es-CR" sz="2000" b="1" dirty="0"/>
          </a:p>
        </p:txBody>
      </p:sp>
    </p:spTree>
    <p:extLst>
      <p:ext uri="{BB962C8B-B14F-4D97-AF65-F5344CB8AC3E}">
        <p14:creationId xmlns:p14="http://schemas.microsoft.com/office/powerpoint/2010/main" val="3700000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5603A0-9E53-80FA-2A84-72E8D91ABCAD}"/>
              </a:ext>
            </a:extLst>
          </p:cNvPr>
          <p:cNvSpPr>
            <a:spLocks noGrp="1"/>
          </p:cNvSpPr>
          <p:nvPr>
            <p:ph type="title"/>
          </p:nvPr>
        </p:nvSpPr>
        <p:spPr>
          <a:xfrm>
            <a:off x="989120" y="2230761"/>
            <a:ext cx="10515600" cy="948770"/>
          </a:xfrm>
        </p:spPr>
        <p:txBody>
          <a:bodyPr>
            <a:noAutofit/>
          </a:bodyPr>
          <a:lstStyle/>
          <a:p>
            <a:pPr algn="ctr"/>
            <a:r>
              <a:rPr lang="es-ES" sz="5400" b="1" dirty="0">
                <a:solidFill>
                  <a:srgbClr val="00B0F0"/>
                </a:solidFill>
                <a:latin typeface="+mn-lt"/>
                <a:ea typeface="+mn-ea"/>
                <a:cs typeface="+mn-cs"/>
              </a:rPr>
              <a:t>4.Gestión de los Recursos Tecnológicos </a:t>
            </a:r>
            <a:endParaRPr lang="es-CR" sz="5400" b="1" dirty="0">
              <a:solidFill>
                <a:srgbClr val="00B0F0"/>
              </a:solidFill>
              <a:latin typeface="+mn-lt"/>
              <a:ea typeface="+mn-ea"/>
              <a:cs typeface="+mn-cs"/>
            </a:endParaRPr>
          </a:p>
        </p:txBody>
      </p:sp>
    </p:spTree>
    <p:extLst>
      <p:ext uri="{BB962C8B-B14F-4D97-AF65-F5344CB8AC3E}">
        <p14:creationId xmlns:p14="http://schemas.microsoft.com/office/powerpoint/2010/main" val="672483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D78BD8B-22E7-6A64-DC34-411F359EF3E5}"/>
              </a:ext>
            </a:extLst>
          </p:cNvPr>
          <p:cNvSpPr txBox="1"/>
          <p:nvPr/>
        </p:nvSpPr>
        <p:spPr>
          <a:xfrm>
            <a:off x="4096385" y="1448472"/>
            <a:ext cx="7772399" cy="1200329"/>
          </a:xfrm>
          <a:prstGeom prst="rect">
            <a:avLst/>
          </a:prstGeom>
          <a:noFill/>
        </p:spPr>
        <p:txBody>
          <a:bodyPr wrap="square">
            <a:spAutoFit/>
          </a:bodyPr>
          <a:lstStyle/>
          <a:p>
            <a:pPr algn="just"/>
            <a:r>
              <a:rPr lang="es-MX" dirty="0"/>
              <a:t>Los programas y planes de acción para operativizar las orientaciones estratégicas no cuentan con los elementos necesarios para el control, ejecución y seguimiento de los programas, </a:t>
            </a:r>
            <a:r>
              <a:rPr lang="es-MX" b="1" dirty="0"/>
              <a:t>impidiendo determinar su efectividad en la generación de valor público. </a:t>
            </a:r>
            <a:r>
              <a:rPr lang="es-MX" sz="1100" i="1" dirty="0"/>
              <a:t>(Página 3)</a:t>
            </a:r>
            <a:endParaRPr lang="es-CR" sz="1100" i="1" dirty="0"/>
          </a:p>
        </p:txBody>
      </p:sp>
      <p:pic>
        <p:nvPicPr>
          <p:cNvPr id="9" name="Imagen 8">
            <a:extLst>
              <a:ext uri="{FF2B5EF4-FFF2-40B4-BE49-F238E27FC236}">
                <a16:creationId xmlns:a16="http://schemas.microsoft.com/office/drawing/2014/main" id="{260B99FA-5DE7-27EC-2D19-DF5AC7FE3F39}"/>
              </a:ext>
            </a:extLst>
          </p:cNvPr>
          <p:cNvPicPr>
            <a:picLocks noChangeAspect="1"/>
          </p:cNvPicPr>
          <p:nvPr/>
        </p:nvPicPr>
        <p:blipFill>
          <a:blip r:embed="rId2"/>
          <a:stretch>
            <a:fillRect/>
          </a:stretch>
        </p:blipFill>
        <p:spPr>
          <a:xfrm>
            <a:off x="503257" y="1932781"/>
            <a:ext cx="2204676" cy="785709"/>
          </a:xfrm>
          <a:prstGeom prst="rect">
            <a:avLst/>
          </a:prstGeom>
        </p:spPr>
      </p:pic>
      <p:pic>
        <p:nvPicPr>
          <p:cNvPr id="10" name="Imagen 9">
            <a:extLst>
              <a:ext uri="{FF2B5EF4-FFF2-40B4-BE49-F238E27FC236}">
                <a16:creationId xmlns:a16="http://schemas.microsoft.com/office/drawing/2014/main" id="{9B597BB8-DF32-1569-E130-F64D2CBFC08D}"/>
              </a:ext>
            </a:extLst>
          </p:cNvPr>
          <p:cNvPicPr>
            <a:picLocks noChangeAspect="1"/>
          </p:cNvPicPr>
          <p:nvPr/>
        </p:nvPicPr>
        <p:blipFill>
          <a:blip r:embed="rId3"/>
          <a:stretch>
            <a:fillRect/>
          </a:stretch>
        </p:blipFill>
        <p:spPr>
          <a:xfrm>
            <a:off x="603814" y="3045367"/>
            <a:ext cx="1847850" cy="2466975"/>
          </a:xfrm>
          <a:prstGeom prst="rect">
            <a:avLst/>
          </a:prstGeom>
        </p:spPr>
      </p:pic>
      <p:sp>
        <p:nvSpPr>
          <p:cNvPr id="11" name="Flecha: a la derecha 10">
            <a:extLst>
              <a:ext uri="{FF2B5EF4-FFF2-40B4-BE49-F238E27FC236}">
                <a16:creationId xmlns:a16="http://schemas.microsoft.com/office/drawing/2014/main" id="{B45628E4-F5B8-C6DE-6A21-B337A260E047}"/>
              </a:ext>
            </a:extLst>
          </p:cNvPr>
          <p:cNvSpPr/>
          <p:nvPr/>
        </p:nvSpPr>
        <p:spPr>
          <a:xfrm>
            <a:off x="2951882" y="3399687"/>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endParaRPr lang="es-CR" b="1" dirty="0"/>
          </a:p>
        </p:txBody>
      </p:sp>
      <p:sp>
        <p:nvSpPr>
          <p:cNvPr id="13" name="CuadroTexto 12">
            <a:extLst>
              <a:ext uri="{FF2B5EF4-FFF2-40B4-BE49-F238E27FC236}">
                <a16:creationId xmlns:a16="http://schemas.microsoft.com/office/drawing/2014/main" id="{0288F52F-1AF3-9254-2E9B-58B69A62B6FA}"/>
              </a:ext>
            </a:extLst>
          </p:cNvPr>
          <p:cNvSpPr txBox="1"/>
          <p:nvPr/>
        </p:nvSpPr>
        <p:spPr>
          <a:xfrm>
            <a:off x="246988" y="5585303"/>
            <a:ext cx="2399221" cy="253916"/>
          </a:xfrm>
          <a:prstGeom prst="rect">
            <a:avLst/>
          </a:prstGeom>
          <a:noFill/>
        </p:spPr>
        <p:txBody>
          <a:bodyPr wrap="square">
            <a:spAutoFit/>
          </a:bodyPr>
          <a:lstStyle/>
          <a:p>
            <a:pPr algn="ctr"/>
            <a:r>
              <a:rPr lang="es-CR" sz="1050" b="1" dirty="0"/>
              <a:t>INFORME </a:t>
            </a:r>
            <a:r>
              <a:rPr lang="es-CR" sz="1050" b="1" dirty="0" err="1"/>
              <a:t>N°</a:t>
            </a:r>
            <a:r>
              <a:rPr lang="es-CR" sz="1050" b="1" dirty="0"/>
              <a:t> DFOE-CAP-IF-00016-2022</a:t>
            </a:r>
          </a:p>
        </p:txBody>
      </p:sp>
      <p:sp>
        <p:nvSpPr>
          <p:cNvPr id="16" name="Flecha: a la derecha 15">
            <a:extLst>
              <a:ext uri="{FF2B5EF4-FFF2-40B4-BE49-F238E27FC236}">
                <a16:creationId xmlns:a16="http://schemas.microsoft.com/office/drawing/2014/main" id="{A8E9C9AC-EB65-1ECE-1097-21700FC2DAD8}"/>
              </a:ext>
            </a:extLst>
          </p:cNvPr>
          <p:cNvSpPr/>
          <p:nvPr/>
        </p:nvSpPr>
        <p:spPr>
          <a:xfrm>
            <a:off x="2951883" y="1708466"/>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endParaRPr lang="es-CR" b="1" dirty="0"/>
          </a:p>
        </p:txBody>
      </p:sp>
      <p:sp>
        <p:nvSpPr>
          <p:cNvPr id="3" name="CuadroTexto 2">
            <a:extLst>
              <a:ext uri="{FF2B5EF4-FFF2-40B4-BE49-F238E27FC236}">
                <a16:creationId xmlns:a16="http://schemas.microsoft.com/office/drawing/2014/main" id="{6F24E893-EF28-AE9E-C126-A59E8661EEF9}"/>
              </a:ext>
            </a:extLst>
          </p:cNvPr>
          <p:cNvSpPr txBox="1"/>
          <p:nvPr/>
        </p:nvSpPr>
        <p:spPr>
          <a:xfrm>
            <a:off x="4043530" y="3124486"/>
            <a:ext cx="7825253" cy="1477328"/>
          </a:xfrm>
          <a:prstGeom prst="rect">
            <a:avLst/>
          </a:prstGeom>
          <a:noFill/>
        </p:spPr>
        <p:txBody>
          <a:bodyPr wrap="square">
            <a:spAutoFit/>
          </a:bodyPr>
          <a:lstStyle/>
          <a:p>
            <a:pPr algn="just"/>
            <a:r>
              <a:rPr lang="es-MX" b="1" dirty="0"/>
              <a:t>Los procesos para la gestión de recursos tecnológicos no se implementan bajo un esquema de trabajo formal, estandarizado, articulado e integrado, lo que afecta su seguimiento y control; </a:t>
            </a:r>
            <a:r>
              <a:rPr lang="es-MX" dirty="0"/>
              <a:t>así como, disponer de una base de datos integral, que contenga el inventario total de recursos tecnológicos asignados a los centros educativos mediante los Programas. </a:t>
            </a:r>
            <a:r>
              <a:rPr lang="es-MX" sz="1100" i="1" dirty="0"/>
              <a:t>(Página 3)</a:t>
            </a:r>
            <a:endParaRPr lang="es-CR" sz="1100" dirty="0"/>
          </a:p>
        </p:txBody>
      </p:sp>
      <p:sp>
        <p:nvSpPr>
          <p:cNvPr id="5" name="Flecha: a la derecha 4">
            <a:extLst>
              <a:ext uri="{FF2B5EF4-FFF2-40B4-BE49-F238E27FC236}">
                <a16:creationId xmlns:a16="http://schemas.microsoft.com/office/drawing/2014/main" id="{734C054A-CE8F-02F0-05BF-800E962DA356}"/>
              </a:ext>
            </a:extLst>
          </p:cNvPr>
          <p:cNvSpPr/>
          <p:nvPr/>
        </p:nvSpPr>
        <p:spPr>
          <a:xfrm>
            <a:off x="2951882" y="5037332"/>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endParaRPr lang="es-CR" b="1" dirty="0"/>
          </a:p>
        </p:txBody>
      </p:sp>
      <p:sp>
        <p:nvSpPr>
          <p:cNvPr id="8" name="CuadroTexto 7">
            <a:extLst>
              <a:ext uri="{FF2B5EF4-FFF2-40B4-BE49-F238E27FC236}">
                <a16:creationId xmlns:a16="http://schemas.microsoft.com/office/drawing/2014/main" id="{9FC83A9A-45D4-32F4-0EE3-6947D7E2A752}"/>
              </a:ext>
            </a:extLst>
          </p:cNvPr>
          <p:cNvSpPr txBox="1"/>
          <p:nvPr/>
        </p:nvSpPr>
        <p:spPr>
          <a:xfrm>
            <a:off x="4197901" y="5100555"/>
            <a:ext cx="7569365" cy="1477328"/>
          </a:xfrm>
          <a:prstGeom prst="rect">
            <a:avLst/>
          </a:prstGeom>
          <a:noFill/>
        </p:spPr>
        <p:txBody>
          <a:bodyPr wrap="square">
            <a:spAutoFit/>
          </a:bodyPr>
          <a:lstStyle/>
          <a:p>
            <a:pPr algn="just"/>
            <a:r>
              <a:rPr lang="es-MX" dirty="0"/>
              <a:t>Para la </a:t>
            </a:r>
            <a:r>
              <a:rPr lang="es-MX" b="1" dirty="0"/>
              <a:t>gestión de seguridad de la información </a:t>
            </a:r>
            <a:r>
              <a:rPr lang="es-MX" dirty="0"/>
              <a:t>de los recursos tecnológicos destinados a </a:t>
            </a:r>
            <a:r>
              <a:rPr lang="es-MX" b="1" dirty="0"/>
              <a:t>los procesos de enseñanza y aprendizaje a cargo del Ministerio</a:t>
            </a:r>
            <a:r>
              <a:rPr lang="es-MX" dirty="0"/>
              <a:t>, </a:t>
            </a:r>
            <a:r>
              <a:rPr lang="es-MX" b="1" dirty="0"/>
              <a:t>no se dispone de mecanismos derivados de un análisis de riesgos, que permitan asegurar de forma razonable la integridad, confiabilidad y disponibilidad de los datos que se almacenan en dichos recursos. </a:t>
            </a:r>
            <a:r>
              <a:rPr lang="es-MX" sz="1100" i="1" dirty="0"/>
              <a:t>(Página 3 y 4)</a:t>
            </a:r>
            <a:endParaRPr lang="es-CR" sz="1100" b="1" dirty="0"/>
          </a:p>
        </p:txBody>
      </p:sp>
      <p:sp>
        <p:nvSpPr>
          <p:cNvPr id="12" name="CuadroTexto 11">
            <a:extLst>
              <a:ext uri="{FF2B5EF4-FFF2-40B4-BE49-F238E27FC236}">
                <a16:creationId xmlns:a16="http://schemas.microsoft.com/office/drawing/2014/main" id="{601EC990-912D-63C7-E534-5FC32E7AC1DF}"/>
              </a:ext>
            </a:extLst>
          </p:cNvPr>
          <p:cNvSpPr txBox="1"/>
          <p:nvPr/>
        </p:nvSpPr>
        <p:spPr>
          <a:xfrm>
            <a:off x="202190" y="252250"/>
            <a:ext cx="10871181"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Problemas del PRONIE y de los programas de Innovación y </a:t>
            </a:r>
          </a:p>
          <a:p>
            <a:r>
              <a:rPr lang="es-CR" sz="2800" b="1" dirty="0">
                <a:solidFill>
                  <a:srgbClr val="4DB5E6"/>
                </a:solidFill>
                <a:latin typeface="Arial Rounded MT Bold" panose="020F0704030504030204" pitchFamily="34" charset="0"/>
              </a:rPr>
              <a:t>Tecnologías  Móviles según la CGR:</a:t>
            </a:r>
            <a:endParaRPr lang="es-CR" sz="2800"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246089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echa: a la derecha 10">
            <a:extLst>
              <a:ext uri="{FF2B5EF4-FFF2-40B4-BE49-F238E27FC236}">
                <a16:creationId xmlns:a16="http://schemas.microsoft.com/office/drawing/2014/main" id="{B45628E4-F5B8-C6DE-6A21-B337A260E047}"/>
              </a:ext>
            </a:extLst>
          </p:cNvPr>
          <p:cNvSpPr/>
          <p:nvPr/>
        </p:nvSpPr>
        <p:spPr>
          <a:xfrm>
            <a:off x="2911873" y="3812670"/>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endParaRPr lang="es-CR" b="1" dirty="0"/>
          </a:p>
        </p:txBody>
      </p:sp>
      <p:sp>
        <p:nvSpPr>
          <p:cNvPr id="16" name="Flecha: a la derecha 15">
            <a:extLst>
              <a:ext uri="{FF2B5EF4-FFF2-40B4-BE49-F238E27FC236}">
                <a16:creationId xmlns:a16="http://schemas.microsoft.com/office/drawing/2014/main" id="{A8E9C9AC-EB65-1ECE-1097-21700FC2DAD8}"/>
              </a:ext>
            </a:extLst>
          </p:cNvPr>
          <p:cNvSpPr/>
          <p:nvPr/>
        </p:nvSpPr>
        <p:spPr>
          <a:xfrm>
            <a:off x="2911874" y="2003866"/>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endParaRPr lang="es-CR" b="1" dirty="0"/>
          </a:p>
        </p:txBody>
      </p:sp>
      <p:pic>
        <p:nvPicPr>
          <p:cNvPr id="6" name="Imagen 5">
            <a:extLst>
              <a:ext uri="{FF2B5EF4-FFF2-40B4-BE49-F238E27FC236}">
                <a16:creationId xmlns:a16="http://schemas.microsoft.com/office/drawing/2014/main" id="{0320CA6D-0863-08D5-13C0-5B4E3AAFB5BB}"/>
              </a:ext>
            </a:extLst>
          </p:cNvPr>
          <p:cNvPicPr>
            <a:picLocks noChangeAspect="1"/>
          </p:cNvPicPr>
          <p:nvPr/>
        </p:nvPicPr>
        <p:blipFill>
          <a:blip r:embed="rId2"/>
          <a:stretch>
            <a:fillRect/>
          </a:stretch>
        </p:blipFill>
        <p:spPr>
          <a:xfrm>
            <a:off x="419670" y="3953959"/>
            <a:ext cx="2022913" cy="1469112"/>
          </a:xfrm>
          <a:prstGeom prst="rect">
            <a:avLst/>
          </a:prstGeom>
        </p:spPr>
      </p:pic>
      <p:sp>
        <p:nvSpPr>
          <p:cNvPr id="15" name="CuadroTexto 14">
            <a:extLst>
              <a:ext uri="{FF2B5EF4-FFF2-40B4-BE49-F238E27FC236}">
                <a16:creationId xmlns:a16="http://schemas.microsoft.com/office/drawing/2014/main" id="{618D779C-C67F-04B9-6ECB-26AC1D136256}"/>
              </a:ext>
            </a:extLst>
          </p:cNvPr>
          <p:cNvSpPr txBox="1"/>
          <p:nvPr/>
        </p:nvSpPr>
        <p:spPr>
          <a:xfrm>
            <a:off x="4122195" y="1674674"/>
            <a:ext cx="7504804" cy="1754326"/>
          </a:xfrm>
          <a:prstGeom prst="rect">
            <a:avLst/>
          </a:prstGeom>
          <a:noFill/>
        </p:spPr>
        <p:txBody>
          <a:bodyPr wrap="square">
            <a:spAutoFit/>
          </a:bodyPr>
          <a:lstStyle/>
          <a:p>
            <a:pPr algn="just"/>
            <a:r>
              <a:rPr lang="es-MX" dirty="0"/>
              <a:t>Hay una brecha en cuanto a la apropiación de los laboratorios entre el personal de primaria y el de secundaria, debido a que el esquema de funcionamiento es diferente, y se encuentran diferencias importantes en cuanto a temas de asistencia, grado de involucramiento por parte del personal</a:t>
            </a:r>
          </a:p>
          <a:p>
            <a:pPr algn="just"/>
            <a:r>
              <a:rPr lang="es-MX" dirty="0"/>
              <a:t>de otras materias, y del mismo estudiantado, lo cual dificulta la apropiación de la población del modelo de Aprendizaje Basado en Proyectos. </a:t>
            </a:r>
            <a:r>
              <a:rPr lang="es-MX" sz="900" i="1" dirty="0"/>
              <a:t>(Página 25)</a:t>
            </a:r>
            <a:endParaRPr lang="es-CR" sz="900" dirty="0"/>
          </a:p>
        </p:txBody>
      </p:sp>
      <p:sp>
        <p:nvSpPr>
          <p:cNvPr id="22" name="CuadroTexto 21">
            <a:extLst>
              <a:ext uri="{FF2B5EF4-FFF2-40B4-BE49-F238E27FC236}">
                <a16:creationId xmlns:a16="http://schemas.microsoft.com/office/drawing/2014/main" id="{A78D9AC3-D781-4E8B-1638-D31155F9F605}"/>
              </a:ext>
            </a:extLst>
          </p:cNvPr>
          <p:cNvSpPr txBox="1"/>
          <p:nvPr/>
        </p:nvSpPr>
        <p:spPr>
          <a:xfrm>
            <a:off x="4059848" y="3812670"/>
            <a:ext cx="7461971" cy="1477328"/>
          </a:xfrm>
          <a:prstGeom prst="rect">
            <a:avLst/>
          </a:prstGeom>
          <a:noFill/>
        </p:spPr>
        <p:txBody>
          <a:bodyPr wrap="square">
            <a:spAutoFit/>
          </a:bodyPr>
          <a:lstStyle/>
          <a:p>
            <a:pPr algn="just"/>
            <a:r>
              <a:rPr lang="es-MX" sz="1800" b="0" i="0" u="none" strike="noStrike" baseline="0" dirty="0">
                <a:latin typeface="Frutiger-Light"/>
              </a:rPr>
              <a:t>Debido a los pocos recursos en materia de asesoría con que cuenta el programa MEP-FOD-PRONIE, hay grandes vacíos y desconocimiento de las labores que deben efectuar, ya que no les alcanza el tiempo, la comunicación entre las personas del MEP y la FOD, no es tan fluida, lo que limita el accionar y la función que deben cumplir las personas asesoras. </a:t>
            </a:r>
            <a:r>
              <a:rPr lang="es-MX" sz="900" i="1" dirty="0"/>
              <a:t>(Página 25)</a:t>
            </a:r>
            <a:endParaRPr lang="es-CR" sz="900" dirty="0"/>
          </a:p>
        </p:txBody>
      </p:sp>
      <p:sp>
        <p:nvSpPr>
          <p:cNvPr id="24" name="CuadroTexto 23">
            <a:extLst>
              <a:ext uri="{FF2B5EF4-FFF2-40B4-BE49-F238E27FC236}">
                <a16:creationId xmlns:a16="http://schemas.microsoft.com/office/drawing/2014/main" id="{0C8F2CAE-C62C-477E-2782-AE53D4B566D4}"/>
              </a:ext>
            </a:extLst>
          </p:cNvPr>
          <p:cNvSpPr txBox="1"/>
          <p:nvPr/>
        </p:nvSpPr>
        <p:spPr>
          <a:xfrm>
            <a:off x="4143611" y="5813218"/>
            <a:ext cx="7461972" cy="646331"/>
          </a:xfrm>
          <a:prstGeom prst="rect">
            <a:avLst/>
          </a:prstGeom>
          <a:noFill/>
        </p:spPr>
        <p:txBody>
          <a:bodyPr wrap="square">
            <a:spAutoFit/>
          </a:bodyPr>
          <a:lstStyle/>
          <a:p>
            <a:pPr algn="just"/>
            <a:r>
              <a:rPr lang="es-MX" dirty="0"/>
              <a:t>Se visibilizó una brecha de género en temas de capacitación al personal docente debido a que en el esquema de capacitación virtual. </a:t>
            </a:r>
            <a:r>
              <a:rPr lang="es-MX" sz="900" i="1" dirty="0"/>
              <a:t>(Página 25)</a:t>
            </a:r>
            <a:endParaRPr lang="es-CR" sz="900" dirty="0"/>
          </a:p>
        </p:txBody>
      </p:sp>
      <p:sp>
        <p:nvSpPr>
          <p:cNvPr id="25" name="Flecha: a la derecha 24">
            <a:extLst>
              <a:ext uri="{FF2B5EF4-FFF2-40B4-BE49-F238E27FC236}">
                <a16:creationId xmlns:a16="http://schemas.microsoft.com/office/drawing/2014/main" id="{319E4164-7B8A-9BD1-5D27-B7E298BC9FD0}"/>
              </a:ext>
            </a:extLst>
          </p:cNvPr>
          <p:cNvSpPr/>
          <p:nvPr/>
        </p:nvSpPr>
        <p:spPr>
          <a:xfrm>
            <a:off x="2911873" y="5549589"/>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(6)</a:t>
            </a:r>
            <a:endParaRPr lang="es-CR" b="1" dirty="0"/>
          </a:p>
        </p:txBody>
      </p:sp>
      <p:sp>
        <p:nvSpPr>
          <p:cNvPr id="27" name="CuadroTexto 26">
            <a:extLst>
              <a:ext uri="{FF2B5EF4-FFF2-40B4-BE49-F238E27FC236}">
                <a16:creationId xmlns:a16="http://schemas.microsoft.com/office/drawing/2014/main" id="{633B711D-E450-5D2F-FCAD-30C4F6395C9F}"/>
              </a:ext>
            </a:extLst>
          </p:cNvPr>
          <p:cNvSpPr txBox="1"/>
          <p:nvPr/>
        </p:nvSpPr>
        <p:spPr>
          <a:xfrm>
            <a:off x="329564" y="2335342"/>
            <a:ext cx="2203124" cy="1477328"/>
          </a:xfrm>
          <a:prstGeom prst="rect">
            <a:avLst/>
          </a:prstGeom>
          <a:noFill/>
        </p:spPr>
        <p:txBody>
          <a:bodyPr wrap="square">
            <a:spAutoFit/>
          </a:bodyPr>
          <a:lstStyle/>
          <a:p>
            <a:pPr algn="ctr"/>
            <a:r>
              <a:rPr lang="es-MX" b="1" dirty="0">
                <a:solidFill>
                  <a:srgbClr val="C00000"/>
                </a:solidFill>
              </a:rPr>
              <a:t>¿De qué manera funcionan los LIE cuando se instalan e implementan en los</a:t>
            </a:r>
          </a:p>
          <a:p>
            <a:pPr algn="ctr"/>
            <a:r>
              <a:rPr lang="es-MX" b="1" dirty="0">
                <a:solidFill>
                  <a:srgbClr val="C00000"/>
                </a:solidFill>
              </a:rPr>
              <a:t>centros educativos?</a:t>
            </a:r>
            <a:endParaRPr lang="es-CR" b="1" dirty="0">
              <a:solidFill>
                <a:srgbClr val="C00000"/>
              </a:solidFill>
            </a:endParaRPr>
          </a:p>
        </p:txBody>
      </p:sp>
      <p:sp>
        <p:nvSpPr>
          <p:cNvPr id="28" name="CuadroTexto 27">
            <a:extLst>
              <a:ext uri="{FF2B5EF4-FFF2-40B4-BE49-F238E27FC236}">
                <a16:creationId xmlns:a16="http://schemas.microsoft.com/office/drawing/2014/main" id="{DAC36452-5A8B-AC63-B89B-993893C6E8C3}"/>
              </a:ext>
            </a:extLst>
          </p:cNvPr>
          <p:cNvSpPr txBox="1"/>
          <p:nvPr/>
        </p:nvSpPr>
        <p:spPr>
          <a:xfrm>
            <a:off x="424705" y="339844"/>
            <a:ext cx="11871070"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La evaluación realizada por FLACSO, sobre el PRONIE indica los </a:t>
            </a:r>
          </a:p>
          <a:p>
            <a:r>
              <a:rPr lang="es-CR" sz="2800" b="1" dirty="0">
                <a:solidFill>
                  <a:srgbClr val="4DB5E6"/>
                </a:solidFill>
                <a:latin typeface="Arial Rounded MT Bold" panose="020F0704030504030204" pitchFamily="34" charset="0"/>
              </a:rPr>
              <a:t>siguientes problemas:  </a:t>
            </a:r>
            <a:endParaRPr lang="es-CR" sz="2800"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3848446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echa: a la derecha 10">
            <a:extLst>
              <a:ext uri="{FF2B5EF4-FFF2-40B4-BE49-F238E27FC236}">
                <a16:creationId xmlns:a16="http://schemas.microsoft.com/office/drawing/2014/main" id="{B45628E4-F5B8-C6DE-6A21-B337A260E047}"/>
              </a:ext>
            </a:extLst>
          </p:cNvPr>
          <p:cNvSpPr/>
          <p:nvPr/>
        </p:nvSpPr>
        <p:spPr>
          <a:xfrm>
            <a:off x="2912135" y="3632918"/>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endParaRPr lang="es-CR" b="1" dirty="0"/>
          </a:p>
        </p:txBody>
      </p:sp>
      <p:sp>
        <p:nvSpPr>
          <p:cNvPr id="16" name="Flecha: a la derecha 15">
            <a:extLst>
              <a:ext uri="{FF2B5EF4-FFF2-40B4-BE49-F238E27FC236}">
                <a16:creationId xmlns:a16="http://schemas.microsoft.com/office/drawing/2014/main" id="{A8E9C9AC-EB65-1ECE-1097-21700FC2DAD8}"/>
              </a:ext>
            </a:extLst>
          </p:cNvPr>
          <p:cNvSpPr/>
          <p:nvPr/>
        </p:nvSpPr>
        <p:spPr>
          <a:xfrm>
            <a:off x="2922266" y="1814402"/>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endParaRPr lang="es-CR" b="1" dirty="0"/>
          </a:p>
        </p:txBody>
      </p:sp>
      <p:pic>
        <p:nvPicPr>
          <p:cNvPr id="6" name="Imagen 5">
            <a:extLst>
              <a:ext uri="{FF2B5EF4-FFF2-40B4-BE49-F238E27FC236}">
                <a16:creationId xmlns:a16="http://schemas.microsoft.com/office/drawing/2014/main" id="{0320CA6D-0863-08D5-13C0-5B4E3AAFB5BB}"/>
              </a:ext>
            </a:extLst>
          </p:cNvPr>
          <p:cNvPicPr>
            <a:picLocks noChangeAspect="1"/>
          </p:cNvPicPr>
          <p:nvPr/>
        </p:nvPicPr>
        <p:blipFill>
          <a:blip r:embed="rId2"/>
          <a:stretch>
            <a:fillRect/>
          </a:stretch>
        </p:blipFill>
        <p:spPr>
          <a:xfrm>
            <a:off x="356458" y="3917755"/>
            <a:ext cx="2022913" cy="1469112"/>
          </a:xfrm>
          <a:prstGeom prst="rect">
            <a:avLst/>
          </a:prstGeom>
        </p:spPr>
      </p:pic>
      <p:sp>
        <p:nvSpPr>
          <p:cNvPr id="15" name="CuadroTexto 14">
            <a:extLst>
              <a:ext uri="{FF2B5EF4-FFF2-40B4-BE49-F238E27FC236}">
                <a16:creationId xmlns:a16="http://schemas.microsoft.com/office/drawing/2014/main" id="{618D779C-C67F-04B9-6ECB-26AC1D136256}"/>
              </a:ext>
            </a:extLst>
          </p:cNvPr>
          <p:cNvSpPr txBox="1"/>
          <p:nvPr/>
        </p:nvSpPr>
        <p:spPr>
          <a:xfrm>
            <a:off x="4033872" y="1756915"/>
            <a:ext cx="7504804" cy="1200329"/>
          </a:xfrm>
          <a:prstGeom prst="rect">
            <a:avLst/>
          </a:prstGeom>
          <a:noFill/>
        </p:spPr>
        <p:txBody>
          <a:bodyPr wrap="square">
            <a:spAutoFit/>
          </a:bodyPr>
          <a:lstStyle/>
          <a:p>
            <a:pPr algn="just"/>
            <a:r>
              <a:rPr lang="es-MX" dirty="0"/>
              <a:t>Inadecuada comunicación, sobre todo a nivel de las direcciones de la FOD y las direcciones del MEP relacionados con la gestión del PRONIE y de los LIE en particular, especialmente en lo que se refiere a aspectos no financieros o presupuestarios. </a:t>
            </a:r>
            <a:r>
              <a:rPr lang="es-MX" sz="1100" i="1" dirty="0"/>
              <a:t>(Página 25)</a:t>
            </a:r>
            <a:endParaRPr lang="es-CR" sz="1100" i="1" dirty="0"/>
          </a:p>
        </p:txBody>
      </p:sp>
      <p:sp>
        <p:nvSpPr>
          <p:cNvPr id="22" name="CuadroTexto 21">
            <a:extLst>
              <a:ext uri="{FF2B5EF4-FFF2-40B4-BE49-F238E27FC236}">
                <a16:creationId xmlns:a16="http://schemas.microsoft.com/office/drawing/2014/main" id="{A78D9AC3-D781-4E8B-1638-D31155F9F605}"/>
              </a:ext>
            </a:extLst>
          </p:cNvPr>
          <p:cNvSpPr txBox="1"/>
          <p:nvPr/>
        </p:nvSpPr>
        <p:spPr>
          <a:xfrm>
            <a:off x="4033872" y="3317590"/>
            <a:ext cx="7543279" cy="1923604"/>
          </a:xfrm>
          <a:prstGeom prst="rect">
            <a:avLst/>
          </a:prstGeom>
          <a:noFill/>
        </p:spPr>
        <p:txBody>
          <a:bodyPr wrap="square">
            <a:spAutoFit/>
          </a:bodyPr>
          <a:lstStyle/>
          <a:p>
            <a:pPr algn="just"/>
            <a:r>
              <a:rPr lang="es-MX" sz="1800" b="0" i="0" u="none" strike="noStrike" baseline="0" dirty="0">
                <a:latin typeface="Frutiger-Light"/>
              </a:rPr>
              <a:t>Si bien es cierto, cada entidad tiene su sistema de control de inventarios y de instituciones atendidas, los sistemas no se comparten ni son actualizados en tiempo real. Lo anterior no permite tener control sobre equipos que se hacen obsoletos, el seguimiento al avance de la cobertura, asistencia y contenidos, el desempeño de los centros educativos, para el seguimiento de asesores, supervisores, directores  de centros educativos y regionales y al más alto nivel. </a:t>
            </a:r>
            <a:r>
              <a:rPr lang="es-MX" sz="1100" i="1" dirty="0"/>
              <a:t>(Página 161 y 162)</a:t>
            </a:r>
            <a:endParaRPr lang="es-CR" sz="1100" dirty="0"/>
          </a:p>
        </p:txBody>
      </p:sp>
      <p:sp>
        <p:nvSpPr>
          <p:cNvPr id="2" name="Flecha: a la derecha 1">
            <a:extLst>
              <a:ext uri="{FF2B5EF4-FFF2-40B4-BE49-F238E27FC236}">
                <a16:creationId xmlns:a16="http://schemas.microsoft.com/office/drawing/2014/main" id="{514DAA9B-9167-9E72-DC25-5752C7B4D81C}"/>
              </a:ext>
            </a:extLst>
          </p:cNvPr>
          <p:cNvSpPr/>
          <p:nvPr/>
        </p:nvSpPr>
        <p:spPr>
          <a:xfrm>
            <a:off x="2922266" y="5363608"/>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endParaRPr lang="es-CR" b="1" dirty="0"/>
          </a:p>
        </p:txBody>
      </p:sp>
      <p:sp>
        <p:nvSpPr>
          <p:cNvPr id="4" name="CuadroTexto 3">
            <a:extLst>
              <a:ext uri="{FF2B5EF4-FFF2-40B4-BE49-F238E27FC236}">
                <a16:creationId xmlns:a16="http://schemas.microsoft.com/office/drawing/2014/main" id="{DA9B6BC9-8954-E3A8-3DB2-215E64C7C43E}"/>
              </a:ext>
            </a:extLst>
          </p:cNvPr>
          <p:cNvSpPr txBox="1"/>
          <p:nvPr/>
        </p:nvSpPr>
        <p:spPr>
          <a:xfrm>
            <a:off x="450267" y="2567671"/>
            <a:ext cx="1835294" cy="1200329"/>
          </a:xfrm>
          <a:prstGeom prst="rect">
            <a:avLst/>
          </a:prstGeom>
          <a:noFill/>
        </p:spPr>
        <p:txBody>
          <a:bodyPr wrap="square">
            <a:spAutoFit/>
          </a:bodyPr>
          <a:lstStyle/>
          <a:p>
            <a:pPr algn="ctr"/>
            <a:r>
              <a:rPr lang="es-MX" sz="2400" b="1" dirty="0">
                <a:solidFill>
                  <a:srgbClr val="C00000"/>
                </a:solidFill>
              </a:rPr>
              <a:t>¿Cuán eficiente es la gestión?</a:t>
            </a:r>
            <a:endParaRPr lang="es-CR" sz="2400" b="1" dirty="0">
              <a:solidFill>
                <a:srgbClr val="C00000"/>
              </a:solidFill>
            </a:endParaRPr>
          </a:p>
        </p:txBody>
      </p:sp>
      <p:sp>
        <p:nvSpPr>
          <p:cNvPr id="9" name="CuadroTexto 8">
            <a:extLst>
              <a:ext uri="{FF2B5EF4-FFF2-40B4-BE49-F238E27FC236}">
                <a16:creationId xmlns:a16="http://schemas.microsoft.com/office/drawing/2014/main" id="{A97BD8FD-C187-AAAA-1C1E-C16B56B0E3B7}"/>
              </a:ext>
            </a:extLst>
          </p:cNvPr>
          <p:cNvSpPr txBox="1"/>
          <p:nvPr/>
        </p:nvSpPr>
        <p:spPr>
          <a:xfrm>
            <a:off x="4103110" y="5536219"/>
            <a:ext cx="7474041" cy="646331"/>
          </a:xfrm>
          <a:prstGeom prst="rect">
            <a:avLst/>
          </a:prstGeom>
          <a:noFill/>
        </p:spPr>
        <p:txBody>
          <a:bodyPr wrap="square">
            <a:spAutoFit/>
          </a:bodyPr>
          <a:lstStyle/>
          <a:p>
            <a:pPr algn="just"/>
            <a:r>
              <a:rPr lang="es-MX" dirty="0"/>
              <a:t>La calidad de la infraestructura, esto es el ambiente de los LIE, no siempre es el más adecuado ya sea en tamaño o en condiciones. </a:t>
            </a:r>
            <a:r>
              <a:rPr lang="es-MX" sz="1100" i="1" dirty="0"/>
              <a:t>(Página 26)</a:t>
            </a:r>
            <a:endParaRPr lang="es-CR" sz="1100" dirty="0"/>
          </a:p>
        </p:txBody>
      </p:sp>
      <p:sp>
        <p:nvSpPr>
          <p:cNvPr id="10" name="CuadroTexto 9">
            <a:extLst>
              <a:ext uri="{FF2B5EF4-FFF2-40B4-BE49-F238E27FC236}">
                <a16:creationId xmlns:a16="http://schemas.microsoft.com/office/drawing/2014/main" id="{A6C6D076-9FCA-6A80-95D6-170489F5BC1B}"/>
              </a:ext>
            </a:extLst>
          </p:cNvPr>
          <p:cNvSpPr txBox="1"/>
          <p:nvPr/>
        </p:nvSpPr>
        <p:spPr>
          <a:xfrm>
            <a:off x="424705" y="339844"/>
            <a:ext cx="11455893"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La evaluación realizada por FLACSO, sobre el PRONIE indica los </a:t>
            </a:r>
          </a:p>
          <a:p>
            <a:r>
              <a:rPr lang="es-CR" sz="2800" b="1" dirty="0">
                <a:solidFill>
                  <a:srgbClr val="4DB5E6"/>
                </a:solidFill>
                <a:latin typeface="Arial Rounded MT Bold" panose="020F0704030504030204" pitchFamily="34" charset="0"/>
              </a:rPr>
              <a:t>siguientes problemas:  </a:t>
            </a:r>
            <a:endParaRPr lang="es-CR" sz="2800"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3163132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echa: a la derecha 10">
            <a:extLst>
              <a:ext uri="{FF2B5EF4-FFF2-40B4-BE49-F238E27FC236}">
                <a16:creationId xmlns:a16="http://schemas.microsoft.com/office/drawing/2014/main" id="{B45628E4-F5B8-C6DE-6A21-B337A260E047}"/>
              </a:ext>
            </a:extLst>
          </p:cNvPr>
          <p:cNvSpPr/>
          <p:nvPr/>
        </p:nvSpPr>
        <p:spPr>
          <a:xfrm>
            <a:off x="2922265" y="3556370"/>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endParaRPr lang="es-CR" b="1" dirty="0"/>
          </a:p>
        </p:txBody>
      </p:sp>
      <p:sp>
        <p:nvSpPr>
          <p:cNvPr id="16" name="Flecha: a la derecha 15">
            <a:extLst>
              <a:ext uri="{FF2B5EF4-FFF2-40B4-BE49-F238E27FC236}">
                <a16:creationId xmlns:a16="http://schemas.microsoft.com/office/drawing/2014/main" id="{A8E9C9AC-EB65-1ECE-1097-21700FC2DAD8}"/>
              </a:ext>
            </a:extLst>
          </p:cNvPr>
          <p:cNvSpPr/>
          <p:nvPr/>
        </p:nvSpPr>
        <p:spPr>
          <a:xfrm>
            <a:off x="2922266" y="1814402"/>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endParaRPr lang="es-CR" b="1" dirty="0"/>
          </a:p>
        </p:txBody>
      </p:sp>
      <p:pic>
        <p:nvPicPr>
          <p:cNvPr id="6" name="Imagen 5">
            <a:extLst>
              <a:ext uri="{FF2B5EF4-FFF2-40B4-BE49-F238E27FC236}">
                <a16:creationId xmlns:a16="http://schemas.microsoft.com/office/drawing/2014/main" id="{0320CA6D-0863-08D5-13C0-5B4E3AAFB5BB}"/>
              </a:ext>
            </a:extLst>
          </p:cNvPr>
          <p:cNvPicPr>
            <a:picLocks noChangeAspect="1"/>
          </p:cNvPicPr>
          <p:nvPr/>
        </p:nvPicPr>
        <p:blipFill>
          <a:blip r:embed="rId2"/>
          <a:stretch>
            <a:fillRect/>
          </a:stretch>
        </p:blipFill>
        <p:spPr>
          <a:xfrm>
            <a:off x="356458" y="3917755"/>
            <a:ext cx="2022913" cy="1469112"/>
          </a:xfrm>
          <a:prstGeom prst="rect">
            <a:avLst/>
          </a:prstGeom>
        </p:spPr>
      </p:pic>
      <p:sp>
        <p:nvSpPr>
          <p:cNvPr id="15" name="CuadroTexto 14">
            <a:extLst>
              <a:ext uri="{FF2B5EF4-FFF2-40B4-BE49-F238E27FC236}">
                <a16:creationId xmlns:a16="http://schemas.microsoft.com/office/drawing/2014/main" id="{618D779C-C67F-04B9-6ECB-26AC1D136256}"/>
              </a:ext>
            </a:extLst>
          </p:cNvPr>
          <p:cNvSpPr txBox="1"/>
          <p:nvPr/>
        </p:nvSpPr>
        <p:spPr>
          <a:xfrm>
            <a:off x="4033872" y="1756915"/>
            <a:ext cx="7504804" cy="1200329"/>
          </a:xfrm>
          <a:prstGeom prst="rect">
            <a:avLst/>
          </a:prstGeom>
          <a:noFill/>
        </p:spPr>
        <p:txBody>
          <a:bodyPr wrap="square">
            <a:spAutoFit/>
          </a:bodyPr>
          <a:lstStyle/>
          <a:p>
            <a:pPr algn="just"/>
            <a:r>
              <a:rPr lang="es-MX" dirty="0"/>
              <a:t>Una de la deuda que tiene el Programa en cuanto a la universalización de las nuevas TIC, refiere a la promesa de instalación de Internet, lo cual ha sido desigual en las diferentes regiones del País, estableciendo una brecha en la universalización del acceso. </a:t>
            </a:r>
            <a:r>
              <a:rPr lang="es-MX" sz="1100" i="1" dirty="0"/>
              <a:t>(Página 26)</a:t>
            </a:r>
            <a:endParaRPr lang="es-CR" sz="1100" dirty="0"/>
          </a:p>
        </p:txBody>
      </p:sp>
      <p:sp>
        <p:nvSpPr>
          <p:cNvPr id="2" name="Flecha: a la derecha 1">
            <a:extLst>
              <a:ext uri="{FF2B5EF4-FFF2-40B4-BE49-F238E27FC236}">
                <a16:creationId xmlns:a16="http://schemas.microsoft.com/office/drawing/2014/main" id="{514DAA9B-9167-9E72-DC25-5752C7B4D81C}"/>
              </a:ext>
            </a:extLst>
          </p:cNvPr>
          <p:cNvSpPr/>
          <p:nvPr/>
        </p:nvSpPr>
        <p:spPr>
          <a:xfrm>
            <a:off x="2922266" y="5363608"/>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(6)</a:t>
            </a:r>
            <a:endParaRPr lang="es-CR" b="1" dirty="0"/>
          </a:p>
        </p:txBody>
      </p:sp>
      <p:sp>
        <p:nvSpPr>
          <p:cNvPr id="4" name="CuadroTexto 3">
            <a:extLst>
              <a:ext uri="{FF2B5EF4-FFF2-40B4-BE49-F238E27FC236}">
                <a16:creationId xmlns:a16="http://schemas.microsoft.com/office/drawing/2014/main" id="{DA9B6BC9-8954-E3A8-3DB2-215E64C7C43E}"/>
              </a:ext>
            </a:extLst>
          </p:cNvPr>
          <p:cNvSpPr txBox="1"/>
          <p:nvPr/>
        </p:nvSpPr>
        <p:spPr>
          <a:xfrm>
            <a:off x="450267" y="2567671"/>
            <a:ext cx="1835294" cy="1200329"/>
          </a:xfrm>
          <a:prstGeom prst="rect">
            <a:avLst/>
          </a:prstGeom>
          <a:noFill/>
        </p:spPr>
        <p:txBody>
          <a:bodyPr wrap="square">
            <a:spAutoFit/>
          </a:bodyPr>
          <a:lstStyle/>
          <a:p>
            <a:pPr algn="ctr"/>
            <a:r>
              <a:rPr lang="es-MX" sz="2400" b="1" dirty="0">
                <a:solidFill>
                  <a:srgbClr val="C00000"/>
                </a:solidFill>
              </a:rPr>
              <a:t>¿Cuán eficiente es la gestión?</a:t>
            </a:r>
            <a:endParaRPr lang="es-CR" sz="2400" b="1" dirty="0">
              <a:solidFill>
                <a:srgbClr val="C00000"/>
              </a:solidFill>
            </a:endParaRPr>
          </a:p>
        </p:txBody>
      </p:sp>
      <p:sp>
        <p:nvSpPr>
          <p:cNvPr id="5" name="CuadroTexto 4">
            <a:extLst>
              <a:ext uri="{FF2B5EF4-FFF2-40B4-BE49-F238E27FC236}">
                <a16:creationId xmlns:a16="http://schemas.microsoft.com/office/drawing/2014/main" id="{68F66514-9EAA-8FF4-FB47-02F9750E9308}"/>
              </a:ext>
            </a:extLst>
          </p:cNvPr>
          <p:cNvSpPr txBox="1"/>
          <p:nvPr/>
        </p:nvSpPr>
        <p:spPr>
          <a:xfrm>
            <a:off x="4087524" y="3520537"/>
            <a:ext cx="7451152" cy="1200329"/>
          </a:xfrm>
          <a:prstGeom prst="rect">
            <a:avLst/>
          </a:prstGeom>
          <a:noFill/>
        </p:spPr>
        <p:txBody>
          <a:bodyPr wrap="square">
            <a:spAutoFit/>
          </a:bodyPr>
          <a:lstStyle/>
          <a:p>
            <a:pPr algn="just"/>
            <a:r>
              <a:rPr lang="es-MX" dirty="0"/>
              <a:t>No se cuenta, durante el período que atañe a la evaluación, de un plan de cobertura conjunto, de tal manera que se pueda avanzar con los LIE en los centros educativos más pequeños que no han sido alcanzados por alguna alternativa. </a:t>
            </a:r>
            <a:r>
              <a:rPr lang="es-MX" sz="1100" i="1" dirty="0"/>
              <a:t>(Página 26)</a:t>
            </a:r>
            <a:endParaRPr lang="es-CR" sz="1100" dirty="0"/>
          </a:p>
        </p:txBody>
      </p:sp>
      <p:sp>
        <p:nvSpPr>
          <p:cNvPr id="8" name="CuadroTexto 7">
            <a:extLst>
              <a:ext uri="{FF2B5EF4-FFF2-40B4-BE49-F238E27FC236}">
                <a16:creationId xmlns:a16="http://schemas.microsoft.com/office/drawing/2014/main" id="{A6D85C9D-3504-B5DB-2959-2802A2052448}"/>
              </a:ext>
            </a:extLst>
          </p:cNvPr>
          <p:cNvSpPr txBox="1"/>
          <p:nvPr/>
        </p:nvSpPr>
        <p:spPr>
          <a:xfrm>
            <a:off x="4004182" y="5108030"/>
            <a:ext cx="7617835" cy="1477328"/>
          </a:xfrm>
          <a:prstGeom prst="rect">
            <a:avLst/>
          </a:prstGeom>
          <a:noFill/>
        </p:spPr>
        <p:txBody>
          <a:bodyPr wrap="square">
            <a:spAutoFit/>
          </a:bodyPr>
          <a:lstStyle/>
          <a:p>
            <a:pPr algn="just"/>
            <a:r>
              <a:rPr lang="es-MX" dirty="0"/>
              <a:t>Es evidente la falta de conocimiento de las direcciones de los centros educativos sobre su potestad para definir una política y planes de uso de los laboratorios para otras actividades. En este sentido se identificaron instituciones donde la institución del día no comparte el laboratorio o el Internet con la institución de la noche. </a:t>
            </a:r>
            <a:r>
              <a:rPr lang="es-MX" sz="1100" i="1" dirty="0"/>
              <a:t>(Página 27)</a:t>
            </a:r>
            <a:endParaRPr lang="es-CR" sz="1100" dirty="0"/>
          </a:p>
        </p:txBody>
      </p:sp>
      <p:sp>
        <p:nvSpPr>
          <p:cNvPr id="10" name="CuadroTexto 9">
            <a:extLst>
              <a:ext uri="{FF2B5EF4-FFF2-40B4-BE49-F238E27FC236}">
                <a16:creationId xmlns:a16="http://schemas.microsoft.com/office/drawing/2014/main" id="{CD37131D-C125-5A8F-CD9C-CB667E581D3E}"/>
              </a:ext>
            </a:extLst>
          </p:cNvPr>
          <p:cNvSpPr txBox="1"/>
          <p:nvPr/>
        </p:nvSpPr>
        <p:spPr>
          <a:xfrm>
            <a:off x="424705" y="339844"/>
            <a:ext cx="11455893"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La evaluación realizada por FLACSO, sobre el PRONIE indica los </a:t>
            </a:r>
          </a:p>
          <a:p>
            <a:r>
              <a:rPr lang="es-CR" sz="2800" b="1" dirty="0">
                <a:solidFill>
                  <a:srgbClr val="4DB5E6"/>
                </a:solidFill>
                <a:latin typeface="Arial Rounded MT Bold" panose="020F0704030504030204" pitchFamily="34" charset="0"/>
              </a:rPr>
              <a:t>siguientes problemas:  </a:t>
            </a:r>
            <a:endParaRPr lang="es-CR" sz="2800"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2631414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echa: a la derecha 15">
            <a:extLst>
              <a:ext uri="{FF2B5EF4-FFF2-40B4-BE49-F238E27FC236}">
                <a16:creationId xmlns:a16="http://schemas.microsoft.com/office/drawing/2014/main" id="{A8E9C9AC-EB65-1ECE-1097-21700FC2DAD8}"/>
              </a:ext>
            </a:extLst>
          </p:cNvPr>
          <p:cNvSpPr/>
          <p:nvPr/>
        </p:nvSpPr>
        <p:spPr>
          <a:xfrm>
            <a:off x="2823553" y="1969008"/>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endParaRPr lang="es-CR" b="1" dirty="0"/>
          </a:p>
        </p:txBody>
      </p:sp>
      <p:pic>
        <p:nvPicPr>
          <p:cNvPr id="6" name="Imagen 5">
            <a:extLst>
              <a:ext uri="{FF2B5EF4-FFF2-40B4-BE49-F238E27FC236}">
                <a16:creationId xmlns:a16="http://schemas.microsoft.com/office/drawing/2014/main" id="{0320CA6D-0863-08D5-13C0-5B4E3AAFB5BB}"/>
              </a:ext>
            </a:extLst>
          </p:cNvPr>
          <p:cNvPicPr>
            <a:picLocks noChangeAspect="1"/>
          </p:cNvPicPr>
          <p:nvPr/>
        </p:nvPicPr>
        <p:blipFill>
          <a:blip r:embed="rId2"/>
          <a:stretch>
            <a:fillRect/>
          </a:stretch>
        </p:blipFill>
        <p:spPr>
          <a:xfrm>
            <a:off x="356458" y="4242168"/>
            <a:ext cx="2022913" cy="1469112"/>
          </a:xfrm>
          <a:prstGeom prst="rect">
            <a:avLst/>
          </a:prstGeom>
        </p:spPr>
      </p:pic>
      <p:sp>
        <p:nvSpPr>
          <p:cNvPr id="2" name="Flecha: a la derecha 1">
            <a:extLst>
              <a:ext uri="{FF2B5EF4-FFF2-40B4-BE49-F238E27FC236}">
                <a16:creationId xmlns:a16="http://schemas.microsoft.com/office/drawing/2014/main" id="{514DAA9B-9167-9E72-DC25-5752C7B4D81C}"/>
              </a:ext>
            </a:extLst>
          </p:cNvPr>
          <p:cNvSpPr/>
          <p:nvPr/>
        </p:nvSpPr>
        <p:spPr>
          <a:xfrm>
            <a:off x="2863883" y="3519250"/>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endParaRPr lang="es-CR" b="1" dirty="0"/>
          </a:p>
        </p:txBody>
      </p:sp>
      <p:sp>
        <p:nvSpPr>
          <p:cNvPr id="4" name="CuadroTexto 3">
            <a:extLst>
              <a:ext uri="{FF2B5EF4-FFF2-40B4-BE49-F238E27FC236}">
                <a16:creationId xmlns:a16="http://schemas.microsoft.com/office/drawing/2014/main" id="{DA9B6BC9-8954-E3A8-3DB2-215E64C7C43E}"/>
              </a:ext>
            </a:extLst>
          </p:cNvPr>
          <p:cNvSpPr txBox="1"/>
          <p:nvPr/>
        </p:nvSpPr>
        <p:spPr>
          <a:xfrm>
            <a:off x="356458" y="2125513"/>
            <a:ext cx="2069296" cy="1938992"/>
          </a:xfrm>
          <a:prstGeom prst="rect">
            <a:avLst/>
          </a:prstGeom>
          <a:noFill/>
        </p:spPr>
        <p:txBody>
          <a:bodyPr wrap="square">
            <a:spAutoFit/>
          </a:bodyPr>
          <a:lstStyle/>
          <a:p>
            <a:pPr algn="ctr"/>
            <a:r>
              <a:rPr lang="es-MX" sz="2400" b="1" dirty="0">
                <a:solidFill>
                  <a:srgbClr val="C00000"/>
                </a:solidFill>
              </a:rPr>
              <a:t>¿Cuáles son los principales problemas seguimiento  y evaluación ?</a:t>
            </a:r>
            <a:endParaRPr lang="es-CR" sz="2400" b="1" dirty="0">
              <a:solidFill>
                <a:srgbClr val="C00000"/>
              </a:solidFill>
            </a:endParaRPr>
          </a:p>
        </p:txBody>
      </p:sp>
      <p:sp>
        <p:nvSpPr>
          <p:cNvPr id="9" name="Flecha: a la derecha 8">
            <a:extLst>
              <a:ext uri="{FF2B5EF4-FFF2-40B4-BE49-F238E27FC236}">
                <a16:creationId xmlns:a16="http://schemas.microsoft.com/office/drawing/2014/main" id="{2D74ABDE-D73A-ED35-3D57-2FBDA599FE6B}"/>
              </a:ext>
            </a:extLst>
          </p:cNvPr>
          <p:cNvSpPr/>
          <p:nvPr/>
        </p:nvSpPr>
        <p:spPr>
          <a:xfrm>
            <a:off x="2863883" y="5163310"/>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endParaRPr lang="es-CR" b="1" dirty="0"/>
          </a:p>
        </p:txBody>
      </p:sp>
      <p:sp>
        <p:nvSpPr>
          <p:cNvPr id="5" name="CuadroTexto 4">
            <a:extLst>
              <a:ext uri="{FF2B5EF4-FFF2-40B4-BE49-F238E27FC236}">
                <a16:creationId xmlns:a16="http://schemas.microsoft.com/office/drawing/2014/main" id="{1A9B61F3-736E-B32C-BF0D-F073294273FE}"/>
              </a:ext>
            </a:extLst>
          </p:cNvPr>
          <p:cNvSpPr txBox="1"/>
          <p:nvPr/>
        </p:nvSpPr>
        <p:spPr>
          <a:xfrm>
            <a:off x="4166755" y="2025581"/>
            <a:ext cx="7523017" cy="4137095"/>
          </a:xfrm>
          <a:prstGeom prst="rect">
            <a:avLst/>
          </a:prstGeom>
          <a:noFill/>
        </p:spPr>
        <p:txBody>
          <a:bodyPr wrap="square">
            <a:spAutoFit/>
          </a:bodyPr>
          <a:lstStyle/>
          <a:p>
            <a:pPr lvl="0" algn="just">
              <a:lnSpc>
                <a:spcPct val="107000"/>
              </a:lnSpc>
              <a:tabLst>
                <a:tab pos="982345" algn="l"/>
              </a:tabLst>
            </a:pP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Los asesores del PRONIE tienen poca coordinación con el MEP y, a pesar de que son personal del Ministerio, están físicamente designados a la FOD, lo cual les hace perder el vínculo. </a:t>
            </a:r>
            <a:r>
              <a:rPr lang="es-MX" sz="1100" i="1" dirty="0"/>
              <a:t>(Página 110)</a:t>
            </a:r>
            <a:endParaRPr lang="es-CR" sz="11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tabLst>
                <a:tab pos="982345" algn="l"/>
              </a:tabLs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tabLst>
                <a:tab pos="982345" algn="l"/>
              </a:tabLst>
            </a:pPr>
            <a:endParaRPr lang="es-MX" kern="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tabLst>
                <a:tab pos="982345" algn="l"/>
              </a:tabLs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tabLst>
                <a:tab pos="982345" algn="l"/>
              </a:tabLst>
            </a:pP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El 100% del personal de las direcciones y del personal de los laboratorios desconoce si hubo evaluaciones del PRONIE. </a:t>
            </a:r>
            <a:r>
              <a:rPr lang="es-MX" sz="1100" i="1" dirty="0"/>
              <a:t>(Página 110)</a:t>
            </a:r>
            <a:endParaRPr lang="es-CR" sz="11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982345" algn="l"/>
              </a:tabLs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982345" algn="l"/>
              </a:tabLst>
            </a:pPr>
            <a:endParaRPr lang="es-MX" kern="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982345" algn="l"/>
              </a:tabLst>
            </a:pP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La mitad del personal docente de los laboratorios y más de la mitad de los directores de centros educativos considera que no se cuenta con la cantidad suficiente de computadoras en el laboratorio. </a:t>
            </a:r>
            <a:r>
              <a:rPr lang="es-MX" sz="1100" i="1" dirty="0"/>
              <a:t>(Página 110)</a:t>
            </a:r>
            <a:endParaRPr lang="es-C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027AFE79-FB95-D5D3-80F1-5B8C13AC24BF}"/>
              </a:ext>
            </a:extLst>
          </p:cNvPr>
          <p:cNvSpPr txBox="1"/>
          <p:nvPr/>
        </p:nvSpPr>
        <p:spPr>
          <a:xfrm>
            <a:off x="424705" y="339844"/>
            <a:ext cx="11929869"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La evaluación realizada por FLACSO, sobre el PRONIE indica los </a:t>
            </a:r>
          </a:p>
          <a:p>
            <a:r>
              <a:rPr lang="es-CR" sz="2800" b="1" dirty="0">
                <a:solidFill>
                  <a:srgbClr val="4DB5E6"/>
                </a:solidFill>
                <a:latin typeface="Arial Rounded MT Bold" panose="020F0704030504030204" pitchFamily="34" charset="0"/>
              </a:rPr>
              <a:t>siguientes problemas:  </a:t>
            </a:r>
            <a:endParaRPr lang="es-CR" sz="2800"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2387872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5603A0-9E53-80FA-2A84-72E8D91ABCAD}"/>
              </a:ext>
            </a:extLst>
          </p:cNvPr>
          <p:cNvSpPr>
            <a:spLocks noGrp="1"/>
          </p:cNvSpPr>
          <p:nvPr>
            <p:ph type="title"/>
          </p:nvPr>
        </p:nvSpPr>
        <p:spPr>
          <a:xfrm>
            <a:off x="989120" y="2230761"/>
            <a:ext cx="10515600" cy="948770"/>
          </a:xfrm>
        </p:spPr>
        <p:txBody>
          <a:bodyPr>
            <a:noAutofit/>
          </a:bodyPr>
          <a:lstStyle/>
          <a:p>
            <a:pPr algn="ctr"/>
            <a:r>
              <a:rPr lang="es-ES" sz="5400" b="1" dirty="0">
                <a:solidFill>
                  <a:srgbClr val="00B0F0"/>
                </a:solidFill>
                <a:latin typeface="+mn-lt"/>
                <a:ea typeface="+mn-ea"/>
                <a:cs typeface="+mn-cs"/>
              </a:rPr>
              <a:t>5. </a:t>
            </a:r>
            <a:r>
              <a:rPr lang="es-MX" sz="5000" b="1" dirty="0">
                <a:solidFill>
                  <a:srgbClr val="4DB5E6"/>
                </a:solidFill>
                <a:latin typeface="Arial Rounded MT Bold" panose="020F0704030504030204" pitchFamily="34" charset="0"/>
              </a:rPr>
              <a:t>Sobre el financiamiento </a:t>
            </a:r>
            <a:br>
              <a:rPr lang="es-MX" sz="5000" b="1" dirty="0">
                <a:solidFill>
                  <a:srgbClr val="4DB5E6"/>
                </a:solidFill>
                <a:latin typeface="Arial Rounded MT Bold" panose="020F0704030504030204" pitchFamily="34" charset="0"/>
              </a:rPr>
            </a:br>
            <a:r>
              <a:rPr lang="es-MX" sz="5000" b="1" dirty="0">
                <a:solidFill>
                  <a:srgbClr val="4DB5E6"/>
                </a:solidFill>
                <a:latin typeface="Arial Rounded MT Bold" panose="020F0704030504030204" pitchFamily="34" charset="0"/>
              </a:rPr>
              <a:t>del PRONIE</a:t>
            </a:r>
            <a:br>
              <a:rPr lang="es-MX" sz="5400" b="1" dirty="0">
                <a:solidFill>
                  <a:srgbClr val="4DB5E6"/>
                </a:solidFill>
                <a:latin typeface="Arial Rounded MT Bold" panose="020F0704030504030204" pitchFamily="34" charset="0"/>
              </a:rPr>
            </a:br>
            <a:endParaRPr lang="es-CR" sz="5400" b="1" dirty="0">
              <a:solidFill>
                <a:srgbClr val="00B0F0"/>
              </a:solidFill>
              <a:latin typeface="+mn-lt"/>
              <a:ea typeface="+mn-ea"/>
              <a:cs typeface="+mn-cs"/>
            </a:endParaRPr>
          </a:p>
        </p:txBody>
      </p:sp>
    </p:spTree>
    <p:extLst>
      <p:ext uri="{BB962C8B-B14F-4D97-AF65-F5344CB8AC3E}">
        <p14:creationId xmlns:p14="http://schemas.microsoft.com/office/powerpoint/2010/main" val="3366741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5DC5ACB-66CF-4283-0CC8-EDE112779F5C}"/>
              </a:ext>
            </a:extLst>
          </p:cNvPr>
          <p:cNvSpPr txBox="1"/>
          <p:nvPr/>
        </p:nvSpPr>
        <p:spPr>
          <a:xfrm>
            <a:off x="445510" y="430314"/>
            <a:ext cx="9633672" cy="646331"/>
          </a:xfrm>
          <a:prstGeom prst="rect">
            <a:avLst/>
          </a:prstGeom>
          <a:noFill/>
        </p:spPr>
        <p:txBody>
          <a:bodyPr wrap="square">
            <a:spAutoFit/>
          </a:bodyPr>
          <a:lstStyle/>
          <a:p>
            <a:r>
              <a:rPr lang="es-MX" sz="3600" b="1" dirty="0">
                <a:solidFill>
                  <a:srgbClr val="4DB5E6"/>
                </a:solidFill>
                <a:latin typeface="Arial Rounded MT Bold" panose="020F0704030504030204" pitchFamily="34" charset="0"/>
              </a:rPr>
              <a:t>Sobre el financiamiento del PRONIE</a:t>
            </a:r>
          </a:p>
        </p:txBody>
      </p:sp>
      <p:sp>
        <p:nvSpPr>
          <p:cNvPr id="8" name="CuadroTexto 7">
            <a:extLst>
              <a:ext uri="{FF2B5EF4-FFF2-40B4-BE49-F238E27FC236}">
                <a16:creationId xmlns:a16="http://schemas.microsoft.com/office/drawing/2014/main" id="{7AB72E91-B7DD-A69A-17B1-14CD88DA3F10}"/>
              </a:ext>
            </a:extLst>
          </p:cNvPr>
          <p:cNvSpPr txBox="1"/>
          <p:nvPr/>
        </p:nvSpPr>
        <p:spPr>
          <a:xfrm>
            <a:off x="623454" y="1631221"/>
            <a:ext cx="10287000" cy="2445862"/>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Entre el 2000 y el 2022, el MEP ha transferido a la FOD alrededor de 227 mil millones de colones para que se ejecutara el PRONIE. Para que se hagan una idea, esto equivale a construir 11.500 viviendas de interés </a:t>
            </a:r>
            <a:r>
              <a:rPr lang="es-MX"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En otras palabras, equivale a todas las casas existentes en cantones como Flores o Belén en Heredia; Orotina o Atenas en Alajuela, Tilarán o Bagaces en Guanacaste.</a:t>
            </a: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C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30425C46-CE38-30C6-179D-7D7DE1527F69}"/>
              </a:ext>
            </a:extLst>
          </p:cNvPr>
          <p:cNvSpPr txBox="1"/>
          <p:nvPr/>
        </p:nvSpPr>
        <p:spPr>
          <a:xfrm>
            <a:off x="554615" y="4631660"/>
            <a:ext cx="10433952" cy="1200329"/>
          </a:xfrm>
          <a:prstGeom prst="rect">
            <a:avLst/>
          </a:prstGeom>
          <a:noFill/>
        </p:spPr>
        <p:txBody>
          <a:bodyPr wrap="square">
            <a:spAutoFit/>
          </a:bodyPr>
          <a:lstStyle/>
          <a:p>
            <a:pPr marL="342900" indent="-342900" algn="just">
              <a:buFont typeface="Arial" panose="020B0604020202020204" pitchFamily="34" charset="0"/>
              <a:buChar char="•"/>
            </a:pPr>
            <a:r>
              <a:rPr lang="es-MX" sz="2400" kern="100" dirty="0">
                <a:latin typeface="Calibri" panose="020F0502020204030204" pitchFamily="34" charset="0"/>
                <a:cs typeface="Times New Roman" panose="02020603050405020304" pitchFamily="18" charset="0"/>
              </a:rPr>
              <a:t>Además de transferir a la FOD más de 1.600 millones mensuales en promedio en los últimos 4 años, el MEP paga más de 1.700 docentes y asesores de informática educativa, correspondiente a 24 mil millones de colones al año.</a:t>
            </a:r>
            <a:endParaRPr lang="es-CR" sz="24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2197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5DC5ACB-66CF-4283-0CC8-EDE112779F5C}"/>
              </a:ext>
            </a:extLst>
          </p:cNvPr>
          <p:cNvSpPr txBox="1"/>
          <p:nvPr/>
        </p:nvSpPr>
        <p:spPr>
          <a:xfrm>
            <a:off x="445510" y="430314"/>
            <a:ext cx="9633672" cy="646331"/>
          </a:xfrm>
          <a:prstGeom prst="rect">
            <a:avLst/>
          </a:prstGeom>
          <a:noFill/>
        </p:spPr>
        <p:txBody>
          <a:bodyPr wrap="square">
            <a:spAutoFit/>
          </a:bodyPr>
          <a:lstStyle/>
          <a:p>
            <a:r>
              <a:rPr lang="es-MX" sz="3600" b="1" dirty="0">
                <a:solidFill>
                  <a:srgbClr val="4DB5E6"/>
                </a:solidFill>
                <a:latin typeface="Arial Rounded MT Bold" panose="020F0704030504030204" pitchFamily="34" charset="0"/>
              </a:rPr>
              <a:t>Sobre el financiamiento del PRONIE</a:t>
            </a:r>
          </a:p>
        </p:txBody>
      </p:sp>
      <p:sp>
        <p:nvSpPr>
          <p:cNvPr id="8" name="CuadroTexto 7">
            <a:extLst>
              <a:ext uri="{FF2B5EF4-FFF2-40B4-BE49-F238E27FC236}">
                <a16:creationId xmlns:a16="http://schemas.microsoft.com/office/drawing/2014/main" id="{7AB72E91-B7DD-A69A-17B1-14CD88DA3F10}"/>
              </a:ext>
            </a:extLst>
          </p:cNvPr>
          <p:cNvSpPr txBox="1"/>
          <p:nvPr/>
        </p:nvSpPr>
        <p:spPr>
          <a:xfrm>
            <a:off x="550068" y="1703957"/>
            <a:ext cx="10287000" cy="865173"/>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Desde el año 2006 hasta el final de 2014, el presupuesto de la FOD asignado por el MEP creció en más de un 500%. </a:t>
            </a:r>
            <a:endParaRPr lang="es-C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F62EC32A-8378-7FD3-0680-C7C6A37892D3}"/>
              </a:ext>
            </a:extLst>
          </p:cNvPr>
          <p:cNvSpPr txBox="1"/>
          <p:nvPr/>
        </p:nvSpPr>
        <p:spPr>
          <a:xfrm>
            <a:off x="550068" y="3196442"/>
            <a:ext cx="10433772" cy="2841034"/>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es-MX" sz="2400" kern="100" dirty="0">
                <a:latin typeface="Calibri" panose="020F0502020204030204" pitchFamily="34" charset="0"/>
                <a:cs typeface="Times New Roman" panose="02020603050405020304" pitchFamily="18" charset="0"/>
              </a:rPr>
              <a:t>El último convenio con la FOD llegaba a su fin el 8 de febrero de 2023 y fue extendido hasta el 8 de mayo mientras se realiza la revisión. Preocupa que la FOD adquirió en 2022, compromisos hasta finales de 2023 sin certeza de la renovación del convenio y, por tanto, sin contar con un instrumento jurídico que los respalde, indicando que así lo hicieron porque consideran que la aprobación del presupuesto ordinario en la Asamblea Legislativa los habilitaba para asumir estos compromisos. </a:t>
            </a:r>
            <a:endParaRPr lang="es-CR" sz="24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76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5603A0-9E53-80FA-2A84-72E8D91ABCAD}"/>
              </a:ext>
            </a:extLst>
          </p:cNvPr>
          <p:cNvSpPr>
            <a:spLocks noGrp="1"/>
          </p:cNvSpPr>
          <p:nvPr>
            <p:ph type="title"/>
          </p:nvPr>
        </p:nvSpPr>
        <p:spPr>
          <a:xfrm>
            <a:off x="989120" y="2230761"/>
            <a:ext cx="10515600" cy="948770"/>
          </a:xfrm>
        </p:spPr>
        <p:txBody>
          <a:bodyPr>
            <a:noAutofit/>
          </a:bodyPr>
          <a:lstStyle/>
          <a:p>
            <a:pPr algn="ctr"/>
            <a:r>
              <a:rPr lang="es-ES" sz="4000" b="1" dirty="0">
                <a:solidFill>
                  <a:srgbClr val="00B0F0"/>
                </a:solidFill>
                <a:latin typeface="+mn-lt"/>
                <a:ea typeface="+mn-ea"/>
                <a:cs typeface="+mn-cs"/>
              </a:rPr>
              <a:t>1. Responsabilidades y Rectoría del MEP en la gestión de los Recursos Tecnológicos</a:t>
            </a:r>
            <a:endParaRPr lang="es-CR" sz="4000" b="1" dirty="0">
              <a:solidFill>
                <a:srgbClr val="00B0F0"/>
              </a:solidFill>
              <a:latin typeface="+mn-lt"/>
              <a:ea typeface="+mn-ea"/>
              <a:cs typeface="+mn-cs"/>
            </a:endParaRPr>
          </a:p>
        </p:txBody>
      </p:sp>
    </p:spTree>
    <p:extLst>
      <p:ext uri="{BB962C8B-B14F-4D97-AF65-F5344CB8AC3E}">
        <p14:creationId xmlns:p14="http://schemas.microsoft.com/office/powerpoint/2010/main" val="1267288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5603A0-9E53-80FA-2A84-72E8D91ABCAD}"/>
              </a:ext>
            </a:extLst>
          </p:cNvPr>
          <p:cNvSpPr>
            <a:spLocks noGrp="1"/>
          </p:cNvSpPr>
          <p:nvPr>
            <p:ph type="title"/>
          </p:nvPr>
        </p:nvSpPr>
        <p:spPr>
          <a:xfrm>
            <a:off x="989120" y="2230761"/>
            <a:ext cx="10515600" cy="948770"/>
          </a:xfrm>
        </p:spPr>
        <p:txBody>
          <a:bodyPr>
            <a:noAutofit/>
          </a:bodyPr>
          <a:lstStyle/>
          <a:p>
            <a:pPr algn="ctr"/>
            <a:r>
              <a:rPr lang="es-ES" sz="5400" b="1" dirty="0">
                <a:solidFill>
                  <a:srgbClr val="00B0F0"/>
                </a:solidFill>
                <a:latin typeface="+mn-lt"/>
                <a:ea typeface="+mn-ea"/>
                <a:cs typeface="+mn-cs"/>
              </a:rPr>
              <a:t>6.Aclaración</a:t>
            </a:r>
            <a:endParaRPr lang="es-CR" sz="5400" b="1" dirty="0">
              <a:solidFill>
                <a:srgbClr val="00B0F0"/>
              </a:solidFill>
              <a:latin typeface="+mn-lt"/>
              <a:ea typeface="+mn-ea"/>
              <a:cs typeface="+mn-cs"/>
            </a:endParaRPr>
          </a:p>
        </p:txBody>
      </p:sp>
    </p:spTree>
    <p:extLst>
      <p:ext uri="{BB962C8B-B14F-4D97-AF65-F5344CB8AC3E}">
        <p14:creationId xmlns:p14="http://schemas.microsoft.com/office/powerpoint/2010/main" val="2226703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DCE20B1-CF46-5B07-4CB4-A0DB5A60FE26}"/>
              </a:ext>
            </a:extLst>
          </p:cNvPr>
          <p:cNvSpPr txBox="1"/>
          <p:nvPr/>
        </p:nvSpPr>
        <p:spPr>
          <a:xfrm>
            <a:off x="544023" y="443873"/>
            <a:ext cx="10677352" cy="6105005"/>
          </a:xfrm>
          <a:prstGeom prst="rect">
            <a:avLst/>
          </a:prstGeom>
          <a:noFill/>
        </p:spPr>
        <p:txBody>
          <a:bodyPr wrap="square">
            <a:spAutoFit/>
          </a:bodyPr>
          <a:lstStyle/>
          <a:p>
            <a:pPr marL="449580" algn="just">
              <a:lnSpc>
                <a:spcPct val="107000"/>
              </a:lnSpc>
              <a:spcAft>
                <a:spcPts val="800"/>
              </a:spcAft>
            </a:pPr>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Los estudiantes del sistema educativo público de Costa Rica no quedarán sin un programa de informática educativa. Por el contrario, se llevarán a cabo diversas acciones para fortalecer y mejorar la calidad, equidad y cobertura de dicho programa: </a:t>
            </a:r>
            <a:endParaRPr lang="es-C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07000"/>
              </a:lnSpc>
              <a:buFont typeface="Arial" panose="020B0604020202020204" pitchFamily="34" charset="0"/>
              <a:buChar char="•"/>
            </a:pPr>
            <a:r>
              <a:rPr lang="es-MX" sz="2400" i="1" kern="100" dirty="0">
                <a:effectLst/>
                <a:latin typeface="Calibri" panose="020F0502020204030204" pitchFamily="34" charset="0"/>
                <a:ea typeface="Calibri" panose="020F0502020204030204" pitchFamily="34" charset="0"/>
                <a:cs typeface="Times New Roman" panose="02020603050405020304" pitchFamily="18" charset="0"/>
              </a:rPr>
              <a:t>Vamos a realizar, por primera vez, un diagnóstico del conocimiento que tienen actualmente los estudiantes y docentes en informática educativa.</a:t>
            </a:r>
          </a:p>
          <a:p>
            <a:pPr marL="1200150" lvl="2" indent="-285750" algn="just">
              <a:lnSpc>
                <a:spcPct val="107000"/>
              </a:lnSpc>
              <a:buFont typeface="Arial" panose="020B0604020202020204" pitchFamily="34" charset="0"/>
              <a:buChar char="•"/>
            </a:pPr>
            <a:r>
              <a:rPr lang="es-MX" sz="2400" i="1" kern="100" dirty="0">
                <a:effectLst/>
                <a:latin typeface="Calibri" panose="020F0502020204030204" pitchFamily="34" charset="0"/>
                <a:ea typeface="Calibri" panose="020F0502020204030204" pitchFamily="34" charset="0"/>
                <a:cs typeface="Times New Roman" panose="02020603050405020304" pitchFamily="18" charset="0"/>
              </a:rPr>
              <a:t>Se implementará un programa de nivelación y reforzamiento a partir de la realidad.</a:t>
            </a:r>
          </a:p>
          <a:p>
            <a:pPr marL="1200150" lvl="2" indent="-285750" algn="just">
              <a:lnSpc>
                <a:spcPct val="107000"/>
              </a:lnSpc>
              <a:buFont typeface="Arial" panose="020B0604020202020204" pitchFamily="34" charset="0"/>
              <a:buChar char="•"/>
            </a:pPr>
            <a:r>
              <a:rPr lang="es-MX" sz="2400" i="1" kern="100" dirty="0">
                <a:effectLst/>
                <a:latin typeface="Calibri" panose="020F0502020204030204" pitchFamily="34" charset="0"/>
                <a:ea typeface="Calibri" panose="020F0502020204030204" pitchFamily="34" charset="0"/>
                <a:cs typeface="Times New Roman" panose="02020603050405020304" pitchFamily="18" charset="0"/>
              </a:rPr>
              <a:t>Se está completando un plan de estudios integral e innovador desde preescolar hasta secundaria.</a:t>
            </a:r>
          </a:p>
          <a:p>
            <a:pPr marL="1200150" lvl="2" indent="-285750" algn="just">
              <a:lnSpc>
                <a:spcPct val="107000"/>
              </a:lnSpc>
              <a:spcAft>
                <a:spcPts val="800"/>
              </a:spcAft>
              <a:buFont typeface="Arial" panose="020B0604020202020204" pitchFamily="34" charset="0"/>
              <a:buChar char="•"/>
            </a:pPr>
            <a:r>
              <a:rPr lang="es-MX" sz="2400" i="1" kern="100" dirty="0">
                <a:effectLst/>
                <a:latin typeface="Calibri" panose="020F0502020204030204" pitchFamily="34" charset="0"/>
                <a:ea typeface="Calibri" panose="020F0502020204030204" pitchFamily="34" charset="0"/>
                <a:cs typeface="Times New Roman" panose="02020603050405020304" pitchFamily="18" charset="0"/>
              </a:rPr>
              <a:t>Actualmente, se cuentan con diversas ofertas de asistencia para la implementación de este plan, gracias a la disponibilidad de varias entidades con sólida capacidad técnica para brindar apoyo en su ejecución. Esto asegura que el MEP mantenga su responsabilidad y control sobre los resultados, tal como corresponde. </a:t>
            </a:r>
            <a:endParaRPr lang="es-CR" sz="2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363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6218CC-A6E3-3A2F-84EA-64B223D56E7A}"/>
              </a:ext>
            </a:extLst>
          </p:cNvPr>
          <p:cNvSpPr txBox="1">
            <a:spLocks/>
          </p:cNvSpPr>
          <p:nvPr/>
        </p:nvSpPr>
        <p:spPr>
          <a:xfrm>
            <a:off x="1247692" y="2860251"/>
            <a:ext cx="10106107" cy="101325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4DB5E6"/>
                </a:solidFill>
                <a:latin typeface="Arial Rounded MT Bold" panose="020F0704030504030204" pitchFamily="34" charset="0"/>
                <a:ea typeface="+mn-ea"/>
                <a:cs typeface="+mn-cs"/>
              </a:rPr>
              <a:t>Programa Nacional de </a:t>
            </a:r>
            <a:r>
              <a:rPr lang="en-US" sz="3600" b="1" dirty="0" err="1">
                <a:solidFill>
                  <a:srgbClr val="4DB5E6"/>
                </a:solidFill>
                <a:latin typeface="Arial Rounded MT Bold" panose="020F0704030504030204" pitchFamily="34" charset="0"/>
                <a:ea typeface="+mn-ea"/>
                <a:cs typeface="+mn-cs"/>
              </a:rPr>
              <a:t>Formación</a:t>
            </a:r>
            <a:r>
              <a:rPr lang="en-US" sz="3600" b="1" dirty="0">
                <a:solidFill>
                  <a:srgbClr val="4DB5E6"/>
                </a:solidFill>
                <a:latin typeface="Arial Rounded MT Bold" panose="020F0704030504030204" pitchFamily="34" charset="0"/>
                <a:ea typeface="+mn-ea"/>
                <a:cs typeface="+mn-cs"/>
              </a:rPr>
              <a:t> </a:t>
            </a:r>
            <a:r>
              <a:rPr lang="en-US" sz="3600" b="1" dirty="0" err="1">
                <a:solidFill>
                  <a:srgbClr val="4DB5E6"/>
                </a:solidFill>
                <a:latin typeface="Arial Rounded MT Bold" panose="020F0704030504030204" pitchFamily="34" charset="0"/>
                <a:ea typeface="+mn-ea"/>
                <a:cs typeface="+mn-cs"/>
              </a:rPr>
              <a:t>Tecnológica</a:t>
            </a:r>
            <a:r>
              <a:rPr lang="en-US" sz="3600" b="1" dirty="0">
                <a:solidFill>
                  <a:srgbClr val="4DB5E6"/>
                </a:solidFill>
                <a:latin typeface="Arial Rounded MT Bold" panose="020F0704030504030204" pitchFamily="34" charset="0"/>
                <a:ea typeface="+mn-ea"/>
                <a:cs typeface="+mn-cs"/>
              </a:rPr>
              <a:t> en la Educación de Costa Rica</a:t>
            </a:r>
            <a:endParaRPr lang="es-419" sz="3600" b="1" dirty="0">
              <a:solidFill>
                <a:srgbClr val="4DB5E6"/>
              </a:solidFill>
              <a:latin typeface="Arial Rounded MT Bold" panose="020F0704030504030204" pitchFamily="34" charset="0"/>
              <a:ea typeface="+mn-ea"/>
              <a:cs typeface="+mn-cs"/>
            </a:endParaRPr>
          </a:p>
        </p:txBody>
      </p:sp>
      <p:sp>
        <p:nvSpPr>
          <p:cNvPr id="5" name="Título 1">
            <a:extLst>
              <a:ext uri="{FF2B5EF4-FFF2-40B4-BE49-F238E27FC236}">
                <a16:creationId xmlns:a16="http://schemas.microsoft.com/office/drawing/2014/main" id="{B8436D9E-555B-51A3-87E5-A487F6BE1F94}"/>
              </a:ext>
            </a:extLst>
          </p:cNvPr>
          <p:cNvSpPr txBox="1">
            <a:spLocks/>
          </p:cNvSpPr>
          <p:nvPr/>
        </p:nvSpPr>
        <p:spPr>
          <a:xfrm>
            <a:off x="890153" y="1132035"/>
            <a:ext cx="10515600" cy="1135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dirty="0">
                <a:solidFill>
                  <a:srgbClr val="00B0F0"/>
                </a:solidFill>
                <a:latin typeface="+mn-lt"/>
                <a:ea typeface="+mn-ea"/>
                <a:cs typeface="+mn-cs"/>
              </a:rPr>
              <a:t>7. Propuesta MEP</a:t>
            </a:r>
            <a:endParaRPr lang="es-CR" sz="4400" b="1"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1509128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0661-E7F8-6A5A-39E6-67D6B9131AA8}"/>
              </a:ext>
            </a:extLst>
          </p:cNvPr>
          <p:cNvSpPr>
            <a:spLocks noGrp="1"/>
          </p:cNvSpPr>
          <p:nvPr>
            <p:ph type="title"/>
          </p:nvPr>
        </p:nvSpPr>
        <p:spPr>
          <a:xfrm>
            <a:off x="0" y="84396"/>
            <a:ext cx="12191999" cy="636769"/>
          </a:xfrm>
          <a:solidFill>
            <a:srgbClr val="002060"/>
          </a:solidFill>
        </p:spPr>
        <p:txBody>
          <a:bodyPr>
            <a:normAutofit fontScale="90000"/>
          </a:bodyPr>
          <a:lstStyle/>
          <a:p>
            <a:pPr algn="ctr"/>
            <a:r>
              <a:rPr lang="en-US" sz="3100" b="1" dirty="0">
                <a:solidFill>
                  <a:schemeClr val="bg1"/>
                </a:solidFill>
              </a:rPr>
              <a:t>HORIZONTE CURRICULAR POR NIVEL EDUCATIVO</a:t>
            </a:r>
            <a:br>
              <a:rPr lang="en-US" sz="3600" b="1" dirty="0">
                <a:solidFill>
                  <a:schemeClr val="bg1"/>
                </a:solidFill>
              </a:rPr>
            </a:br>
            <a:r>
              <a:rPr lang="en-US" sz="2700" b="1" dirty="0">
                <a:solidFill>
                  <a:schemeClr val="bg1"/>
                </a:solidFill>
              </a:rPr>
              <a:t>CIUDADANÍA DIGITAL – EJE TRANSVERSAL</a:t>
            </a:r>
            <a:endParaRPr lang="es-419" sz="2700" b="1" dirty="0">
              <a:solidFill>
                <a:schemeClr val="bg1"/>
              </a:solidFill>
            </a:endParaRPr>
          </a:p>
        </p:txBody>
      </p:sp>
      <p:sp>
        <p:nvSpPr>
          <p:cNvPr id="3" name="Rectangle: Rounded Corners 2">
            <a:extLst>
              <a:ext uri="{FF2B5EF4-FFF2-40B4-BE49-F238E27FC236}">
                <a16:creationId xmlns:a16="http://schemas.microsoft.com/office/drawing/2014/main" id="{C28F7CDE-CB36-C930-D08D-F388D1C94F2C}"/>
              </a:ext>
            </a:extLst>
          </p:cNvPr>
          <p:cNvSpPr/>
          <p:nvPr/>
        </p:nvSpPr>
        <p:spPr>
          <a:xfrm>
            <a:off x="3012768" y="1430994"/>
            <a:ext cx="1770490"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Desarrollo del Pensamiento Computacional 1</a:t>
            </a:r>
            <a:endParaRPr lang="es-419" sz="1400" dirty="0"/>
          </a:p>
        </p:txBody>
      </p:sp>
      <p:sp>
        <p:nvSpPr>
          <p:cNvPr id="4" name="Rectangle: Rounded Corners 3">
            <a:extLst>
              <a:ext uri="{FF2B5EF4-FFF2-40B4-BE49-F238E27FC236}">
                <a16:creationId xmlns:a16="http://schemas.microsoft.com/office/drawing/2014/main" id="{B8A19701-C943-6E8E-C576-3BC0C016119A}"/>
              </a:ext>
            </a:extLst>
          </p:cNvPr>
          <p:cNvSpPr/>
          <p:nvPr/>
        </p:nvSpPr>
        <p:spPr>
          <a:xfrm>
            <a:off x="5369105" y="1427368"/>
            <a:ext cx="1770490"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Desarrollo del Pensamiento Computacional 2</a:t>
            </a:r>
            <a:endParaRPr lang="es-419" sz="1400" dirty="0"/>
          </a:p>
        </p:txBody>
      </p:sp>
      <p:sp>
        <p:nvSpPr>
          <p:cNvPr id="5" name="Rectangle: Rounded Corners 4">
            <a:extLst>
              <a:ext uri="{FF2B5EF4-FFF2-40B4-BE49-F238E27FC236}">
                <a16:creationId xmlns:a16="http://schemas.microsoft.com/office/drawing/2014/main" id="{BC579CB5-AF11-AEFF-BD7C-0F84EE91CB95}"/>
              </a:ext>
            </a:extLst>
          </p:cNvPr>
          <p:cNvSpPr/>
          <p:nvPr/>
        </p:nvSpPr>
        <p:spPr>
          <a:xfrm>
            <a:off x="7691770" y="1452017"/>
            <a:ext cx="1770490"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Desarrollo del Pensamiento Computacional 3</a:t>
            </a:r>
            <a:endParaRPr lang="es-419" sz="1400" dirty="0"/>
          </a:p>
        </p:txBody>
      </p:sp>
      <p:sp>
        <p:nvSpPr>
          <p:cNvPr id="8" name="Left Bracket 7">
            <a:extLst>
              <a:ext uri="{FF2B5EF4-FFF2-40B4-BE49-F238E27FC236}">
                <a16:creationId xmlns:a16="http://schemas.microsoft.com/office/drawing/2014/main" id="{5625CFC8-A9ED-7ABE-E675-EE63693AC3E1}"/>
              </a:ext>
            </a:extLst>
          </p:cNvPr>
          <p:cNvSpPr/>
          <p:nvPr/>
        </p:nvSpPr>
        <p:spPr>
          <a:xfrm rot="5400000">
            <a:off x="3799991" y="358630"/>
            <a:ext cx="212817" cy="201963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9" name="TextBox 8">
            <a:extLst>
              <a:ext uri="{FF2B5EF4-FFF2-40B4-BE49-F238E27FC236}">
                <a16:creationId xmlns:a16="http://schemas.microsoft.com/office/drawing/2014/main" id="{85B37A00-078D-AE5F-561D-50E4AA398252}"/>
              </a:ext>
            </a:extLst>
          </p:cNvPr>
          <p:cNvSpPr txBox="1"/>
          <p:nvPr/>
        </p:nvSpPr>
        <p:spPr>
          <a:xfrm>
            <a:off x="79791" y="650020"/>
            <a:ext cx="1157994" cy="523220"/>
          </a:xfrm>
          <a:prstGeom prst="rect">
            <a:avLst/>
          </a:prstGeom>
          <a:noFill/>
        </p:spPr>
        <p:txBody>
          <a:bodyPr wrap="square" rtlCol="0">
            <a:spAutoFit/>
          </a:bodyPr>
          <a:lstStyle/>
          <a:p>
            <a:pPr algn="ctr"/>
            <a:r>
              <a:rPr lang="en-US" sz="1400" dirty="0" err="1"/>
              <a:t>Años</a:t>
            </a:r>
            <a:r>
              <a:rPr lang="en-US" sz="1400" dirty="0"/>
              <a:t> de </a:t>
            </a:r>
            <a:r>
              <a:rPr lang="en-US" sz="1400" dirty="0" err="1"/>
              <a:t>Escolaridad</a:t>
            </a:r>
            <a:endParaRPr lang="es-419" sz="1400" dirty="0"/>
          </a:p>
        </p:txBody>
      </p:sp>
      <p:sp>
        <p:nvSpPr>
          <p:cNvPr id="10" name="TextBox 9">
            <a:extLst>
              <a:ext uri="{FF2B5EF4-FFF2-40B4-BE49-F238E27FC236}">
                <a16:creationId xmlns:a16="http://schemas.microsoft.com/office/drawing/2014/main" id="{E6C40E30-C5A4-18FB-446D-F56EB17F5040}"/>
              </a:ext>
            </a:extLst>
          </p:cNvPr>
          <p:cNvSpPr txBox="1"/>
          <p:nvPr/>
        </p:nvSpPr>
        <p:spPr>
          <a:xfrm>
            <a:off x="2896583" y="643499"/>
            <a:ext cx="1940118" cy="646331"/>
          </a:xfrm>
          <a:prstGeom prst="rect">
            <a:avLst/>
          </a:prstGeom>
          <a:noFill/>
        </p:spPr>
        <p:txBody>
          <a:bodyPr wrap="square" rtlCol="0">
            <a:spAutoFit/>
          </a:bodyPr>
          <a:lstStyle/>
          <a:p>
            <a:pPr algn="ctr"/>
            <a:r>
              <a:rPr lang="en-US" dirty="0"/>
              <a:t>1 a 3</a:t>
            </a:r>
          </a:p>
          <a:p>
            <a:pPr algn="ctr"/>
            <a:r>
              <a:rPr lang="en-US" dirty="0"/>
              <a:t>Primaria</a:t>
            </a:r>
            <a:endParaRPr lang="es-419" dirty="0"/>
          </a:p>
        </p:txBody>
      </p:sp>
      <p:sp>
        <p:nvSpPr>
          <p:cNvPr id="11" name="TextBox 10">
            <a:extLst>
              <a:ext uri="{FF2B5EF4-FFF2-40B4-BE49-F238E27FC236}">
                <a16:creationId xmlns:a16="http://schemas.microsoft.com/office/drawing/2014/main" id="{FBC2934E-D6D6-C11D-284B-F4BD9BC64630}"/>
              </a:ext>
            </a:extLst>
          </p:cNvPr>
          <p:cNvSpPr txBox="1"/>
          <p:nvPr/>
        </p:nvSpPr>
        <p:spPr>
          <a:xfrm>
            <a:off x="5116323" y="610115"/>
            <a:ext cx="2225481" cy="646331"/>
          </a:xfrm>
          <a:prstGeom prst="rect">
            <a:avLst/>
          </a:prstGeom>
          <a:noFill/>
        </p:spPr>
        <p:txBody>
          <a:bodyPr wrap="square" rtlCol="0">
            <a:spAutoFit/>
          </a:bodyPr>
          <a:lstStyle/>
          <a:p>
            <a:pPr algn="ctr"/>
            <a:r>
              <a:rPr lang="en-US" dirty="0"/>
              <a:t>4 a 7</a:t>
            </a:r>
          </a:p>
          <a:p>
            <a:pPr algn="ctr"/>
            <a:r>
              <a:rPr lang="en-US" dirty="0"/>
              <a:t>Primaria/Secundaria</a:t>
            </a:r>
            <a:endParaRPr lang="es-419" dirty="0"/>
          </a:p>
        </p:txBody>
      </p:sp>
      <p:sp>
        <p:nvSpPr>
          <p:cNvPr id="12" name="Left Bracket 11">
            <a:extLst>
              <a:ext uri="{FF2B5EF4-FFF2-40B4-BE49-F238E27FC236}">
                <a16:creationId xmlns:a16="http://schemas.microsoft.com/office/drawing/2014/main" id="{456D5EC4-1A80-2203-9FC1-E72313655D46}"/>
              </a:ext>
            </a:extLst>
          </p:cNvPr>
          <p:cNvSpPr/>
          <p:nvPr/>
        </p:nvSpPr>
        <p:spPr>
          <a:xfrm rot="5400000">
            <a:off x="6122656" y="353039"/>
            <a:ext cx="212817" cy="201963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13" name="TextBox 12">
            <a:extLst>
              <a:ext uri="{FF2B5EF4-FFF2-40B4-BE49-F238E27FC236}">
                <a16:creationId xmlns:a16="http://schemas.microsoft.com/office/drawing/2014/main" id="{341FD3D2-329F-0F3A-DCFB-595B21235CA1}"/>
              </a:ext>
            </a:extLst>
          </p:cNvPr>
          <p:cNvSpPr txBox="1"/>
          <p:nvPr/>
        </p:nvSpPr>
        <p:spPr>
          <a:xfrm>
            <a:off x="7476979" y="619868"/>
            <a:ext cx="2225481" cy="646331"/>
          </a:xfrm>
          <a:prstGeom prst="rect">
            <a:avLst/>
          </a:prstGeom>
          <a:noFill/>
        </p:spPr>
        <p:txBody>
          <a:bodyPr wrap="square" rtlCol="0">
            <a:spAutoFit/>
          </a:bodyPr>
          <a:lstStyle/>
          <a:p>
            <a:pPr algn="ctr"/>
            <a:r>
              <a:rPr lang="en-US" dirty="0"/>
              <a:t>8 a 9</a:t>
            </a:r>
          </a:p>
          <a:p>
            <a:pPr algn="ctr"/>
            <a:r>
              <a:rPr lang="en-US" dirty="0"/>
              <a:t>Secundaria</a:t>
            </a:r>
            <a:endParaRPr lang="es-419" dirty="0"/>
          </a:p>
        </p:txBody>
      </p:sp>
      <p:sp>
        <p:nvSpPr>
          <p:cNvPr id="14" name="Left Bracket 13">
            <a:extLst>
              <a:ext uri="{FF2B5EF4-FFF2-40B4-BE49-F238E27FC236}">
                <a16:creationId xmlns:a16="http://schemas.microsoft.com/office/drawing/2014/main" id="{BAD6EB49-4D0D-C7A0-33A2-57D5447CE834}"/>
              </a:ext>
            </a:extLst>
          </p:cNvPr>
          <p:cNvSpPr/>
          <p:nvPr/>
        </p:nvSpPr>
        <p:spPr>
          <a:xfrm rot="5400000">
            <a:off x="8445321" y="382260"/>
            <a:ext cx="212817" cy="201963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15" name="TextBox 14">
            <a:extLst>
              <a:ext uri="{FF2B5EF4-FFF2-40B4-BE49-F238E27FC236}">
                <a16:creationId xmlns:a16="http://schemas.microsoft.com/office/drawing/2014/main" id="{C365822B-7EB9-8B12-F005-1B14F5FCD695}"/>
              </a:ext>
            </a:extLst>
          </p:cNvPr>
          <p:cNvSpPr txBox="1"/>
          <p:nvPr/>
        </p:nvSpPr>
        <p:spPr>
          <a:xfrm>
            <a:off x="83867" y="5050786"/>
            <a:ext cx="6012133" cy="1754326"/>
          </a:xfrm>
          <a:prstGeom prst="rect">
            <a:avLst/>
          </a:prstGeom>
          <a:solidFill>
            <a:schemeClr val="bg2"/>
          </a:solidFill>
          <a:ln>
            <a:solidFill>
              <a:schemeClr val="bg2">
                <a:lumMod val="50000"/>
              </a:schemeClr>
            </a:solidFill>
          </a:ln>
        </p:spPr>
        <p:txBody>
          <a:bodyPr wrap="square" rtlCol="0">
            <a:spAutoFit/>
          </a:bodyPr>
          <a:lstStyle/>
          <a:p>
            <a:pPr algn="ctr"/>
            <a:r>
              <a:rPr lang="en-US" b="1" u="sng" dirty="0"/>
              <a:t>Perfil de Salida del </a:t>
            </a:r>
            <a:r>
              <a:rPr lang="en-US" b="1" u="sng" dirty="0" err="1"/>
              <a:t>Estudiante</a:t>
            </a:r>
            <a:endParaRPr lang="en-US" b="1" u="sng" dirty="0"/>
          </a:p>
          <a:p>
            <a:pPr marL="285750" indent="-285750">
              <a:buFont typeface="Arial" panose="020B0604020202020204" pitchFamily="34" charset="0"/>
              <a:buChar char="•"/>
            </a:pPr>
            <a:r>
              <a:rPr lang="en-US" dirty="0"/>
              <a:t>Con </a:t>
            </a:r>
            <a:r>
              <a:rPr lang="en-US" dirty="0" err="1"/>
              <a:t>Visón</a:t>
            </a:r>
            <a:r>
              <a:rPr lang="en-US" dirty="0"/>
              <a:t> de </a:t>
            </a:r>
            <a:r>
              <a:rPr lang="en-US" dirty="0" err="1"/>
              <a:t>Emprendimiento</a:t>
            </a:r>
            <a:r>
              <a:rPr lang="en-US" dirty="0"/>
              <a:t> Digital y </a:t>
            </a:r>
            <a:r>
              <a:rPr lang="es-419" dirty="0"/>
              <a:t>Habilidades Productivas</a:t>
            </a:r>
            <a:endParaRPr lang="en-US" dirty="0"/>
          </a:p>
          <a:p>
            <a:pPr marL="285750" indent="-285750">
              <a:buFont typeface="Arial" panose="020B0604020202020204" pitchFamily="34" charset="0"/>
              <a:buChar char="•"/>
            </a:pPr>
            <a:r>
              <a:rPr lang="en-US" dirty="0" err="1"/>
              <a:t>Asesor</a:t>
            </a:r>
            <a:r>
              <a:rPr lang="en-US" dirty="0"/>
              <a:t> en </a:t>
            </a:r>
            <a:r>
              <a:rPr lang="en-US" dirty="0" err="1"/>
              <a:t>Transformación</a:t>
            </a:r>
            <a:r>
              <a:rPr lang="en-US" dirty="0"/>
              <a:t> Digital de la </a:t>
            </a:r>
            <a:r>
              <a:rPr lang="en-US" dirty="0" err="1"/>
              <a:t>Industria</a:t>
            </a:r>
            <a:endParaRPr lang="en-US" dirty="0"/>
          </a:p>
          <a:p>
            <a:pPr marL="285750" indent="-285750">
              <a:buFont typeface="Arial" panose="020B0604020202020204" pitchFamily="34" charset="0"/>
              <a:buChar char="•"/>
            </a:pPr>
            <a:r>
              <a:rPr lang="en-US" dirty="0" err="1"/>
              <a:t>Certificado</a:t>
            </a:r>
            <a:r>
              <a:rPr lang="en-US" dirty="0"/>
              <a:t> </a:t>
            </a:r>
            <a:r>
              <a:rPr lang="en-US" dirty="0" err="1"/>
              <a:t>Internacionalmente</a:t>
            </a:r>
            <a:r>
              <a:rPr lang="en-US" dirty="0"/>
              <a:t> en Habilidades </a:t>
            </a:r>
            <a:r>
              <a:rPr lang="en-US" dirty="0" err="1"/>
              <a:t>Tecnológicas</a:t>
            </a:r>
            <a:endParaRPr lang="en-US" dirty="0"/>
          </a:p>
          <a:p>
            <a:pPr marL="285750" indent="-285750">
              <a:buFont typeface="Arial" panose="020B0604020202020204" pitchFamily="34" charset="0"/>
              <a:buChar char="•"/>
            </a:pPr>
            <a:r>
              <a:rPr lang="en-US" dirty="0" err="1"/>
              <a:t>Ciudadano</a:t>
            </a:r>
            <a:r>
              <a:rPr lang="en-US" dirty="0"/>
              <a:t> Digital</a:t>
            </a:r>
            <a:endParaRPr lang="es-419" dirty="0"/>
          </a:p>
        </p:txBody>
      </p:sp>
      <p:sp>
        <p:nvSpPr>
          <p:cNvPr id="17" name="Rectangle: Rounded Corners 16">
            <a:extLst>
              <a:ext uri="{FF2B5EF4-FFF2-40B4-BE49-F238E27FC236}">
                <a16:creationId xmlns:a16="http://schemas.microsoft.com/office/drawing/2014/main" id="{596753E0-028E-92B8-8E9E-F91824E0E379}"/>
              </a:ext>
            </a:extLst>
          </p:cNvPr>
          <p:cNvSpPr/>
          <p:nvPr/>
        </p:nvSpPr>
        <p:spPr>
          <a:xfrm>
            <a:off x="3012769" y="2326639"/>
            <a:ext cx="1770490" cy="54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Rob</a:t>
            </a:r>
            <a:r>
              <a:rPr lang="es-419" sz="1400" dirty="0"/>
              <a:t>ótica Educativa 1</a:t>
            </a:r>
          </a:p>
        </p:txBody>
      </p:sp>
      <p:sp>
        <p:nvSpPr>
          <p:cNvPr id="18" name="Rectangle: Rounded Corners 17">
            <a:extLst>
              <a:ext uri="{FF2B5EF4-FFF2-40B4-BE49-F238E27FC236}">
                <a16:creationId xmlns:a16="http://schemas.microsoft.com/office/drawing/2014/main" id="{AE760219-7A2A-2207-0BFF-12B11D9ACB7F}"/>
              </a:ext>
            </a:extLst>
          </p:cNvPr>
          <p:cNvSpPr/>
          <p:nvPr/>
        </p:nvSpPr>
        <p:spPr>
          <a:xfrm>
            <a:off x="5343818" y="2949582"/>
            <a:ext cx="1770490" cy="33751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STEM 1 </a:t>
            </a:r>
          </a:p>
        </p:txBody>
      </p:sp>
      <p:sp>
        <p:nvSpPr>
          <p:cNvPr id="19" name="Rectangle: Rounded Corners 18">
            <a:extLst>
              <a:ext uri="{FF2B5EF4-FFF2-40B4-BE49-F238E27FC236}">
                <a16:creationId xmlns:a16="http://schemas.microsoft.com/office/drawing/2014/main" id="{22AA55E9-EFBB-5AD9-99B1-DEC7C2896060}"/>
              </a:ext>
            </a:extLst>
          </p:cNvPr>
          <p:cNvSpPr/>
          <p:nvPr/>
        </p:nvSpPr>
        <p:spPr>
          <a:xfrm>
            <a:off x="7704474" y="2346275"/>
            <a:ext cx="1770490" cy="3133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STEM 2</a:t>
            </a:r>
          </a:p>
        </p:txBody>
      </p:sp>
      <p:sp>
        <p:nvSpPr>
          <p:cNvPr id="20" name="Rectangle: Rounded Corners 19">
            <a:extLst>
              <a:ext uri="{FF2B5EF4-FFF2-40B4-BE49-F238E27FC236}">
                <a16:creationId xmlns:a16="http://schemas.microsoft.com/office/drawing/2014/main" id="{3ED75CA7-CFA4-2A09-2C05-792C8D192B8C}"/>
              </a:ext>
            </a:extLst>
          </p:cNvPr>
          <p:cNvSpPr/>
          <p:nvPr/>
        </p:nvSpPr>
        <p:spPr>
          <a:xfrm>
            <a:off x="7725441" y="2750861"/>
            <a:ext cx="1770490" cy="5362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Ciencia de Datos: PowerBI</a:t>
            </a:r>
          </a:p>
        </p:txBody>
      </p:sp>
      <p:sp>
        <p:nvSpPr>
          <p:cNvPr id="21" name="Rectangle: Rounded Corners 20">
            <a:extLst>
              <a:ext uri="{FF2B5EF4-FFF2-40B4-BE49-F238E27FC236}">
                <a16:creationId xmlns:a16="http://schemas.microsoft.com/office/drawing/2014/main" id="{22D86A11-5516-1197-F1D1-92B2611DA3CC}"/>
              </a:ext>
            </a:extLst>
          </p:cNvPr>
          <p:cNvSpPr/>
          <p:nvPr/>
        </p:nvSpPr>
        <p:spPr>
          <a:xfrm>
            <a:off x="7725441" y="3369436"/>
            <a:ext cx="1770490" cy="56503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Fundamentos de Inteligencia Artificial </a:t>
            </a:r>
          </a:p>
        </p:txBody>
      </p:sp>
      <p:sp>
        <p:nvSpPr>
          <p:cNvPr id="22" name="Rectangle 21">
            <a:extLst>
              <a:ext uri="{FF2B5EF4-FFF2-40B4-BE49-F238E27FC236}">
                <a16:creationId xmlns:a16="http://schemas.microsoft.com/office/drawing/2014/main" id="{7B7CC50B-5012-2E32-DE6C-136A71F65E1E}"/>
              </a:ext>
            </a:extLst>
          </p:cNvPr>
          <p:cNvSpPr/>
          <p:nvPr/>
        </p:nvSpPr>
        <p:spPr>
          <a:xfrm>
            <a:off x="79791" y="4146065"/>
            <a:ext cx="11816521" cy="242546"/>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FERIA DE LOGROS NACIONAL</a:t>
            </a:r>
          </a:p>
        </p:txBody>
      </p:sp>
      <p:sp>
        <p:nvSpPr>
          <p:cNvPr id="23" name="Rectangle 22">
            <a:extLst>
              <a:ext uri="{FF2B5EF4-FFF2-40B4-BE49-F238E27FC236}">
                <a16:creationId xmlns:a16="http://schemas.microsoft.com/office/drawing/2014/main" id="{96FFB464-AA99-81C0-4C7A-18F9CA40D998}"/>
              </a:ext>
            </a:extLst>
          </p:cNvPr>
          <p:cNvSpPr/>
          <p:nvPr/>
        </p:nvSpPr>
        <p:spPr>
          <a:xfrm>
            <a:off x="79791" y="4466531"/>
            <a:ext cx="6012133" cy="519159"/>
          </a:xfrm>
          <a:prstGeom prst="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Objetivo Macro: </a:t>
            </a:r>
          </a:p>
          <a:p>
            <a:pPr algn="ctr"/>
            <a:r>
              <a:rPr lang="es-419" dirty="0">
                <a:solidFill>
                  <a:schemeClr val="tx1"/>
                </a:solidFill>
              </a:rPr>
              <a:t>Contribución al Crecimiento Económico vía Educación</a:t>
            </a:r>
          </a:p>
        </p:txBody>
      </p:sp>
      <p:sp>
        <p:nvSpPr>
          <p:cNvPr id="25" name="TextBox 24">
            <a:extLst>
              <a:ext uri="{FF2B5EF4-FFF2-40B4-BE49-F238E27FC236}">
                <a16:creationId xmlns:a16="http://schemas.microsoft.com/office/drawing/2014/main" id="{C75B95AD-0D58-4967-DECA-4A76FE0370D6}"/>
              </a:ext>
            </a:extLst>
          </p:cNvPr>
          <p:cNvSpPr txBox="1"/>
          <p:nvPr/>
        </p:nvSpPr>
        <p:spPr>
          <a:xfrm rot="16200000">
            <a:off x="-870532" y="2613291"/>
            <a:ext cx="2485873" cy="369332"/>
          </a:xfrm>
          <a:prstGeom prst="rect">
            <a:avLst/>
          </a:prstGeom>
          <a:noFill/>
        </p:spPr>
        <p:txBody>
          <a:bodyPr vert="wordArtVert" wrap="square" rtlCol="0" anchor="ctr">
            <a:spAutoFit/>
          </a:bodyPr>
          <a:lstStyle/>
          <a:p>
            <a:r>
              <a:rPr lang="en-US" b="1" dirty="0"/>
              <a:t>Módulos</a:t>
            </a:r>
            <a:endParaRPr lang="es-419" b="1" dirty="0"/>
          </a:p>
        </p:txBody>
      </p:sp>
      <p:sp>
        <p:nvSpPr>
          <p:cNvPr id="39" name="Rectangle: Rounded Corners 38">
            <a:extLst>
              <a:ext uri="{FF2B5EF4-FFF2-40B4-BE49-F238E27FC236}">
                <a16:creationId xmlns:a16="http://schemas.microsoft.com/office/drawing/2014/main" id="{9BC83D25-3D31-4670-E140-EBC8D3BE378E}"/>
              </a:ext>
            </a:extLst>
          </p:cNvPr>
          <p:cNvSpPr/>
          <p:nvPr/>
        </p:nvSpPr>
        <p:spPr>
          <a:xfrm>
            <a:off x="9993569" y="1461111"/>
            <a:ext cx="1770490"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Lenguajes de Programación: Python/JavaScript</a:t>
            </a:r>
            <a:endParaRPr lang="es-419" sz="1400" dirty="0"/>
          </a:p>
        </p:txBody>
      </p:sp>
      <p:sp>
        <p:nvSpPr>
          <p:cNvPr id="40" name="TextBox 39">
            <a:extLst>
              <a:ext uri="{FF2B5EF4-FFF2-40B4-BE49-F238E27FC236}">
                <a16:creationId xmlns:a16="http://schemas.microsoft.com/office/drawing/2014/main" id="{6BC8ADC2-73A9-87AB-97C3-F3F619587EBF}"/>
              </a:ext>
            </a:extLst>
          </p:cNvPr>
          <p:cNvSpPr txBox="1"/>
          <p:nvPr/>
        </p:nvSpPr>
        <p:spPr>
          <a:xfrm>
            <a:off x="9778778" y="628962"/>
            <a:ext cx="2225481" cy="646331"/>
          </a:xfrm>
          <a:prstGeom prst="rect">
            <a:avLst/>
          </a:prstGeom>
          <a:noFill/>
        </p:spPr>
        <p:txBody>
          <a:bodyPr wrap="square" rtlCol="0">
            <a:spAutoFit/>
          </a:bodyPr>
          <a:lstStyle/>
          <a:p>
            <a:pPr algn="ctr"/>
            <a:r>
              <a:rPr lang="en-US" dirty="0"/>
              <a:t>10 a 11/12</a:t>
            </a:r>
          </a:p>
          <a:p>
            <a:pPr algn="ctr"/>
            <a:r>
              <a:rPr lang="en-US" dirty="0"/>
              <a:t>Secundaria</a:t>
            </a:r>
            <a:endParaRPr lang="es-419" dirty="0"/>
          </a:p>
        </p:txBody>
      </p:sp>
      <p:sp>
        <p:nvSpPr>
          <p:cNvPr id="41" name="Left Bracket 40">
            <a:extLst>
              <a:ext uri="{FF2B5EF4-FFF2-40B4-BE49-F238E27FC236}">
                <a16:creationId xmlns:a16="http://schemas.microsoft.com/office/drawing/2014/main" id="{E808ACD5-AB2A-CFD0-DD80-8FE60605E040}"/>
              </a:ext>
            </a:extLst>
          </p:cNvPr>
          <p:cNvSpPr/>
          <p:nvPr/>
        </p:nvSpPr>
        <p:spPr>
          <a:xfrm rot="5400000">
            <a:off x="10747120" y="391354"/>
            <a:ext cx="212817" cy="201963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43" name="Rectangle: Rounded Corners 42">
            <a:extLst>
              <a:ext uri="{FF2B5EF4-FFF2-40B4-BE49-F238E27FC236}">
                <a16:creationId xmlns:a16="http://schemas.microsoft.com/office/drawing/2014/main" id="{BD4A55D5-E32E-F8A4-D6D0-D662A29CBB20}"/>
              </a:ext>
            </a:extLst>
          </p:cNvPr>
          <p:cNvSpPr/>
          <p:nvPr/>
        </p:nvSpPr>
        <p:spPr>
          <a:xfrm>
            <a:off x="10006273" y="2355368"/>
            <a:ext cx="1770490" cy="59421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Desarrollo de Aplicaciones</a:t>
            </a:r>
          </a:p>
        </p:txBody>
      </p:sp>
      <p:sp>
        <p:nvSpPr>
          <p:cNvPr id="44" name="Rectangle: Rounded Corners 43">
            <a:extLst>
              <a:ext uri="{FF2B5EF4-FFF2-40B4-BE49-F238E27FC236}">
                <a16:creationId xmlns:a16="http://schemas.microsoft.com/office/drawing/2014/main" id="{A42C171A-4116-1372-4E0B-AE8B41EB6FF2}"/>
              </a:ext>
            </a:extLst>
          </p:cNvPr>
          <p:cNvSpPr/>
          <p:nvPr/>
        </p:nvSpPr>
        <p:spPr>
          <a:xfrm>
            <a:off x="10010281" y="3021001"/>
            <a:ext cx="1770490" cy="3133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Ciencia de Datos</a:t>
            </a:r>
          </a:p>
        </p:txBody>
      </p:sp>
      <p:sp>
        <p:nvSpPr>
          <p:cNvPr id="45" name="Rectangle: Rounded Corners 44">
            <a:extLst>
              <a:ext uri="{FF2B5EF4-FFF2-40B4-BE49-F238E27FC236}">
                <a16:creationId xmlns:a16="http://schemas.microsoft.com/office/drawing/2014/main" id="{004BFA22-9F75-FE16-5DDB-5EE496D4ECF4}"/>
              </a:ext>
            </a:extLst>
          </p:cNvPr>
          <p:cNvSpPr/>
          <p:nvPr/>
        </p:nvSpPr>
        <p:spPr>
          <a:xfrm>
            <a:off x="10006273" y="3775776"/>
            <a:ext cx="1770490" cy="3133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Inteligencia Artificial </a:t>
            </a:r>
          </a:p>
        </p:txBody>
      </p:sp>
      <p:sp>
        <p:nvSpPr>
          <p:cNvPr id="46" name="Rectangle: Rounded Corners 45">
            <a:extLst>
              <a:ext uri="{FF2B5EF4-FFF2-40B4-BE49-F238E27FC236}">
                <a16:creationId xmlns:a16="http://schemas.microsoft.com/office/drawing/2014/main" id="{057CD498-12F3-F433-134B-5C8701826B1E}"/>
              </a:ext>
            </a:extLst>
          </p:cNvPr>
          <p:cNvSpPr/>
          <p:nvPr/>
        </p:nvSpPr>
        <p:spPr>
          <a:xfrm>
            <a:off x="10006273" y="3391024"/>
            <a:ext cx="1770490" cy="3133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Seguridad </a:t>
            </a:r>
          </a:p>
        </p:txBody>
      </p:sp>
      <p:sp>
        <p:nvSpPr>
          <p:cNvPr id="47" name="Rectangle: Rounded Corners 46">
            <a:extLst>
              <a:ext uri="{FF2B5EF4-FFF2-40B4-BE49-F238E27FC236}">
                <a16:creationId xmlns:a16="http://schemas.microsoft.com/office/drawing/2014/main" id="{40C36B91-68D3-9950-6B5B-E06CFC4D2AD7}"/>
              </a:ext>
            </a:extLst>
          </p:cNvPr>
          <p:cNvSpPr/>
          <p:nvPr/>
        </p:nvSpPr>
        <p:spPr>
          <a:xfrm>
            <a:off x="877407" y="1433935"/>
            <a:ext cx="1770490"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Fundamentos de Programaci</a:t>
            </a:r>
            <a:r>
              <a:rPr lang="es-419" sz="1400" dirty="0"/>
              <a:t>ón por Bloques</a:t>
            </a:r>
          </a:p>
        </p:txBody>
      </p:sp>
      <p:sp>
        <p:nvSpPr>
          <p:cNvPr id="48" name="Left Bracket 47">
            <a:extLst>
              <a:ext uri="{FF2B5EF4-FFF2-40B4-BE49-F238E27FC236}">
                <a16:creationId xmlns:a16="http://schemas.microsoft.com/office/drawing/2014/main" id="{EBCED212-C6E1-3D2E-8BA5-BC8ED804C0B0}"/>
              </a:ext>
            </a:extLst>
          </p:cNvPr>
          <p:cNvSpPr/>
          <p:nvPr/>
        </p:nvSpPr>
        <p:spPr>
          <a:xfrm rot="5400000">
            <a:off x="1664630" y="361571"/>
            <a:ext cx="212817" cy="201963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49" name="TextBox 48">
            <a:extLst>
              <a:ext uri="{FF2B5EF4-FFF2-40B4-BE49-F238E27FC236}">
                <a16:creationId xmlns:a16="http://schemas.microsoft.com/office/drawing/2014/main" id="{7B4F87C7-71B9-BA7E-8CC2-7BB9672EB08D}"/>
              </a:ext>
            </a:extLst>
          </p:cNvPr>
          <p:cNvSpPr txBox="1"/>
          <p:nvPr/>
        </p:nvSpPr>
        <p:spPr>
          <a:xfrm>
            <a:off x="761222" y="654391"/>
            <a:ext cx="1940118" cy="646331"/>
          </a:xfrm>
          <a:prstGeom prst="rect">
            <a:avLst/>
          </a:prstGeom>
          <a:noFill/>
        </p:spPr>
        <p:txBody>
          <a:bodyPr wrap="square" rtlCol="0">
            <a:spAutoFit/>
          </a:bodyPr>
          <a:lstStyle/>
          <a:p>
            <a:pPr algn="ctr"/>
            <a:r>
              <a:rPr lang="en-US" dirty="0"/>
              <a:t>Primera </a:t>
            </a:r>
          </a:p>
          <a:p>
            <a:pPr algn="ctr"/>
            <a:r>
              <a:rPr lang="en-US" dirty="0"/>
              <a:t>Infancia</a:t>
            </a:r>
            <a:endParaRPr lang="es-419" dirty="0"/>
          </a:p>
        </p:txBody>
      </p:sp>
      <p:sp>
        <p:nvSpPr>
          <p:cNvPr id="50" name="Rectangle: Rounded Corners 49">
            <a:extLst>
              <a:ext uri="{FF2B5EF4-FFF2-40B4-BE49-F238E27FC236}">
                <a16:creationId xmlns:a16="http://schemas.microsoft.com/office/drawing/2014/main" id="{A96896C1-8E29-FA11-6C8B-41D00E9CFCEB}"/>
              </a:ext>
            </a:extLst>
          </p:cNvPr>
          <p:cNvSpPr/>
          <p:nvPr/>
        </p:nvSpPr>
        <p:spPr>
          <a:xfrm>
            <a:off x="877408" y="2329580"/>
            <a:ext cx="1770490" cy="54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t>Fundamentos de Robótica Educativa</a:t>
            </a:r>
          </a:p>
        </p:txBody>
      </p:sp>
      <p:sp>
        <p:nvSpPr>
          <p:cNvPr id="51" name="Rectangle: Rounded Corners 50">
            <a:extLst>
              <a:ext uri="{FF2B5EF4-FFF2-40B4-BE49-F238E27FC236}">
                <a16:creationId xmlns:a16="http://schemas.microsoft.com/office/drawing/2014/main" id="{ED3B0D3F-EBAD-DAE2-D008-CC309D2F119B}"/>
              </a:ext>
            </a:extLst>
          </p:cNvPr>
          <p:cNvSpPr/>
          <p:nvPr/>
        </p:nvSpPr>
        <p:spPr>
          <a:xfrm>
            <a:off x="5343818" y="2323497"/>
            <a:ext cx="1770490" cy="54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Rob</a:t>
            </a:r>
            <a:r>
              <a:rPr lang="es-419" sz="1400" dirty="0"/>
              <a:t>ótica Educativa 2</a:t>
            </a:r>
          </a:p>
        </p:txBody>
      </p:sp>
      <p:sp>
        <p:nvSpPr>
          <p:cNvPr id="52" name="Rectangle 51">
            <a:extLst>
              <a:ext uri="{FF2B5EF4-FFF2-40B4-BE49-F238E27FC236}">
                <a16:creationId xmlns:a16="http://schemas.microsoft.com/office/drawing/2014/main" id="{EE915B29-4426-76CB-60D5-16C57E5747F7}"/>
              </a:ext>
            </a:extLst>
          </p:cNvPr>
          <p:cNvSpPr/>
          <p:nvPr/>
        </p:nvSpPr>
        <p:spPr>
          <a:xfrm>
            <a:off x="6198004" y="4463149"/>
            <a:ext cx="5710196" cy="385300"/>
          </a:xfrm>
          <a:prstGeom prst="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bg1"/>
                </a:solidFill>
              </a:rPr>
              <a:t>ACCIONES DE CORTO PLAZO (Bachillerato)</a:t>
            </a:r>
          </a:p>
        </p:txBody>
      </p:sp>
      <p:sp>
        <p:nvSpPr>
          <p:cNvPr id="53" name="TextBox 52">
            <a:extLst>
              <a:ext uri="{FF2B5EF4-FFF2-40B4-BE49-F238E27FC236}">
                <a16:creationId xmlns:a16="http://schemas.microsoft.com/office/drawing/2014/main" id="{05659FBC-6279-4F3C-236A-CEB6BA82750F}"/>
              </a:ext>
            </a:extLst>
          </p:cNvPr>
          <p:cNvSpPr txBox="1"/>
          <p:nvPr/>
        </p:nvSpPr>
        <p:spPr>
          <a:xfrm>
            <a:off x="6184105" y="4892245"/>
            <a:ext cx="5679240" cy="646331"/>
          </a:xfrm>
          <a:prstGeom prst="rect">
            <a:avLst/>
          </a:prstGeom>
          <a:solidFill>
            <a:schemeClr val="accent1">
              <a:lumMod val="20000"/>
              <a:lumOff val="80000"/>
            </a:schemeClr>
          </a:solidFill>
          <a:ln>
            <a:solidFill>
              <a:schemeClr val="bg2">
                <a:lumMod val="50000"/>
              </a:schemeClr>
            </a:solidFill>
          </a:ln>
        </p:spPr>
        <p:txBody>
          <a:bodyPr wrap="square" rtlCol="0">
            <a:spAutoFit/>
          </a:bodyPr>
          <a:lstStyle/>
          <a:p>
            <a:pPr algn="ctr"/>
            <a:r>
              <a:rPr lang="es-419" dirty="0"/>
              <a:t>Programa Nacional Científicos de Datos (Certificación Internacional Opcional)</a:t>
            </a:r>
          </a:p>
        </p:txBody>
      </p:sp>
      <p:sp>
        <p:nvSpPr>
          <p:cNvPr id="54" name="TextBox 53">
            <a:extLst>
              <a:ext uri="{FF2B5EF4-FFF2-40B4-BE49-F238E27FC236}">
                <a16:creationId xmlns:a16="http://schemas.microsoft.com/office/drawing/2014/main" id="{A491316D-E11D-E444-7A98-0EC6E63A65C3}"/>
              </a:ext>
            </a:extLst>
          </p:cNvPr>
          <p:cNvSpPr txBox="1"/>
          <p:nvPr/>
        </p:nvSpPr>
        <p:spPr>
          <a:xfrm>
            <a:off x="6198004" y="5472724"/>
            <a:ext cx="5679240" cy="646331"/>
          </a:xfrm>
          <a:prstGeom prst="rect">
            <a:avLst/>
          </a:prstGeom>
          <a:solidFill>
            <a:schemeClr val="accent1">
              <a:lumMod val="20000"/>
              <a:lumOff val="80000"/>
            </a:schemeClr>
          </a:solidFill>
          <a:ln>
            <a:solidFill>
              <a:schemeClr val="bg2">
                <a:lumMod val="50000"/>
              </a:schemeClr>
            </a:solidFill>
          </a:ln>
        </p:spPr>
        <p:txBody>
          <a:bodyPr wrap="square" rtlCol="0">
            <a:spAutoFit/>
          </a:bodyPr>
          <a:lstStyle/>
          <a:p>
            <a:pPr algn="ctr"/>
            <a:r>
              <a:rPr lang="es-419" dirty="0"/>
              <a:t>Programa Nacional de Inteligencia Artificial (Certificación Internacional Opcional)</a:t>
            </a:r>
          </a:p>
        </p:txBody>
      </p:sp>
      <p:sp>
        <p:nvSpPr>
          <p:cNvPr id="55" name="TextBox 54">
            <a:extLst>
              <a:ext uri="{FF2B5EF4-FFF2-40B4-BE49-F238E27FC236}">
                <a16:creationId xmlns:a16="http://schemas.microsoft.com/office/drawing/2014/main" id="{3433CA9D-2D9E-B599-38FB-DB79BBD38CBF}"/>
              </a:ext>
            </a:extLst>
          </p:cNvPr>
          <p:cNvSpPr txBox="1"/>
          <p:nvPr/>
        </p:nvSpPr>
        <p:spPr>
          <a:xfrm>
            <a:off x="6184105" y="6147930"/>
            <a:ext cx="5679240" cy="646331"/>
          </a:xfrm>
          <a:prstGeom prst="rect">
            <a:avLst/>
          </a:prstGeom>
          <a:solidFill>
            <a:schemeClr val="accent1">
              <a:lumMod val="20000"/>
              <a:lumOff val="80000"/>
            </a:schemeClr>
          </a:solidFill>
          <a:ln>
            <a:solidFill>
              <a:schemeClr val="bg2">
                <a:lumMod val="50000"/>
              </a:schemeClr>
            </a:solidFill>
          </a:ln>
        </p:spPr>
        <p:txBody>
          <a:bodyPr wrap="square" rtlCol="0">
            <a:spAutoFit/>
          </a:bodyPr>
          <a:lstStyle/>
          <a:p>
            <a:pPr algn="ctr"/>
            <a:r>
              <a:rPr lang="es-419" dirty="0"/>
              <a:t>Programa Nacional de Seguridad Informática (Certificación Internacional Opcional)</a:t>
            </a:r>
          </a:p>
        </p:txBody>
      </p:sp>
    </p:spTree>
    <p:extLst>
      <p:ext uri="{BB962C8B-B14F-4D97-AF65-F5344CB8AC3E}">
        <p14:creationId xmlns:p14="http://schemas.microsoft.com/office/powerpoint/2010/main" val="3934604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CD22394C-1B44-79DB-9F1E-856A660B0564}"/>
              </a:ext>
            </a:extLst>
          </p:cNvPr>
          <p:cNvSpPr txBox="1"/>
          <p:nvPr/>
        </p:nvSpPr>
        <p:spPr>
          <a:xfrm>
            <a:off x="227493" y="4356990"/>
            <a:ext cx="2645025" cy="646331"/>
          </a:xfrm>
          <a:prstGeom prst="rect">
            <a:avLst/>
          </a:prstGeom>
          <a:noFill/>
        </p:spPr>
        <p:txBody>
          <a:bodyPr wrap="square" rtlCol="0">
            <a:spAutoFit/>
          </a:bodyPr>
          <a:lstStyle/>
          <a:p>
            <a:pPr algn="ctr"/>
            <a:r>
              <a:rPr lang="en-US" dirty="0"/>
              <a:t>Primera Infancia y</a:t>
            </a:r>
          </a:p>
          <a:p>
            <a:pPr algn="ctr"/>
            <a:r>
              <a:rPr lang="en-US" dirty="0"/>
              <a:t>1 a 3 (Primaria)</a:t>
            </a:r>
            <a:endParaRPr lang="es-419" dirty="0"/>
          </a:p>
        </p:txBody>
      </p:sp>
      <p:sp>
        <p:nvSpPr>
          <p:cNvPr id="2" name="Title 1">
            <a:extLst>
              <a:ext uri="{FF2B5EF4-FFF2-40B4-BE49-F238E27FC236}">
                <a16:creationId xmlns:a16="http://schemas.microsoft.com/office/drawing/2014/main" id="{D34B0661-E7F8-6A5A-39E6-67D6B9131AA8}"/>
              </a:ext>
            </a:extLst>
          </p:cNvPr>
          <p:cNvSpPr>
            <a:spLocks noGrp="1"/>
          </p:cNvSpPr>
          <p:nvPr>
            <p:ph type="title"/>
          </p:nvPr>
        </p:nvSpPr>
        <p:spPr>
          <a:xfrm>
            <a:off x="0" y="84396"/>
            <a:ext cx="12191999" cy="480147"/>
          </a:xfrm>
          <a:solidFill>
            <a:srgbClr val="002060"/>
          </a:solidFill>
        </p:spPr>
        <p:txBody>
          <a:bodyPr>
            <a:normAutofit fontScale="90000"/>
          </a:bodyPr>
          <a:lstStyle/>
          <a:p>
            <a:pPr algn="ctr"/>
            <a:r>
              <a:rPr lang="en-US" sz="3600" b="1" dirty="0">
                <a:solidFill>
                  <a:schemeClr val="bg1"/>
                </a:solidFill>
              </a:rPr>
              <a:t>HORIZONTE CURRICULAR POR NIVEL EDUCATIVO</a:t>
            </a:r>
            <a:endParaRPr lang="es-419" sz="3600" b="1" dirty="0">
              <a:solidFill>
                <a:schemeClr val="bg1"/>
              </a:solidFill>
            </a:endParaRPr>
          </a:p>
        </p:txBody>
      </p:sp>
      <p:sp>
        <p:nvSpPr>
          <p:cNvPr id="22" name="Rectangle 21">
            <a:extLst>
              <a:ext uri="{FF2B5EF4-FFF2-40B4-BE49-F238E27FC236}">
                <a16:creationId xmlns:a16="http://schemas.microsoft.com/office/drawing/2014/main" id="{7B7CC50B-5012-2E32-DE6C-136A71F65E1E}"/>
              </a:ext>
            </a:extLst>
          </p:cNvPr>
          <p:cNvSpPr/>
          <p:nvPr/>
        </p:nvSpPr>
        <p:spPr>
          <a:xfrm>
            <a:off x="341020" y="6454158"/>
            <a:ext cx="11402084" cy="286748"/>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FERIA DE LOGROS NACIONAL</a:t>
            </a:r>
          </a:p>
        </p:txBody>
      </p:sp>
      <p:sp>
        <p:nvSpPr>
          <p:cNvPr id="26" name="Rectangle 25">
            <a:extLst>
              <a:ext uri="{FF2B5EF4-FFF2-40B4-BE49-F238E27FC236}">
                <a16:creationId xmlns:a16="http://schemas.microsoft.com/office/drawing/2014/main" id="{0959B2AB-452B-C4DB-CA24-02B83E597360}"/>
              </a:ext>
            </a:extLst>
          </p:cNvPr>
          <p:cNvSpPr/>
          <p:nvPr/>
        </p:nvSpPr>
        <p:spPr>
          <a:xfrm>
            <a:off x="-15247" y="4183230"/>
            <a:ext cx="12191999" cy="210674"/>
          </a:xfrm>
          <a:prstGeom prst="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bg1"/>
                </a:solidFill>
              </a:rPr>
              <a:t>PLATAFORMAS Y PROGRAMAS DE APOYO MICROSOFT EDUCATION</a:t>
            </a:r>
          </a:p>
        </p:txBody>
      </p:sp>
      <p:sp>
        <p:nvSpPr>
          <p:cNvPr id="30" name="TextBox 29">
            <a:extLst>
              <a:ext uri="{FF2B5EF4-FFF2-40B4-BE49-F238E27FC236}">
                <a16:creationId xmlns:a16="http://schemas.microsoft.com/office/drawing/2014/main" id="{70652B58-2A4B-DB12-842B-7A0AA0D535B0}"/>
              </a:ext>
            </a:extLst>
          </p:cNvPr>
          <p:cNvSpPr txBox="1"/>
          <p:nvPr/>
        </p:nvSpPr>
        <p:spPr>
          <a:xfrm>
            <a:off x="395563" y="5121029"/>
            <a:ext cx="1830798" cy="523220"/>
          </a:xfrm>
          <a:prstGeom prst="rect">
            <a:avLst/>
          </a:prstGeom>
          <a:solidFill>
            <a:schemeClr val="bg2">
              <a:lumMod val="90000"/>
            </a:schemeClr>
          </a:solidFill>
          <a:ln>
            <a:solidFill>
              <a:schemeClr val="bg2">
                <a:lumMod val="50000"/>
              </a:schemeClr>
            </a:solidFill>
          </a:ln>
        </p:spPr>
        <p:txBody>
          <a:bodyPr wrap="square" rtlCol="0">
            <a:spAutoFit/>
          </a:bodyPr>
          <a:lstStyle/>
          <a:p>
            <a:pPr algn="ctr"/>
            <a:r>
              <a:rPr lang="es-419" sz="1400" b="1" dirty="0"/>
              <a:t>Microsoft MakeCode Circuit Play Ground</a:t>
            </a:r>
          </a:p>
        </p:txBody>
      </p:sp>
      <p:sp>
        <p:nvSpPr>
          <p:cNvPr id="6" name="TextBox 5">
            <a:extLst>
              <a:ext uri="{FF2B5EF4-FFF2-40B4-BE49-F238E27FC236}">
                <a16:creationId xmlns:a16="http://schemas.microsoft.com/office/drawing/2014/main" id="{9F05203B-6A6C-F461-E41E-9351180F0B86}"/>
              </a:ext>
            </a:extLst>
          </p:cNvPr>
          <p:cNvSpPr txBox="1"/>
          <p:nvPr/>
        </p:nvSpPr>
        <p:spPr>
          <a:xfrm>
            <a:off x="2336363" y="5109887"/>
            <a:ext cx="1822185" cy="523220"/>
          </a:xfrm>
          <a:prstGeom prst="rect">
            <a:avLst/>
          </a:prstGeom>
          <a:solidFill>
            <a:schemeClr val="accent4">
              <a:lumMod val="60000"/>
              <a:lumOff val="40000"/>
            </a:schemeClr>
          </a:solidFill>
          <a:ln>
            <a:solidFill>
              <a:schemeClr val="bg2">
                <a:lumMod val="50000"/>
              </a:schemeClr>
            </a:solidFill>
          </a:ln>
        </p:spPr>
        <p:txBody>
          <a:bodyPr wrap="square" rtlCol="0">
            <a:spAutoFit/>
          </a:bodyPr>
          <a:lstStyle/>
          <a:p>
            <a:pPr algn="ctr"/>
            <a:r>
              <a:rPr lang="es-419" sz="1400" b="1" dirty="0"/>
              <a:t>Microsoft MakeCode Micro:bit</a:t>
            </a:r>
          </a:p>
        </p:txBody>
      </p:sp>
      <p:sp>
        <p:nvSpPr>
          <p:cNvPr id="7" name="TextBox 6">
            <a:extLst>
              <a:ext uri="{FF2B5EF4-FFF2-40B4-BE49-F238E27FC236}">
                <a16:creationId xmlns:a16="http://schemas.microsoft.com/office/drawing/2014/main" id="{49C73A93-97B1-41ED-3979-8A38F8C5579D}"/>
              </a:ext>
            </a:extLst>
          </p:cNvPr>
          <p:cNvSpPr txBox="1"/>
          <p:nvPr/>
        </p:nvSpPr>
        <p:spPr>
          <a:xfrm>
            <a:off x="3284987" y="5707869"/>
            <a:ext cx="2447899" cy="307777"/>
          </a:xfrm>
          <a:prstGeom prst="rect">
            <a:avLst/>
          </a:prstGeom>
          <a:solidFill>
            <a:schemeClr val="accent6">
              <a:lumMod val="40000"/>
              <a:lumOff val="60000"/>
            </a:schemeClr>
          </a:solidFill>
          <a:ln>
            <a:solidFill>
              <a:schemeClr val="bg2">
                <a:lumMod val="50000"/>
              </a:schemeClr>
            </a:solidFill>
          </a:ln>
        </p:spPr>
        <p:txBody>
          <a:bodyPr wrap="square" rtlCol="0">
            <a:spAutoFit/>
          </a:bodyPr>
          <a:lstStyle/>
          <a:p>
            <a:pPr algn="ctr"/>
            <a:r>
              <a:rPr lang="es-419" sz="1400" dirty="0"/>
              <a:t>Microsoft MakeCode ARCADE</a:t>
            </a:r>
          </a:p>
        </p:txBody>
      </p:sp>
      <p:sp>
        <p:nvSpPr>
          <p:cNvPr id="28" name="TextBox 27">
            <a:extLst>
              <a:ext uri="{FF2B5EF4-FFF2-40B4-BE49-F238E27FC236}">
                <a16:creationId xmlns:a16="http://schemas.microsoft.com/office/drawing/2014/main" id="{8AFEB798-2B85-C06F-0F0D-7FCC0F1C2B43}"/>
              </a:ext>
            </a:extLst>
          </p:cNvPr>
          <p:cNvSpPr txBox="1"/>
          <p:nvPr/>
        </p:nvSpPr>
        <p:spPr>
          <a:xfrm>
            <a:off x="4229415" y="5121029"/>
            <a:ext cx="2202293" cy="523220"/>
          </a:xfrm>
          <a:prstGeom prst="rect">
            <a:avLst/>
          </a:prstGeom>
          <a:solidFill>
            <a:schemeClr val="accent1">
              <a:lumMod val="40000"/>
              <a:lumOff val="60000"/>
            </a:schemeClr>
          </a:solidFill>
          <a:ln>
            <a:solidFill>
              <a:schemeClr val="bg2">
                <a:lumMod val="50000"/>
              </a:schemeClr>
            </a:solidFill>
          </a:ln>
        </p:spPr>
        <p:txBody>
          <a:bodyPr wrap="square" rtlCol="0">
            <a:spAutoFit/>
          </a:bodyPr>
          <a:lstStyle/>
          <a:p>
            <a:pPr algn="ctr"/>
            <a:r>
              <a:rPr lang="es-419" sz="1400" b="1" dirty="0"/>
              <a:t>Minecraft Education</a:t>
            </a:r>
          </a:p>
          <a:p>
            <a:pPr algn="ctr"/>
            <a:r>
              <a:rPr lang="es-419" sz="1400" b="1" dirty="0" err="1"/>
              <a:t>Code</a:t>
            </a:r>
            <a:r>
              <a:rPr lang="es-419" sz="1400" b="1" dirty="0"/>
              <a:t> </a:t>
            </a:r>
            <a:r>
              <a:rPr lang="es-419" sz="1400" b="1" dirty="0" err="1"/>
              <a:t>Builder</a:t>
            </a:r>
            <a:endParaRPr lang="es-419" sz="1400" b="1" dirty="0"/>
          </a:p>
        </p:txBody>
      </p:sp>
      <p:sp>
        <p:nvSpPr>
          <p:cNvPr id="34" name="TextBox 33">
            <a:extLst>
              <a:ext uri="{FF2B5EF4-FFF2-40B4-BE49-F238E27FC236}">
                <a16:creationId xmlns:a16="http://schemas.microsoft.com/office/drawing/2014/main" id="{FF1DAB4D-11E3-BEB2-FDF0-13F08574BBE5}"/>
              </a:ext>
            </a:extLst>
          </p:cNvPr>
          <p:cNvSpPr txBox="1"/>
          <p:nvPr/>
        </p:nvSpPr>
        <p:spPr>
          <a:xfrm>
            <a:off x="9951591" y="5121226"/>
            <a:ext cx="1777124" cy="523220"/>
          </a:xfrm>
          <a:prstGeom prst="rect">
            <a:avLst/>
          </a:prstGeom>
          <a:solidFill>
            <a:schemeClr val="accent1">
              <a:lumMod val="60000"/>
              <a:lumOff val="40000"/>
            </a:schemeClr>
          </a:solidFill>
          <a:ln>
            <a:solidFill>
              <a:schemeClr val="bg2">
                <a:lumMod val="50000"/>
              </a:schemeClr>
            </a:solidFill>
          </a:ln>
        </p:spPr>
        <p:txBody>
          <a:bodyPr wrap="square" rtlCol="0">
            <a:spAutoFit/>
          </a:bodyPr>
          <a:lstStyle/>
          <a:p>
            <a:pPr algn="ctr"/>
            <a:r>
              <a:rPr lang="es-419" sz="1400" b="1" dirty="0"/>
              <a:t>Minecraft Education</a:t>
            </a:r>
          </a:p>
          <a:p>
            <a:pPr algn="ctr"/>
            <a:r>
              <a:rPr lang="es-419" sz="1400" b="1" dirty="0"/>
              <a:t>Python </a:t>
            </a:r>
            <a:r>
              <a:rPr lang="en-US" sz="1400" b="1" dirty="0"/>
              <a:t>| Java Script</a:t>
            </a:r>
            <a:endParaRPr lang="es-419" sz="1400" b="1" dirty="0"/>
          </a:p>
        </p:txBody>
      </p:sp>
      <p:sp>
        <p:nvSpPr>
          <p:cNvPr id="35" name="Left Bracket 34">
            <a:extLst>
              <a:ext uri="{FF2B5EF4-FFF2-40B4-BE49-F238E27FC236}">
                <a16:creationId xmlns:a16="http://schemas.microsoft.com/office/drawing/2014/main" id="{314DFEC3-C544-0AB7-3AF4-6AE188FFE924}"/>
              </a:ext>
            </a:extLst>
          </p:cNvPr>
          <p:cNvSpPr/>
          <p:nvPr/>
        </p:nvSpPr>
        <p:spPr>
          <a:xfrm rot="5400000">
            <a:off x="1439790" y="3792553"/>
            <a:ext cx="153840" cy="2469100"/>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37" name="Left Bracket 36">
            <a:extLst>
              <a:ext uri="{FF2B5EF4-FFF2-40B4-BE49-F238E27FC236}">
                <a16:creationId xmlns:a16="http://schemas.microsoft.com/office/drawing/2014/main" id="{28067D35-DDB0-0270-CD23-D5E33DD58341}"/>
              </a:ext>
            </a:extLst>
          </p:cNvPr>
          <p:cNvSpPr/>
          <p:nvPr/>
        </p:nvSpPr>
        <p:spPr>
          <a:xfrm rot="5400000">
            <a:off x="4560039" y="3194855"/>
            <a:ext cx="153839" cy="364861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38" name="TextBox 37">
            <a:extLst>
              <a:ext uri="{FF2B5EF4-FFF2-40B4-BE49-F238E27FC236}">
                <a16:creationId xmlns:a16="http://schemas.microsoft.com/office/drawing/2014/main" id="{989536B7-C18E-AEA1-787C-67FFD8C44509}"/>
              </a:ext>
            </a:extLst>
          </p:cNvPr>
          <p:cNvSpPr txBox="1"/>
          <p:nvPr/>
        </p:nvSpPr>
        <p:spPr>
          <a:xfrm>
            <a:off x="3007897" y="4545401"/>
            <a:ext cx="2793992" cy="369332"/>
          </a:xfrm>
          <a:prstGeom prst="rect">
            <a:avLst/>
          </a:prstGeom>
          <a:noFill/>
        </p:spPr>
        <p:txBody>
          <a:bodyPr wrap="square" rtlCol="0">
            <a:spAutoFit/>
          </a:bodyPr>
          <a:lstStyle/>
          <a:p>
            <a:pPr algn="ctr"/>
            <a:r>
              <a:rPr lang="en-US" dirty="0"/>
              <a:t>4 a 7 (Primaria/Secundaria)</a:t>
            </a:r>
            <a:endParaRPr lang="es-419" dirty="0"/>
          </a:p>
        </p:txBody>
      </p:sp>
      <p:sp>
        <p:nvSpPr>
          <p:cNvPr id="39" name="TextBox 38">
            <a:extLst>
              <a:ext uri="{FF2B5EF4-FFF2-40B4-BE49-F238E27FC236}">
                <a16:creationId xmlns:a16="http://schemas.microsoft.com/office/drawing/2014/main" id="{A283A241-9372-A240-FE7B-8591B384132B}"/>
              </a:ext>
            </a:extLst>
          </p:cNvPr>
          <p:cNvSpPr txBox="1"/>
          <p:nvPr/>
        </p:nvSpPr>
        <p:spPr>
          <a:xfrm>
            <a:off x="8335536" y="5117172"/>
            <a:ext cx="1552703" cy="523220"/>
          </a:xfrm>
          <a:prstGeom prst="rect">
            <a:avLst/>
          </a:prstGeom>
          <a:solidFill>
            <a:schemeClr val="accent1">
              <a:lumMod val="75000"/>
            </a:schemeClr>
          </a:solidFill>
          <a:ln>
            <a:solidFill>
              <a:schemeClr val="bg2">
                <a:lumMod val="50000"/>
              </a:schemeClr>
            </a:solidFill>
          </a:ln>
        </p:spPr>
        <p:txBody>
          <a:bodyPr wrap="square" rtlCol="0">
            <a:spAutoFit/>
          </a:bodyPr>
          <a:lstStyle/>
          <a:p>
            <a:pPr algn="ctr"/>
            <a:r>
              <a:rPr lang="en-US" sz="1400" b="1" dirty="0">
                <a:solidFill>
                  <a:schemeClr val="bg1"/>
                </a:solidFill>
              </a:rPr>
              <a:t>Microsoft Learn for Students</a:t>
            </a:r>
            <a:endParaRPr lang="es-419" sz="1400" b="1" dirty="0">
              <a:solidFill>
                <a:schemeClr val="bg1"/>
              </a:solidFill>
            </a:endParaRPr>
          </a:p>
        </p:txBody>
      </p:sp>
      <p:sp>
        <p:nvSpPr>
          <p:cNvPr id="40" name="TextBox 39">
            <a:extLst>
              <a:ext uri="{FF2B5EF4-FFF2-40B4-BE49-F238E27FC236}">
                <a16:creationId xmlns:a16="http://schemas.microsoft.com/office/drawing/2014/main" id="{4B74E9B5-F405-AC48-6782-708BF49BA4CD}"/>
              </a:ext>
            </a:extLst>
          </p:cNvPr>
          <p:cNvSpPr txBox="1"/>
          <p:nvPr/>
        </p:nvSpPr>
        <p:spPr>
          <a:xfrm>
            <a:off x="4745890" y="6058533"/>
            <a:ext cx="3526294" cy="307777"/>
          </a:xfrm>
          <a:prstGeom prst="rect">
            <a:avLst/>
          </a:prstGeom>
          <a:solidFill>
            <a:srgbClr val="7179E1"/>
          </a:solidFill>
          <a:ln>
            <a:solidFill>
              <a:schemeClr val="bg2">
                <a:lumMod val="50000"/>
              </a:schemeClr>
            </a:solidFill>
          </a:ln>
        </p:spPr>
        <p:txBody>
          <a:bodyPr wrap="square" rtlCol="0">
            <a:spAutoFit/>
          </a:bodyPr>
          <a:lstStyle/>
          <a:p>
            <a:pPr algn="ctr"/>
            <a:r>
              <a:rPr lang="es-419" sz="1400" dirty="0">
                <a:solidFill>
                  <a:schemeClr val="bg1"/>
                </a:solidFill>
              </a:rPr>
              <a:t>Microsoft Hacker STEM</a:t>
            </a:r>
          </a:p>
        </p:txBody>
      </p:sp>
      <p:sp>
        <p:nvSpPr>
          <p:cNvPr id="41" name="TextBox 40">
            <a:extLst>
              <a:ext uri="{FF2B5EF4-FFF2-40B4-BE49-F238E27FC236}">
                <a16:creationId xmlns:a16="http://schemas.microsoft.com/office/drawing/2014/main" id="{3944257B-93CD-FF25-B0B2-D1F0D0DD8963}"/>
              </a:ext>
            </a:extLst>
          </p:cNvPr>
          <p:cNvSpPr txBox="1"/>
          <p:nvPr/>
        </p:nvSpPr>
        <p:spPr>
          <a:xfrm>
            <a:off x="6461265" y="5690211"/>
            <a:ext cx="5267450" cy="307777"/>
          </a:xfrm>
          <a:prstGeom prst="rect">
            <a:avLst/>
          </a:prstGeom>
          <a:solidFill>
            <a:srgbClr val="FFFF00"/>
          </a:solidFill>
          <a:ln>
            <a:solidFill>
              <a:schemeClr val="bg2">
                <a:lumMod val="50000"/>
              </a:schemeClr>
            </a:solidFill>
          </a:ln>
        </p:spPr>
        <p:txBody>
          <a:bodyPr wrap="square" rtlCol="0">
            <a:spAutoFit/>
          </a:bodyPr>
          <a:lstStyle/>
          <a:p>
            <a:pPr algn="ctr"/>
            <a:r>
              <a:rPr lang="es-419" sz="1400" b="1" dirty="0"/>
              <a:t>Microsoft 365 for Education</a:t>
            </a:r>
          </a:p>
        </p:txBody>
      </p:sp>
      <p:sp>
        <p:nvSpPr>
          <p:cNvPr id="42" name="TextBox 41">
            <a:extLst>
              <a:ext uri="{FF2B5EF4-FFF2-40B4-BE49-F238E27FC236}">
                <a16:creationId xmlns:a16="http://schemas.microsoft.com/office/drawing/2014/main" id="{FFDCE9C4-9ABD-6AE9-E318-C7A991447DD9}"/>
              </a:ext>
            </a:extLst>
          </p:cNvPr>
          <p:cNvSpPr txBox="1"/>
          <p:nvPr/>
        </p:nvSpPr>
        <p:spPr>
          <a:xfrm>
            <a:off x="8335536" y="6059562"/>
            <a:ext cx="3393179" cy="307777"/>
          </a:xfrm>
          <a:prstGeom prst="rect">
            <a:avLst/>
          </a:prstGeom>
          <a:solidFill>
            <a:srgbClr val="F93954"/>
          </a:solidFill>
          <a:ln>
            <a:solidFill>
              <a:schemeClr val="bg2">
                <a:lumMod val="50000"/>
              </a:schemeClr>
            </a:solidFill>
          </a:ln>
        </p:spPr>
        <p:txBody>
          <a:bodyPr wrap="square" rtlCol="0">
            <a:spAutoFit/>
          </a:bodyPr>
          <a:lstStyle/>
          <a:p>
            <a:pPr algn="ctr"/>
            <a:r>
              <a:rPr lang="en-US" sz="1400" b="1" dirty="0">
                <a:solidFill>
                  <a:schemeClr val="bg1"/>
                </a:solidFill>
              </a:rPr>
              <a:t>PowerBI + Azure for Students</a:t>
            </a:r>
            <a:endParaRPr lang="es-419" sz="1400" b="1" dirty="0">
              <a:solidFill>
                <a:schemeClr val="bg1"/>
              </a:solidFill>
            </a:endParaRPr>
          </a:p>
        </p:txBody>
      </p:sp>
      <p:sp>
        <p:nvSpPr>
          <p:cNvPr id="43" name="Left Bracket 42">
            <a:extLst>
              <a:ext uri="{FF2B5EF4-FFF2-40B4-BE49-F238E27FC236}">
                <a16:creationId xmlns:a16="http://schemas.microsoft.com/office/drawing/2014/main" id="{797A9D6A-F5FE-CF10-90C0-30E1C0853D9B}"/>
              </a:ext>
            </a:extLst>
          </p:cNvPr>
          <p:cNvSpPr/>
          <p:nvPr/>
        </p:nvSpPr>
        <p:spPr>
          <a:xfrm rot="5400000">
            <a:off x="7736565" y="3744308"/>
            <a:ext cx="140289" cy="2547348"/>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44" name="TextBox 43">
            <a:extLst>
              <a:ext uri="{FF2B5EF4-FFF2-40B4-BE49-F238E27FC236}">
                <a16:creationId xmlns:a16="http://schemas.microsoft.com/office/drawing/2014/main" id="{D8AAAB69-8960-D580-8AAD-6725937B85B2}"/>
              </a:ext>
            </a:extLst>
          </p:cNvPr>
          <p:cNvSpPr txBox="1"/>
          <p:nvPr/>
        </p:nvSpPr>
        <p:spPr>
          <a:xfrm>
            <a:off x="6401762" y="4553440"/>
            <a:ext cx="2793992" cy="369332"/>
          </a:xfrm>
          <a:prstGeom prst="rect">
            <a:avLst/>
          </a:prstGeom>
          <a:noFill/>
        </p:spPr>
        <p:txBody>
          <a:bodyPr wrap="square" rtlCol="0">
            <a:spAutoFit/>
          </a:bodyPr>
          <a:lstStyle/>
          <a:p>
            <a:pPr algn="ctr"/>
            <a:r>
              <a:rPr lang="en-US" dirty="0"/>
              <a:t>8 a 9 (Secundaria)</a:t>
            </a:r>
            <a:endParaRPr lang="es-419" dirty="0"/>
          </a:p>
        </p:txBody>
      </p:sp>
      <p:sp>
        <p:nvSpPr>
          <p:cNvPr id="27" name="Rectangle: Rounded Corners 26">
            <a:extLst>
              <a:ext uri="{FF2B5EF4-FFF2-40B4-BE49-F238E27FC236}">
                <a16:creationId xmlns:a16="http://schemas.microsoft.com/office/drawing/2014/main" id="{05F6CBF6-8EDC-EF3D-FD2D-CC968DC9A104}"/>
              </a:ext>
            </a:extLst>
          </p:cNvPr>
          <p:cNvSpPr/>
          <p:nvPr/>
        </p:nvSpPr>
        <p:spPr>
          <a:xfrm>
            <a:off x="3012768" y="1430994"/>
            <a:ext cx="1770490"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Desarrollo del Pensamiento Computacional 1</a:t>
            </a:r>
            <a:endParaRPr lang="es-419" sz="1400" dirty="0"/>
          </a:p>
        </p:txBody>
      </p:sp>
      <p:sp>
        <p:nvSpPr>
          <p:cNvPr id="29" name="Rectangle: Rounded Corners 28">
            <a:extLst>
              <a:ext uri="{FF2B5EF4-FFF2-40B4-BE49-F238E27FC236}">
                <a16:creationId xmlns:a16="http://schemas.microsoft.com/office/drawing/2014/main" id="{0BE12534-8A8B-E003-C761-8AEB7A614DCA}"/>
              </a:ext>
            </a:extLst>
          </p:cNvPr>
          <p:cNvSpPr/>
          <p:nvPr/>
        </p:nvSpPr>
        <p:spPr>
          <a:xfrm>
            <a:off x="5369105" y="1427368"/>
            <a:ext cx="1770490"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Desarrollo del Pensamiento Computacional 2</a:t>
            </a:r>
            <a:endParaRPr lang="es-419" sz="1400" dirty="0"/>
          </a:p>
        </p:txBody>
      </p:sp>
      <p:sp>
        <p:nvSpPr>
          <p:cNvPr id="31" name="Rectangle: Rounded Corners 30">
            <a:extLst>
              <a:ext uri="{FF2B5EF4-FFF2-40B4-BE49-F238E27FC236}">
                <a16:creationId xmlns:a16="http://schemas.microsoft.com/office/drawing/2014/main" id="{45847C4D-38AC-4C67-8B8F-85C2D90AA07B}"/>
              </a:ext>
            </a:extLst>
          </p:cNvPr>
          <p:cNvSpPr/>
          <p:nvPr/>
        </p:nvSpPr>
        <p:spPr>
          <a:xfrm>
            <a:off x="7691770" y="1452017"/>
            <a:ext cx="1770490"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Desarrollo del Pensamiento Computacional 3</a:t>
            </a:r>
            <a:endParaRPr lang="es-419" sz="1400" dirty="0"/>
          </a:p>
        </p:txBody>
      </p:sp>
      <p:sp>
        <p:nvSpPr>
          <p:cNvPr id="32" name="Left Bracket 31">
            <a:extLst>
              <a:ext uri="{FF2B5EF4-FFF2-40B4-BE49-F238E27FC236}">
                <a16:creationId xmlns:a16="http://schemas.microsoft.com/office/drawing/2014/main" id="{62AFB8EF-4933-E613-7895-E45421002134}"/>
              </a:ext>
            </a:extLst>
          </p:cNvPr>
          <p:cNvSpPr/>
          <p:nvPr/>
        </p:nvSpPr>
        <p:spPr>
          <a:xfrm rot="5400000">
            <a:off x="3799991" y="358630"/>
            <a:ext cx="212817" cy="201963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33" name="Left Bracket 32">
            <a:extLst>
              <a:ext uri="{FF2B5EF4-FFF2-40B4-BE49-F238E27FC236}">
                <a16:creationId xmlns:a16="http://schemas.microsoft.com/office/drawing/2014/main" id="{B190B678-7576-8F30-B35F-EA25F665B4D2}"/>
              </a:ext>
            </a:extLst>
          </p:cNvPr>
          <p:cNvSpPr/>
          <p:nvPr/>
        </p:nvSpPr>
        <p:spPr>
          <a:xfrm rot="5400000">
            <a:off x="6122656" y="353039"/>
            <a:ext cx="212817" cy="201963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45" name="Left Bracket 44">
            <a:extLst>
              <a:ext uri="{FF2B5EF4-FFF2-40B4-BE49-F238E27FC236}">
                <a16:creationId xmlns:a16="http://schemas.microsoft.com/office/drawing/2014/main" id="{A4C28F13-07E8-49A8-E738-18EE4DF7D360}"/>
              </a:ext>
            </a:extLst>
          </p:cNvPr>
          <p:cNvSpPr/>
          <p:nvPr/>
        </p:nvSpPr>
        <p:spPr>
          <a:xfrm rot="5400000">
            <a:off x="8445321" y="382260"/>
            <a:ext cx="212817" cy="201963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46" name="Rectangle: Rounded Corners 45">
            <a:extLst>
              <a:ext uri="{FF2B5EF4-FFF2-40B4-BE49-F238E27FC236}">
                <a16:creationId xmlns:a16="http://schemas.microsoft.com/office/drawing/2014/main" id="{86FF0A90-A8B8-29FF-4F70-7384542DCB88}"/>
              </a:ext>
            </a:extLst>
          </p:cNvPr>
          <p:cNvSpPr/>
          <p:nvPr/>
        </p:nvSpPr>
        <p:spPr>
          <a:xfrm>
            <a:off x="3012769" y="2326639"/>
            <a:ext cx="1770490" cy="54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Rob</a:t>
            </a:r>
            <a:r>
              <a:rPr lang="es-419" sz="1400" dirty="0"/>
              <a:t>ótica Educativa 1</a:t>
            </a:r>
          </a:p>
        </p:txBody>
      </p:sp>
      <p:sp>
        <p:nvSpPr>
          <p:cNvPr id="47" name="Rectangle: Rounded Corners 46">
            <a:extLst>
              <a:ext uri="{FF2B5EF4-FFF2-40B4-BE49-F238E27FC236}">
                <a16:creationId xmlns:a16="http://schemas.microsoft.com/office/drawing/2014/main" id="{D9CCF687-D7A7-1E5E-1A1F-611DC2F91DA4}"/>
              </a:ext>
            </a:extLst>
          </p:cNvPr>
          <p:cNvSpPr/>
          <p:nvPr/>
        </p:nvSpPr>
        <p:spPr>
          <a:xfrm>
            <a:off x="5343818" y="2949582"/>
            <a:ext cx="1770490" cy="33751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STEM 1 </a:t>
            </a:r>
          </a:p>
        </p:txBody>
      </p:sp>
      <p:sp>
        <p:nvSpPr>
          <p:cNvPr id="48" name="Rectangle: Rounded Corners 47">
            <a:extLst>
              <a:ext uri="{FF2B5EF4-FFF2-40B4-BE49-F238E27FC236}">
                <a16:creationId xmlns:a16="http://schemas.microsoft.com/office/drawing/2014/main" id="{B6F21383-FEA2-E072-6E38-A75900726E96}"/>
              </a:ext>
            </a:extLst>
          </p:cNvPr>
          <p:cNvSpPr/>
          <p:nvPr/>
        </p:nvSpPr>
        <p:spPr>
          <a:xfrm>
            <a:off x="7704474" y="2346275"/>
            <a:ext cx="1770490" cy="3133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STEM 2</a:t>
            </a:r>
          </a:p>
        </p:txBody>
      </p:sp>
      <p:sp>
        <p:nvSpPr>
          <p:cNvPr id="49" name="Rectangle: Rounded Corners 48">
            <a:extLst>
              <a:ext uri="{FF2B5EF4-FFF2-40B4-BE49-F238E27FC236}">
                <a16:creationId xmlns:a16="http://schemas.microsoft.com/office/drawing/2014/main" id="{C04BD4EF-2B44-8892-176C-881C72FF3B4E}"/>
              </a:ext>
            </a:extLst>
          </p:cNvPr>
          <p:cNvSpPr/>
          <p:nvPr/>
        </p:nvSpPr>
        <p:spPr>
          <a:xfrm>
            <a:off x="7725441" y="2750861"/>
            <a:ext cx="1770490" cy="5362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Ciencia de Datos: PowerBI</a:t>
            </a:r>
          </a:p>
        </p:txBody>
      </p:sp>
      <p:sp>
        <p:nvSpPr>
          <p:cNvPr id="50" name="Rectangle: Rounded Corners 49">
            <a:extLst>
              <a:ext uri="{FF2B5EF4-FFF2-40B4-BE49-F238E27FC236}">
                <a16:creationId xmlns:a16="http://schemas.microsoft.com/office/drawing/2014/main" id="{1B2F4196-37D0-6C7E-E789-20C16644BFF2}"/>
              </a:ext>
            </a:extLst>
          </p:cNvPr>
          <p:cNvSpPr/>
          <p:nvPr/>
        </p:nvSpPr>
        <p:spPr>
          <a:xfrm>
            <a:off x="7725441" y="3369436"/>
            <a:ext cx="1770490" cy="56503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Fundamentos de Inteligencia Artificial </a:t>
            </a:r>
          </a:p>
        </p:txBody>
      </p:sp>
      <p:sp>
        <p:nvSpPr>
          <p:cNvPr id="51" name="TextBox 50">
            <a:extLst>
              <a:ext uri="{FF2B5EF4-FFF2-40B4-BE49-F238E27FC236}">
                <a16:creationId xmlns:a16="http://schemas.microsoft.com/office/drawing/2014/main" id="{8E961B5D-1BE9-9B39-F9D1-4FA58FB839FB}"/>
              </a:ext>
            </a:extLst>
          </p:cNvPr>
          <p:cNvSpPr txBox="1"/>
          <p:nvPr/>
        </p:nvSpPr>
        <p:spPr>
          <a:xfrm rot="16200000">
            <a:off x="-870532" y="2613291"/>
            <a:ext cx="2485873" cy="369332"/>
          </a:xfrm>
          <a:prstGeom prst="rect">
            <a:avLst/>
          </a:prstGeom>
          <a:noFill/>
        </p:spPr>
        <p:txBody>
          <a:bodyPr vert="wordArtVert" wrap="square" rtlCol="0" anchor="ctr">
            <a:spAutoFit/>
          </a:bodyPr>
          <a:lstStyle/>
          <a:p>
            <a:r>
              <a:rPr lang="en-US" b="1" dirty="0"/>
              <a:t>Módulos</a:t>
            </a:r>
            <a:endParaRPr lang="es-419" b="1" dirty="0"/>
          </a:p>
        </p:txBody>
      </p:sp>
      <p:sp>
        <p:nvSpPr>
          <p:cNvPr id="52" name="Rectangle: Rounded Corners 51">
            <a:extLst>
              <a:ext uri="{FF2B5EF4-FFF2-40B4-BE49-F238E27FC236}">
                <a16:creationId xmlns:a16="http://schemas.microsoft.com/office/drawing/2014/main" id="{5A422DBE-1948-1769-2B93-8FDFF740AAB2}"/>
              </a:ext>
            </a:extLst>
          </p:cNvPr>
          <p:cNvSpPr/>
          <p:nvPr/>
        </p:nvSpPr>
        <p:spPr>
          <a:xfrm>
            <a:off x="9993569" y="1461111"/>
            <a:ext cx="1770490"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Lenguajes de Programación: Python/JavaScript</a:t>
            </a:r>
            <a:endParaRPr lang="es-419" sz="1400" dirty="0"/>
          </a:p>
        </p:txBody>
      </p:sp>
      <p:sp>
        <p:nvSpPr>
          <p:cNvPr id="53" name="Left Bracket 52">
            <a:extLst>
              <a:ext uri="{FF2B5EF4-FFF2-40B4-BE49-F238E27FC236}">
                <a16:creationId xmlns:a16="http://schemas.microsoft.com/office/drawing/2014/main" id="{27AF9B4F-0E0E-77DE-2912-EFA8192CA213}"/>
              </a:ext>
            </a:extLst>
          </p:cNvPr>
          <p:cNvSpPr/>
          <p:nvPr/>
        </p:nvSpPr>
        <p:spPr>
          <a:xfrm rot="5400000">
            <a:off x="10747120" y="391354"/>
            <a:ext cx="212817" cy="201963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54" name="Rectangle: Rounded Corners 53">
            <a:extLst>
              <a:ext uri="{FF2B5EF4-FFF2-40B4-BE49-F238E27FC236}">
                <a16:creationId xmlns:a16="http://schemas.microsoft.com/office/drawing/2014/main" id="{D043BB9F-9271-8DA0-E56A-4E1D2CA76F99}"/>
              </a:ext>
            </a:extLst>
          </p:cNvPr>
          <p:cNvSpPr/>
          <p:nvPr/>
        </p:nvSpPr>
        <p:spPr>
          <a:xfrm>
            <a:off x="10006273" y="2355368"/>
            <a:ext cx="1770490" cy="59421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Desarrollo de Aplicaciones</a:t>
            </a:r>
          </a:p>
        </p:txBody>
      </p:sp>
      <p:sp>
        <p:nvSpPr>
          <p:cNvPr id="55" name="Rectangle: Rounded Corners 54">
            <a:extLst>
              <a:ext uri="{FF2B5EF4-FFF2-40B4-BE49-F238E27FC236}">
                <a16:creationId xmlns:a16="http://schemas.microsoft.com/office/drawing/2014/main" id="{E7614B48-092E-304D-3271-15EA19C356D5}"/>
              </a:ext>
            </a:extLst>
          </p:cNvPr>
          <p:cNvSpPr/>
          <p:nvPr/>
        </p:nvSpPr>
        <p:spPr>
          <a:xfrm>
            <a:off x="10010281" y="3021001"/>
            <a:ext cx="1770490" cy="3133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Ciencia de Datos</a:t>
            </a:r>
          </a:p>
        </p:txBody>
      </p:sp>
      <p:sp>
        <p:nvSpPr>
          <p:cNvPr id="56" name="Rectangle: Rounded Corners 55">
            <a:extLst>
              <a:ext uri="{FF2B5EF4-FFF2-40B4-BE49-F238E27FC236}">
                <a16:creationId xmlns:a16="http://schemas.microsoft.com/office/drawing/2014/main" id="{58991A62-68B7-0F18-EE21-026F9F3041E9}"/>
              </a:ext>
            </a:extLst>
          </p:cNvPr>
          <p:cNvSpPr/>
          <p:nvPr/>
        </p:nvSpPr>
        <p:spPr>
          <a:xfrm>
            <a:off x="10006273" y="3775776"/>
            <a:ext cx="1770490" cy="3133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Inteligencia Artificial </a:t>
            </a:r>
          </a:p>
        </p:txBody>
      </p:sp>
      <p:sp>
        <p:nvSpPr>
          <p:cNvPr id="57" name="Rectangle: Rounded Corners 56">
            <a:extLst>
              <a:ext uri="{FF2B5EF4-FFF2-40B4-BE49-F238E27FC236}">
                <a16:creationId xmlns:a16="http://schemas.microsoft.com/office/drawing/2014/main" id="{DADD1742-A461-84B6-CBA2-DC8547A2AB78}"/>
              </a:ext>
            </a:extLst>
          </p:cNvPr>
          <p:cNvSpPr/>
          <p:nvPr/>
        </p:nvSpPr>
        <p:spPr>
          <a:xfrm>
            <a:off x="10006273" y="3391024"/>
            <a:ext cx="1770490" cy="3133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Seguridad </a:t>
            </a:r>
          </a:p>
        </p:txBody>
      </p:sp>
      <p:sp>
        <p:nvSpPr>
          <p:cNvPr id="58" name="Rectangle: Rounded Corners 57">
            <a:extLst>
              <a:ext uri="{FF2B5EF4-FFF2-40B4-BE49-F238E27FC236}">
                <a16:creationId xmlns:a16="http://schemas.microsoft.com/office/drawing/2014/main" id="{B3243479-77F0-3C92-A0D2-F69661AB3A5F}"/>
              </a:ext>
            </a:extLst>
          </p:cNvPr>
          <p:cNvSpPr/>
          <p:nvPr/>
        </p:nvSpPr>
        <p:spPr>
          <a:xfrm>
            <a:off x="877407" y="1433935"/>
            <a:ext cx="1770490"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Fundamentos de Programaci</a:t>
            </a:r>
            <a:r>
              <a:rPr lang="es-419" sz="1400" dirty="0"/>
              <a:t>ón por Bloques</a:t>
            </a:r>
          </a:p>
        </p:txBody>
      </p:sp>
      <p:sp>
        <p:nvSpPr>
          <p:cNvPr id="59" name="Left Bracket 58">
            <a:extLst>
              <a:ext uri="{FF2B5EF4-FFF2-40B4-BE49-F238E27FC236}">
                <a16:creationId xmlns:a16="http://schemas.microsoft.com/office/drawing/2014/main" id="{5F462359-7D38-4E18-9E6B-759C2A0F10E2}"/>
              </a:ext>
            </a:extLst>
          </p:cNvPr>
          <p:cNvSpPr/>
          <p:nvPr/>
        </p:nvSpPr>
        <p:spPr>
          <a:xfrm rot="5400000">
            <a:off x="1664630" y="361571"/>
            <a:ext cx="212817" cy="2019632"/>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60" name="Rectangle: Rounded Corners 59">
            <a:extLst>
              <a:ext uri="{FF2B5EF4-FFF2-40B4-BE49-F238E27FC236}">
                <a16:creationId xmlns:a16="http://schemas.microsoft.com/office/drawing/2014/main" id="{6F7A83FD-7BCA-20F0-5CF2-641942D1F20C}"/>
              </a:ext>
            </a:extLst>
          </p:cNvPr>
          <p:cNvSpPr/>
          <p:nvPr/>
        </p:nvSpPr>
        <p:spPr>
          <a:xfrm>
            <a:off x="877408" y="2329580"/>
            <a:ext cx="1770490" cy="54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t>Fundamentos de Robótica Educativa</a:t>
            </a:r>
          </a:p>
        </p:txBody>
      </p:sp>
      <p:sp>
        <p:nvSpPr>
          <p:cNvPr id="61" name="Rectangle: Rounded Corners 60">
            <a:extLst>
              <a:ext uri="{FF2B5EF4-FFF2-40B4-BE49-F238E27FC236}">
                <a16:creationId xmlns:a16="http://schemas.microsoft.com/office/drawing/2014/main" id="{6D35CAAA-C256-1544-2ECC-9B8B35F26A31}"/>
              </a:ext>
            </a:extLst>
          </p:cNvPr>
          <p:cNvSpPr/>
          <p:nvPr/>
        </p:nvSpPr>
        <p:spPr>
          <a:xfrm>
            <a:off x="5343818" y="2323497"/>
            <a:ext cx="1770490" cy="54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Rob</a:t>
            </a:r>
            <a:r>
              <a:rPr lang="es-419" sz="1400" dirty="0"/>
              <a:t>ótica Educativa 2</a:t>
            </a:r>
          </a:p>
        </p:txBody>
      </p:sp>
      <p:sp>
        <p:nvSpPr>
          <p:cNvPr id="63" name="TextBox 62">
            <a:extLst>
              <a:ext uri="{FF2B5EF4-FFF2-40B4-BE49-F238E27FC236}">
                <a16:creationId xmlns:a16="http://schemas.microsoft.com/office/drawing/2014/main" id="{F52556F7-98EE-F96C-9547-852541E70490}"/>
              </a:ext>
            </a:extLst>
          </p:cNvPr>
          <p:cNvSpPr txBox="1"/>
          <p:nvPr/>
        </p:nvSpPr>
        <p:spPr>
          <a:xfrm>
            <a:off x="2896583" y="643499"/>
            <a:ext cx="1940118" cy="646331"/>
          </a:xfrm>
          <a:prstGeom prst="rect">
            <a:avLst/>
          </a:prstGeom>
          <a:noFill/>
        </p:spPr>
        <p:txBody>
          <a:bodyPr wrap="square" rtlCol="0">
            <a:spAutoFit/>
          </a:bodyPr>
          <a:lstStyle/>
          <a:p>
            <a:pPr algn="ctr"/>
            <a:r>
              <a:rPr lang="en-US" dirty="0"/>
              <a:t>1 a 3</a:t>
            </a:r>
          </a:p>
          <a:p>
            <a:pPr algn="ctr"/>
            <a:r>
              <a:rPr lang="en-US" dirty="0"/>
              <a:t>Primaria</a:t>
            </a:r>
            <a:endParaRPr lang="es-419" dirty="0"/>
          </a:p>
        </p:txBody>
      </p:sp>
      <p:sp>
        <p:nvSpPr>
          <p:cNvPr id="64" name="TextBox 63">
            <a:extLst>
              <a:ext uri="{FF2B5EF4-FFF2-40B4-BE49-F238E27FC236}">
                <a16:creationId xmlns:a16="http://schemas.microsoft.com/office/drawing/2014/main" id="{8AE840E9-A5FA-DED5-BAD9-E05C9E49604D}"/>
              </a:ext>
            </a:extLst>
          </p:cNvPr>
          <p:cNvSpPr txBox="1"/>
          <p:nvPr/>
        </p:nvSpPr>
        <p:spPr>
          <a:xfrm>
            <a:off x="5116323" y="610115"/>
            <a:ext cx="2225481" cy="646331"/>
          </a:xfrm>
          <a:prstGeom prst="rect">
            <a:avLst/>
          </a:prstGeom>
          <a:noFill/>
        </p:spPr>
        <p:txBody>
          <a:bodyPr wrap="square" rtlCol="0">
            <a:spAutoFit/>
          </a:bodyPr>
          <a:lstStyle/>
          <a:p>
            <a:pPr algn="ctr"/>
            <a:r>
              <a:rPr lang="en-US" dirty="0"/>
              <a:t>4 a 7</a:t>
            </a:r>
          </a:p>
          <a:p>
            <a:pPr algn="ctr"/>
            <a:r>
              <a:rPr lang="en-US" dirty="0"/>
              <a:t>Primaria/Secundaria</a:t>
            </a:r>
            <a:endParaRPr lang="es-419" dirty="0"/>
          </a:p>
        </p:txBody>
      </p:sp>
      <p:sp>
        <p:nvSpPr>
          <p:cNvPr id="65" name="TextBox 64">
            <a:extLst>
              <a:ext uri="{FF2B5EF4-FFF2-40B4-BE49-F238E27FC236}">
                <a16:creationId xmlns:a16="http://schemas.microsoft.com/office/drawing/2014/main" id="{76092A97-603F-D68C-7AF0-6A29BFEBFA71}"/>
              </a:ext>
            </a:extLst>
          </p:cNvPr>
          <p:cNvSpPr txBox="1"/>
          <p:nvPr/>
        </p:nvSpPr>
        <p:spPr>
          <a:xfrm>
            <a:off x="7476979" y="619868"/>
            <a:ext cx="2225481" cy="646331"/>
          </a:xfrm>
          <a:prstGeom prst="rect">
            <a:avLst/>
          </a:prstGeom>
          <a:noFill/>
        </p:spPr>
        <p:txBody>
          <a:bodyPr wrap="square" rtlCol="0">
            <a:spAutoFit/>
          </a:bodyPr>
          <a:lstStyle/>
          <a:p>
            <a:pPr algn="ctr"/>
            <a:r>
              <a:rPr lang="en-US" dirty="0"/>
              <a:t>8 a 9</a:t>
            </a:r>
          </a:p>
          <a:p>
            <a:pPr algn="ctr"/>
            <a:r>
              <a:rPr lang="en-US" dirty="0"/>
              <a:t>Secundaria</a:t>
            </a:r>
            <a:endParaRPr lang="es-419" dirty="0"/>
          </a:p>
        </p:txBody>
      </p:sp>
      <p:sp>
        <p:nvSpPr>
          <p:cNvPr id="66" name="TextBox 65">
            <a:extLst>
              <a:ext uri="{FF2B5EF4-FFF2-40B4-BE49-F238E27FC236}">
                <a16:creationId xmlns:a16="http://schemas.microsoft.com/office/drawing/2014/main" id="{03BA0B1E-FF7E-891B-302A-264B8395E788}"/>
              </a:ext>
            </a:extLst>
          </p:cNvPr>
          <p:cNvSpPr txBox="1"/>
          <p:nvPr/>
        </p:nvSpPr>
        <p:spPr>
          <a:xfrm>
            <a:off x="9778778" y="628962"/>
            <a:ext cx="2225481" cy="646331"/>
          </a:xfrm>
          <a:prstGeom prst="rect">
            <a:avLst/>
          </a:prstGeom>
          <a:noFill/>
        </p:spPr>
        <p:txBody>
          <a:bodyPr wrap="square" rtlCol="0">
            <a:spAutoFit/>
          </a:bodyPr>
          <a:lstStyle/>
          <a:p>
            <a:pPr algn="ctr"/>
            <a:r>
              <a:rPr lang="en-US" dirty="0"/>
              <a:t>10 a 11/12</a:t>
            </a:r>
          </a:p>
          <a:p>
            <a:pPr algn="ctr"/>
            <a:r>
              <a:rPr lang="en-US" dirty="0"/>
              <a:t>Secundaria</a:t>
            </a:r>
            <a:endParaRPr lang="es-419" dirty="0"/>
          </a:p>
        </p:txBody>
      </p:sp>
      <p:sp>
        <p:nvSpPr>
          <p:cNvPr id="67" name="TextBox 66">
            <a:extLst>
              <a:ext uri="{FF2B5EF4-FFF2-40B4-BE49-F238E27FC236}">
                <a16:creationId xmlns:a16="http://schemas.microsoft.com/office/drawing/2014/main" id="{8983AC08-16FC-47AF-75FC-F6DD6B77577A}"/>
              </a:ext>
            </a:extLst>
          </p:cNvPr>
          <p:cNvSpPr txBox="1"/>
          <p:nvPr/>
        </p:nvSpPr>
        <p:spPr>
          <a:xfrm>
            <a:off x="761222" y="654391"/>
            <a:ext cx="1940118" cy="646331"/>
          </a:xfrm>
          <a:prstGeom prst="rect">
            <a:avLst/>
          </a:prstGeom>
          <a:noFill/>
        </p:spPr>
        <p:txBody>
          <a:bodyPr wrap="square" rtlCol="0">
            <a:spAutoFit/>
          </a:bodyPr>
          <a:lstStyle/>
          <a:p>
            <a:pPr algn="ctr"/>
            <a:r>
              <a:rPr lang="en-US" dirty="0"/>
              <a:t>Primera </a:t>
            </a:r>
          </a:p>
          <a:p>
            <a:pPr algn="ctr"/>
            <a:r>
              <a:rPr lang="en-US" dirty="0"/>
              <a:t>Infancia</a:t>
            </a:r>
            <a:endParaRPr lang="es-419" dirty="0"/>
          </a:p>
        </p:txBody>
      </p:sp>
      <p:sp>
        <p:nvSpPr>
          <p:cNvPr id="68" name="TextBox 67">
            <a:extLst>
              <a:ext uri="{FF2B5EF4-FFF2-40B4-BE49-F238E27FC236}">
                <a16:creationId xmlns:a16="http://schemas.microsoft.com/office/drawing/2014/main" id="{068D2EF0-1FE6-B923-28BC-3C96E48EDABB}"/>
              </a:ext>
            </a:extLst>
          </p:cNvPr>
          <p:cNvSpPr txBox="1"/>
          <p:nvPr/>
        </p:nvSpPr>
        <p:spPr>
          <a:xfrm>
            <a:off x="6495060" y="5109887"/>
            <a:ext cx="1777124" cy="523220"/>
          </a:xfrm>
          <a:prstGeom prst="rect">
            <a:avLst/>
          </a:prstGeom>
          <a:solidFill>
            <a:schemeClr val="accent1">
              <a:lumMod val="75000"/>
            </a:schemeClr>
          </a:solidFill>
          <a:ln>
            <a:solidFill>
              <a:schemeClr val="bg2">
                <a:lumMod val="50000"/>
              </a:schemeClr>
            </a:solidFill>
          </a:ln>
        </p:spPr>
        <p:txBody>
          <a:bodyPr wrap="square" rtlCol="0">
            <a:spAutoFit/>
          </a:bodyPr>
          <a:lstStyle/>
          <a:p>
            <a:pPr algn="ctr"/>
            <a:r>
              <a:rPr lang="en-US" sz="1400" b="1" dirty="0">
                <a:solidFill>
                  <a:schemeClr val="bg1"/>
                </a:solidFill>
              </a:rPr>
              <a:t>Microsoft 365: PowerBI | Power App</a:t>
            </a:r>
            <a:endParaRPr lang="es-419" sz="1400" b="1" dirty="0">
              <a:solidFill>
                <a:schemeClr val="bg1"/>
              </a:solidFill>
            </a:endParaRPr>
          </a:p>
        </p:txBody>
      </p:sp>
      <p:sp>
        <p:nvSpPr>
          <p:cNvPr id="69" name="Left Bracket 68">
            <a:extLst>
              <a:ext uri="{FF2B5EF4-FFF2-40B4-BE49-F238E27FC236}">
                <a16:creationId xmlns:a16="http://schemas.microsoft.com/office/drawing/2014/main" id="{5FA25B48-27AA-7032-D5F7-B81EE0389990}"/>
              </a:ext>
            </a:extLst>
          </p:cNvPr>
          <p:cNvSpPr/>
          <p:nvPr/>
        </p:nvSpPr>
        <p:spPr>
          <a:xfrm rot="5400000">
            <a:off x="10407236" y="3737769"/>
            <a:ext cx="140289" cy="2547348"/>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70" name="TextBox 69">
            <a:extLst>
              <a:ext uri="{FF2B5EF4-FFF2-40B4-BE49-F238E27FC236}">
                <a16:creationId xmlns:a16="http://schemas.microsoft.com/office/drawing/2014/main" id="{39D3D6BB-5CDC-0487-E729-B7A24A3ABD0A}"/>
              </a:ext>
            </a:extLst>
          </p:cNvPr>
          <p:cNvSpPr txBox="1"/>
          <p:nvPr/>
        </p:nvSpPr>
        <p:spPr>
          <a:xfrm>
            <a:off x="9210267" y="4532328"/>
            <a:ext cx="2793992" cy="369332"/>
          </a:xfrm>
          <a:prstGeom prst="rect">
            <a:avLst/>
          </a:prstGeom>
          <a:noFill/>
        </p:spPr>
        <p:txBody>
          <a:bodyPr wrap="square" rtlCol="0">
            <a:spAutoFit/>
          </a:bodyPr>
          <a:lstStyle/>
          <a:p>
            <a:pPr algn="ctr"/>
            <a:r>
              <a:rPr lang="en-US" dirty="0"/>
              <a:t>10 A 11/12 (Secundaria)</a:t>
            </a:r>
            <a:endParaRPr lang="es-419" dirty="0"/>
          </a:p>
        </p:txBody>
      </p:sp>
      <p:sp>
        <p:nvSpPr>
          <p:cNvPr id="3" name="TextBox 8">
            <a:extLst>
              <a:ext uri="{FF2B5EF4-FFF2-40B4-BE49-F238E27FC236}">
                <a16:creationId xmlns:a16="http://schemas.microsoft.com/office/drawing/2014/main" id="{A6F2F89E-2C1F-9E3E-05B7-BFCDBA1B2097}"/>
              </a:ext>
            </a:extLst>
          </p:cNvPr>
          <p:cNvSpPr txBox="1"/>
          <p:nvPr/>
        </p:nvSpPr>
        <p:spPr>
          <a:xfrm>
            <a:off x="72972" y="697336"/>
            <a:ext cx="1157994" cy="523220"/>
          </a:xfrm>
          <a:prstGeom prst="rect">
            <a:avLst/>
          </a:prstGeom>
          <a:noFill/>
        </p:spPr>
        <p:txBody>
          <a:bodyPr wrap="square" rtlCol="0">
            <a:spAutoFit/>
          </a:bodyPr>
          <a:lstStyle/>
          <a:p>
            <a:pPr algn="ctr"/>
            <a:r>
              <a:rPr lang="en-US" sz="1400" dirty="0" err="1"/>
              <a:t>Años</a:t>
            </a:r>
            <a:r>
              <a:rPr lang="en-US" sz="1400" dirty="0"/>
              <a:t> de </a:t>
            </a:r>
            <a:r>
              <a:rPr lang="en-US" sz="1400" dirty="0" err="1"/>
              <a:t>Escolaridad</a:t>
            </a:r>
            <a:endParaRPr lang="es-419" sz="1400" dirty="0"/>
          </a:p>
        </p:txBody>
      </p:sp>
    </p:spTree>
    <p:extLst>
      <p:ext uri="{BB962C8B-B14F-4D97-AF65-F5344CB8AC3E}">
        <p14:creationId xmlns:p14="http://schemas.microsoft.com/office/powerpoint/2010/main" val="3345531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D7BA0A-6503-AEE8-4847-25FBF7B0652F}"/>
              </a:ext>
            </a:extLst>
          </p:cNvPr>
          <p:cNvSpPr txBox="1">
            <a:spLocks/>
          </p:cNvSpPr>
          <p:nvPr/>
        </p:nvSpPr>
        <p:spPr>
          <a:xfrm>
            <a:off x="0" y="84396"/>
            <a:ext cx="12191999" cy="480147"/>
          </a:xfrm>
          <a:prstGeom prst="rect">
            <a:avLst/>
          </a:prstGeom>
          <a:solidFill>
            <a:srgbClr val="002060"/>
          </a:solidFill>
        </p:spPr>
        <p:txBody>
          <a:bodyPr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ACCIONES DE CORTO PLAZO</a:t>
            </a:r>
            <a:endParaRPr lang="es-419" sz="3600" b="1" dirty="0">
              <a:solidFill>
                <a:schemeClr val="bg1"/>
              </a:solidFill>
            </a:endParaRPr>
          </a:p>
        </p:txBody>
      </p:sp>
      <p:sp>
        <p:nvSpPr>
          <p:cNvPr id="5" name="TextBox 4">
            <a:extLst>
              <a:ext uri="{FF2B5EF4-FFF2-40B4-BE49-F238E27FC236}">
                <a16:creationId xmlns:a16="http://schemas.microsoft.com/office/drawing/2014/main" id="{9A3497B2-DF06-E80E-C8C6-2F121BBF2069}"/>
              </a:ext>
            </a:extLst>
          </p:cNvPr>
          <p:cNvSpPr txBox="1"/>
          <p:nvPr/>
        </p:nvSpPr>
        <p:spPr>
          <a:xfrm>
            <a:off x="242361" y="2503522"/>
            <a:ext cx="3737996" cy="923330"/>
          </a:xfrm>
          <a:prstGeom prst="rect">
            <a:avLst/>
          </a:prstGeom>
          <a:solidFill>
            <a:schemeClr val="accent1">
              <a:lumMod val="20000"/>
              <a:lumOff val="80000"/>
            </a:schemeClr>
          </a:solidFill>
          <a:ln>
            <a:solidFill>
              <a:schemeClr val="bg2">
                <a:lumMod val="50000"/>
              </a:schemeClr>
            </a:solidFill>
          </a:ln>
        </p:spPr>
        <p:txBody>
          <a:bodyPr wrap="square" rtlCol="0">
            <a:spAutoFit/>
          </a:bodyPr>
          <a:lstStyle/>
          <a:p>
            <a:pPr algn="ctr"/>
            <a:r>
              <a:rPr lang="es-419" dirty="0"/>
              <a:t>Programa Nacional Desarrollo del Pensamiento Computacional – Eje Transversal</a:t>
            </a:r>
          </a:p>
        </p:txBody>
      </p:sp>
      <p:sp>
        <p:nvSpPr>
          <p:cNvPr id="6" name="TextBox 5">
            <a:extLst>
              <a:ext uri="{FF2B5EF4-FFF2-40B4-BE49-F238E27FC236}">
                <a16:creationId xmlns:a16="http://schemas.microsoft.com/office/drawing/2014/main" id="{998979BB-224F-6484-8BA3-14D08F6435F8}"/>
              </a:ext>
            </a:extLst>
          </p:cNvPr>
          <p:cNvSpPr txBox="1"/>
          <p:nvPr/>
        </p:nvSpPr>
        <p:spPr>
          <a:xfrm>
            <a:off x="4097060" y="2503521"/>
            <a:ext cx="3997881" cy="646331"/>
          </a:xfrm>
          <a:prstGeom prst="rect">
            <a:avLst/>
          </a:prstGeom>
          <a:solidFill>
            <a:schemeClr val="accent1">
              <a:lumMod val="20000"/>
              <a:lumOff val="80000"/>
            </a:schemeClr>
          </a:solidFill>
          <a:ln>
            <a:solidFill>
              <a:schemeClr val="bg2">
                <a:lumMod val="50000"/>
              </a:schemeClr>
            </a:solidFill>
          </a:ln>
        </p:spPr>
        <p:txBody>
          <a:bodyPr wrap="square" rtlCol="0">
            <a:spAutoFit/>
          </a:bodyPr>
          <a:lstStyle/>
          <a:p>
            <a:pPr algn="ctr"/>
            <a:r>
              <a:rPr lang="es-419" dirty="0"/>
              <a:t>Programa Nacional Científicos de Datos (Fundamentos)</a:t>
            </a:r>
          </a:p>
        </p:txBody>
      </p:sp>
      <p:sp>
        <p:nvSpPr>
          <p:cNvPr id="8" name="TextBox 7">
            <a:extLst>
              <a:ext uri="{FF2B5EF4-FFF2-40B4-BE49-F238E27FC236}">
                <a16:creationId xmlns:a16="http://schemas.microsoft.com/office/drawing/2014/main" id="{28B7C204-7EC2-C0F6-D142-D487A57CA96C}"/>
              </a:ext>
            </a:extLst>
          </p:cNvPr>
          <p:cNvSpPr txBox="1"/>
          <p:nvPr/>
        </p:nvSpPr>
        <p:spPr>
          <a:xfrm>
            <a:off x="242360" y="3409002"/>
            <a:ext cx="3737997" cy="3416320"/>
          </a:xfrm>
          <a:prstGeom prst="rect">
            <a:avLst/>
          </a:prstGeom>
          <a:solidFill>
            <a:schemeClr val="accent4">
              <a:lumMod val="20000"/>
              <a:lumOff val="80000"/>
            </a:schemeClr>
          </a:solidFill>
          <a:ln>
            <a:solidFill>
              <a:schemeClr val="bg2">
                <a:lumMod val="50000"/>
              </a:schemeClr>
            </a:solidFill>
          </a:ln>
        </p:spPr>
        <p:txBody>
          <a:bodyPr wrap="square" rtlCol="0">
            <a:spAutoFit/>
          </a:bodyPr>
          <a:lstStyle/>
          <a:p>
            <a:r>
              <a:rPr lang="es-419" b="1" dirty="0"/>
              <a:t>Edades</a:t>
            </a:r>
            <a:r>
              <a:rPr lang="es-419" dirty="0"/>
              <a:t>:  de 6 a 14 años</a:t>
            </a:r>
          </a:p>
          <a:p>
            <a:r>
              <a:rPr lang="es-419" b="1" dirty="0"/>
              <a:t>Alcance</a:t>
            </a:r>
            <a:r>
              <a:rPr lang="es-419" dirty="0"/>
              <a:t>: 400K estudiantes</a:t>
            </a:r>
          </a:p>
          <a:p>
            <a:pPr marL="285750" indent="-285750">
              <a:buFont typeface="Arial" panose="020B0604020202020204" pitchFamily="34" charset="0"/>
              <a:buChar char="•"/>
            </a:pPr>
            <a:r>
              <a:rPr lang="es-419" dirty="0"/>
              <a:t>Programas: Microsoft MakeCode y los simuladores: Micro:bit, Circuit Play Ground, Arcade. Minecraft Educación</a:t>
            </a:r>
          </a:p>
          <a:p>
            <a:pPr marL="285750" indent="-285750">
              <a:buFont typeface="Arial" panose="020B0604020202020204" pitchFamily="34" charset="0"/>
              <a:buChar char="•"/>
            </a:pPr>
            <a:r>
              <a:rPr lang="es-419" dirty="0"/>
              <a:t>Formación de Educadores</a:t>
            </a:r>
          </a:p>
          <a:p>
            <a:pPr marL="285750" indent="-285750">
              <a:buFont typeface="Arial" panose="020B0604020202020204" pitchFamily="34" charset="0"/>
              <a:buChar char="•"/>
            </a:pPr>
            <a:r>
              <a:rPr lang="es-419" dirty="0"/>
              <a:t>Creación de rutas de formación, actividades, proyectos</a:t>
            </a:r>
          </a:p>
          <a:p>
            <a:pPr marL="285750" indent="-285750">
              <a:buFont typeface="Arial" panose="020B0604020202020204" pitchFamily="34" charset="0"/>
              <a:buChar char="•"/>
            </a:pPr>
            <a:r>
              <a:rPr lang="es-419" dirty="0"/>
              <a:t>Definición y creación de indicadores de medición de progreso e impacto.</a:t>
            </a:r>
          </a:p>
        </p:txBody>
      </p:sp>
      <p:sp>
        <p:nvSpPr>
          <p:cNvPr id="10" name="TextBox 9">
            <a:extLst>
              <a:ext uri="{FF2B5EF4-FFF2-40B4-BE49-F238E27FC236}">
                <a16:creationId xmlns:a16="http://schemas.microsoft.com/office/drawing/2014/main" id="{641E8ABC-AD17-19A0-A1BB-1EDF6C416707}"/>
              </a:ext>
            </a:extLst>
          </p:cNvPr>
          <p:cNvSpPr txBox="1"/>
          <p:nvPr/>
        </p:nvSpPr>
        <p:spPr>
          <a:xfrm>
            <a:off x="4097060" y="4089626"/>
            <a:ext cx="7898994" cy="1754326"/>
          </a:xfrm>
          <a:prstGeom prst="rect">
            <a:avLst/>
          </a:prstGeom>
          <a:solidFill>
            <a:srgbClr val="FC9AA8"/>
          </a:solidFill>
          <a:ln>
            <a:solidFill>
              <a:schemeClr val="bg2">
                <a:lumMod val="50000"/>
              </a:schemeClr>
            </a:solidFill>
          </a:ln>
        </p:spPr>
        <p:txBody>
          <a:bodyPr wrap="square" rtlCol="0">
            <a:spAutoFit/>
          </a:bodyPr>
          <a:lstStyle/>
          <a:p>
            <a:r>
              <a:rPr lang="es-419" b="1" dirty="0"/>
              <a:t>Edades</a:t>
            </a:r>
            <a:r>
              <a:rPr lang="es-419" dirty="0"/>
              <a:t>:  de 15 a 17 años </a:t>
            </a:r>
            <a:r>
              <a:rPr lang="en-US" dirty="0"/>
              <a:t>| </a:t>
            </a:r>
            <a:r>
              <a:rPr lang="es-419" b="1" dirty="0"/>
              <a:t>Alcance</a:t>
            </a:r>
            <a:r>
              <a:rPr lang="es-419" dirty="0"/>
              <a:t>: 300K estudiantes | </a:t>
            </a:r>
            <a:r>
              <a:rPr lang="es-419" b="1" dirty="0"/>
              <a:t>Programa</a:t>
            </a:r>
            <a:r>
              <a:rPr lang="es-419" dirty="0"/>
              <a:t>: Microsoft Learn </a:t>
            </a:r>
          </a:p>
          <a:p>
            <a:pPr marL="285750" indent="-285750">
              <a:buFont typeface="Arial" panose="020B0604020202020204" pitchFamily="34" charset="0"/>
              <a:buChar char="•"/>
            </a:pPr>
            <a:r>
              <a:rPr lang="es-419" dirty="0"/>
              <a:t>Impulsar el desarrollo del programa nacional para el desarrollo de la ciencia de datos, inteligencia artificial y seguridad digital.</a:t>
            </a:r>
          </a:p>
          <a:p>
            <a:pPr marL="285750" indent="-285750">
              <a:buFont typeface="Arial" panose="020B0604020202020204" pitchFamily="34" charset="0"/>
              <a:buChar char="•"/>
            </a:pPr>
            <a:r>
              <a:rPr lang="es-419" dirty="0"/>
              <a:t>Establecer las rutas de formación en la plataforma Microsoft Learn</a:t>
            </a:r>
          </a:p>
          <a:p>
            <a:pPr marL="285750" indent="-285750">
              <a:buFont typeface="Arial" panose="020B0604020202020204" pitchFamily="34" charset="0"/>
              <a:buChar char="•"/>
            </a:pPr>
            <a:r>
              <a:rPr lang="es-419" dirty="0"/>
              <a:t>Definir los programas fundamentales de certificación para el estudiante</a:t>
            </a:r>
          </a:p>
          <a:p>
            <a:pPr marL="285750" indent="-285750">
              <a:buFont typeface="Arial" panose="020B0604020202020204" pitchFamily="34" charset="0"/>
              <a:buChar char="•"/>
            </a:pPr>
            <a:r>
              <a:rPr lang="es-419" dirty="0"/>
              <a:t>Promover la investigación.</a:t>
            </a:r>
          </a:p>
        </p:txBody>
      </p:sp>
      <p:sp>
        <p:nvSpPr>
          <p:cNvPr id="12" name="Rectangle 11">
            <a:extLst>
              <a:ext uri="{FF2B5EF4-FFF2-40B4-BE49-F238E27FC236}">
                <a16:creationId xmlns:a16="http://schemas.microsoft.com/office/drawing/2014/main" id="{2D053E37-9DE2-A6C0-7225-E7979442B477}"/>
              </a:ext>
            </a:extLst>
          </p:cNvPr>
          <p:cNvSpPr/>
          <p:nvPr/>
        </p:nvSpPr>
        <p:spPr>
          <a:xfrm>
            <a:off x="4097059" y="5925905"/>
            <a:ext cx="7852581" cy="51915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bg1"/>
                </a:solidFill>
              </a:rPr>
              <a:t>Objetivo Macro: </a:t>
            </a:r>
            <a:r>
              <a:rPr lang="es-419" dirty="0">
                <a:solidFill>
                  <a:schemeClr val="bg1"/>
                </a:solidFill>
              </a:rPr>
              <a:t>Contribución al Crecimiento Económico vía Educación</a:t>
            </a:r>
          </a:p>
        </p:txBody>
      </p:sp>
      <p:sp>
        <p:nvSpPr>
          <p:cNvPr id="15" name="TextBox 14">
            <a:extLst>
              <a:ext uri="{FF2B5EF4-FFF2-40B4-BE49-F238E27FC236}">
                <a16:creationId xmlns:a16="http://schemas.microsoft.com/office/drawing/2014/main" id="{8E6CF41D-1F58-D9AE-ADA3-284757AB153B}"/>
              </a:ext>
            </a:extLst>
          </p:cNvPr>
          <p:cNvSpPr txBox="1"/>
          <p:nvPr/>
        </p:nvSpPr>
        <p:spPr>
          <a:xfrm>
            <a:off x="3714583" y="896129"/>
            <a:ext cx="4762832" cy="954107"/>
          </a:xfrm>
          <a:prstGeom prst="rect">
            <a:avLst/>
          </a:prstGeom>
          <a:noFill/>
        </p:spPr>
        <p:txBody>
          <a:bodyPr wrap="square" rtlCol="0">
            <a:spAutoFit/>
          </a:bodyPr>
          <a:lstStyle/>
          <a:p>
            <a:pPr algn="ctr"/>
            <a:r>
              <a:rPr lang="en-US" sz="2400" b="1" dirty="0"/>
              <a:t>DESARROLLAR </a:t>
            </a:r>
          </a:p>
          <a:p>
            <a:pPr algn="ctr"/>
            <a:r>
              <a:rPr lang="en-US" sz="3200" b="1" dirty="0">
                <a:solidFill>
                  <a:srgbClr val="FF0000"/>
                </a:solidFill>
              </a:rPr>
              <a:t>3 </a:t>
            </a:r>
            <a:r>
              <a:rPr lang="en-US" sz="2400" b="1" dirty="0"/>
              <a:t>PROGRAMAS NACIONALES </a:t>
            </a:r>
            <a:endParaRPr lang="es-419" sz="2400" b="1" dirty="0"/>
          </a:p>
        </p:txBody>
      </p:sp>
      <p:sp>
        <p:nvSpPr>
          <p:cNvPr id="16" name="TextBox 15">
            <a:extLst>
              <a:ext uri="{FF2B5EF4-FFF2-40B4-BE49-F238E27FC236}">
                <a16:creationId xmlns:a16="http://schemas.microsoft.com/office/drawing/2014/main" id="{7BF2BBA3-CC58-A744-0F2B-245729F31604}"/>
              </a:ext>
            </a:extLst>
          </p:cNvPr>
          <p:cNvSpPr txBox="1"/>
          <p:nvPr/>
        </p:nvSpPr>
        <p:spPr>
          <a:xfrm>
            <a:off x="8194119" y="2503521"/>
            <a:ext cx="3801935" cy="646331"/>
          </a:xfrm>
          <a:prstGeom prst="rect">
            <a:avLst/>
          </a:prstGeom>
          <a:solidFill>
            <a:schemeClr val="accent1">
              <a:lumMod val="20000"/>
              <a:lumOff val="80000"/>
            </a:schemeClr>
          </a:solidFill>
          <a:ln>
            <a:solidFill>
              <a:schemeClr val="bg2">
                <a:lumMod val="50000"/>
              </a:schemeClr>
            </a:solidFill>
          </a:ln>
        </p:spPr>
        <p:txBody>
          <a:bodyPr wrap="square" rtlCol="0">
            <a:spAutoFit/>
          </a:bodyPr>
          <a:lstStyle/>
          <a:p>
            <a:pPr algn="ctr"/>
            <a:r>
              <a:rPr lang="es-419" dirty="0"/>
              <a:t>Programa Nacional de Inteligencia Artificial (Fundamentos)</a:t>
            </a:r>
          </a:p>
        </p:txBody>
      </p:sp>
      <p:sp>
        <p:nvSpPr>
          <p:cNvPr id="18" name="Left Bracket 17">
            <a:extLst>
              <a:ext uri="{FF2B5EF4-FFF2-40B4-BE49-F238E27FC236}">
                <a16:creationId xmlns:a16="http://schemas.microsoft.com/office/drawing/2014/main" id="{8489F717-0AA3-6869-9539-F68F35E43D36}"/>
              </a:ext>
            </a:extLst>
          </p:cNvPr>
          <p:cNvSpPr/>
          <p:nvPr/>
        </p:nvSpPr>
        <p:spPr>
          <a:xfrm rot="5400000">
            <a:off x="1979221" y="444033"/>
            <a:ext cx="212818" cy="3906158"/>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19" name="Left Bracket 18">
            <a:extLst>
              <a:ext uri="{FF2B5EF4-FFF2-40B4-BE49-F238E27FC236}">
                <a16:creationId xmlns:a16="http://schemas.microsoft.com/office/drawing/2014/main" id="{CC0541F0-8F19-10D2-CBC5-AA5C8A032BB0}"/>
              </a:ext>
            </a:extLst>
          </p:cNvPr>
          <p:cNvSpPr/>
          <p:nvPr/>
        </p:nvSpPr>
        <p:spPr>
          <a:xfrm rot="5400000">
            <a:off x="5989591" y="398171"/>
            <a:ext cx="212818" cy="3997881"/>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20" name="Left Bracket 19">
            <a:extLst>
              <a:ext uri="{FF2B5EF4-FFF2-40B4-BE49-F238E27FC236}">
                <a16:creationId xmlns:a16="http://schemas.microsoft.com/office/drawing/2014/main" id="{74A86E02-E30B-6D59-F1D6-1D950933B4B1}"/>
              </a:ext>
            </a:extLst>
          </p:cNvPr>
          <p:cNvSpPr/>
          <p:nvPr/>
        </p:nvSpPr>
        <p:spPr>
          <a:xfrm rot="5400000">
            <a:off x="10006066" y="469478"/>
            <a:ext cx="211492" cy="3856597"/>
          </a:xfrm>
          <a:prstGeom prst="leftBracket">
            <a:avLst>
              <a:gd name="adj" fmla="val 922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cxnSp>
        <p:nvCxnSpPr>
          <p:cNvPr id="22" name="Straight Arrow Connector 21">
            <a:extLst>
              <a:ext uri="{FF2B5EF4-FFF2-40B4-BE49-F238E27FC236}">
                <a16:creationId xmlns:a16="http://schemas.microsoft.com/office/drawing/2014/main" id="{070C657A-6EC6-884E-516E-BFFFD744FF71}"/>
              </a:ext>
            </a:extLst>
          </p:cNvPr>
          <p:cNvCxnSpPr>
            <a:cxnSpLocks/>
            <a:endCxn id="18" idx="1"/>
          </p:cNvCxnSpPr>
          <p:nvPr/>
        </p:nvCxnSpPr>
        <p:spPr>
          <a:xfrm flipH="1">
            <a:off x="2085630" y="1555918"/>
            <a:ext cx="2011429" cy="7347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2D7C252-632F-CC89-C5E7-9B1F3F86208C}"/>
              </a:ext>
            </a:extLst>
          </p:cNvPr>
          <p:cNvCxnSpPr>
            <a:cxnSpLocks/>
            <a:endCxn id="20" idx="1"/>
          </p:cNvCxnSpPr>
          <p:nvPr/>
        </p:nvCxnSpPr>
        <p:spPr>
          <a:xfrm>
            <a:off x="8096265" y="1655870"/>
            <a:ext cx="2015547" cy="6361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2392240-55F7-1972-E138-1E6D2F82C59B}"/>
              </a:ext>
            </a:extLst>
          </p:cNvPr>
          <p:cNvCxnSpPr>
            <a:cxnSpLocks/>
            <a:stCxn id="15" idx="2"/>
            <a:endCxn id="19" idx="1"/>
          </p:cNvCxnSpPr>
          <p:nvPr/>
        </p:nvCxnSpPr>
        <p:spPr>
          <a:xfrm>
            <a:off x="6095999" y="1850236"/>
            <a:ext cx="1" cy="4404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54">
            <a:extLst>
              <a:ext uri="{FF2B5EF4-FFF2-40B4-BE49-F238E27FC236}">
                <a16:creationId xmlns:a16="http://schemas.microsoft.com/office/drawing/2014/main" id="{AE7D7BA4-DEF6-260F-AE7C-FDD681D3F7C2}"/>
              </a:ext>
            </a:extLst>
          </p:cNvPr>
          <p:cNvSpPr txBox="1"/>
          <p:nvPr/>
        </p:nvSpPr>
        <p:spPr>
          <a:xfrm>
            <a:off x="5255321" y="3361342"/>
            <a:ext cx="5679240" cy="646331"/>
          </a:xfrm>
          <a:prstGeom prst="rect">
            <a:avLst/>
          </a:prstGeom>
          <a:solidFill>
            <a:schemeClr val="accent1">
              <a:lumMod val="20000"/>
              <a:lumOff val="80000"/>
            </a:schemeClr>
          </a:solidFill>
          <a:ln>
            <a:solidFill>
              <a:schemeClr val="bg2">
                <a:lumMod val="50000"/>
              </a:schemeClr>
            </a:solidFill>
          </a:ln>
        </p:spPr>
        <p:txBody>
          <a:bodyPr wrap="square" rtlCol="0">
            <a:spAutoFit/>
          </a:bodyPr>
          <a:lstStyle/>
          <a:p>
            <a:pPr algn="ctr"/>
            <a:r>
              <a:rPr lang="es-419" dirty="0"/>
              <a:t>Programa Nacional de Seguridad Informática (Fundamentos)</a:t>
            </a:r>
          </a:p>
        </p:txBody>
      </p:sp>
    </p:spTree>
    <p:extLst>
      <p:ext uri="{BB962C8B-B14F-4D97-AF65-F5344CB8AC3E}">
        <p14:creationId xmlns:p14="http://schemas.microsoft.com/office/powerpoint/2010/main" val="798296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5F08-16B6-01CE-9431-0EDC7B62FE83}"/>
              </a:ext>
            </a:extLst>
          </p:cNvPr>
          <p:cNvSpPr>
            <a:spLocks noGrp="1"/>
          </p:cNvSpPr>
          <p:nvPr>
            <p:ph type="title"/>
          </p:nvPr>
        </p:nvSpPr>
        <p:spPr>
          <a:xfrm>
            <a:off x="831850" y="661988"/>
            <a:ext cx="10515600" cy="2852737"/>
          </a:xfrm>
        </p:spPr>
        <p:txBody>
          <a:bodyPr>
            <a:normAutofit/>
          </a:bodyPr>
          <a:lstStyle/>
          <a:p>
            <a:pPr algn="ctr"/>
            <a:r>
              <a:rPr lang="es-419" sz="4400" b="1" dirty="0">
                <a:solidFill>
                  <a:srgbClr val="4DB5E6"/>
                </a:solidFill>
                <a:latin typeface="Arial Rounded MT Bold" panose="020F0704030504030204" pitchFamily="34" charset="0"/>
                <a:ea typeface="+mn-ea"/>
                <a:cs typeface="+mn-cs"/>
              </a:rPr>
              <a:t>Desarrollo</a:t>
            </a:r>
            <a:r>
              <a:rPr lang="es-419" sz="4400" dirty="0"/>
              <a:t> </a:t>
            </a:r>
            <a:r>
              <a:rPr lang="es-419" sz="4400" b="1" dirty="0">
                <a:solidFill>
                  <a:srgbClr val="4DB5E6"/>
                </a:solidFill>
                <a:latin typeface="Arial Rounded MT Bold" panose="020F0704030504030204" pitchFamily="34" charset="0"/>
                <a:ea typeface="+mn-ea"/>
                <a:cs typeface="+mn-cs"/>
              </a:rPr>
              <a:t>de Enfoques y </a:t>
            </a:r>
            <a:br>
              <a:rPr lang="es-419" sz="4400" b="1" dirty="0">
                <a:solidFill>
                  <a:srgbClr val="4DB5E6"/>
                </a:solidFill>
                <a:latin typeface="Arial Rounded MT Bold" panose="020F0704030504030204" pitchFamily="34" charset="0"/>
                <a:ea typeface="+mn-ea"/>
                <a:cs typeface="+mn-cs"/>
              </a:rPr>
            </a:br>
            <a:r>
              <a:rPr lang="es-419" sz="4400" b="1" dirty="0">
                <a:solidFill>
                  <a:srgbClr val="4DB5E6"/>
                </a:solidFill>
                <a:latin typeface="Arial Rounded MT Bold" panose="020F0704030504030204" pitchFamily="34" charset="0"/>
                <a:ea typeface="+mn-ea"/>
                <a:cs typeface="+mn-cs"/>
              </a:rPr>
              <a:t>Marcos Temáticos</a:t>
            </a:r>
          </a:p>
        </p:txBody>
      </p:sp>
      <p:sp>
        <p:nvSpPr>
          <p:cNvPr id="3" name="Text Placeholder 2">
            <a:extLst>
              <a:ext uri="{FF2B5EF4-FFF2-40B4-BE49-F238E27FC236}">
                <a16:creationId xmlns:a16="http://schemas.microsoft.com/office/drawing/2014/main" id="{790202CC-0384-A673-A3FA-34C8A330AB8D}"/>
              </a:ext>
            </a:extLst>
          </p:cNvPr>
          <p:cNvSpPr>
            <a:spLocks noGrp="1"/>
          </p:cNvSpPr>
          <p:nvPr>
            <p:ph type="body" idx="1"/>
          </p:nvPr>
        </p:nvSpPr>
        <p:spPr/>
        <p:txBody>
          <a:bodyPr/>
          <a:lstStyle/>
          <a:p>
            <a:r>
              <a:rPr lang="es-419" dirty="0"/>
              <a:t>Primera Infancia</a:t>
            </a:r>
          </a:p>
          <a:p>
            <a:r>
              <a:rPr lang="es-419" dirty="0"/>
              <a:t>Primaria de 1</a:t>
            </a:r>
            <a:r>
              <a:rPr lang="es-419" baseline="30000" dirty="0"/>
              <a:t>ro</a:t>
            </a:r>
            <a:r>
              <a:rPr lang="es-419" dirty="0"/>
              <a:t> a 3</a:t>
            </a:r>
            <a:r>
              <a:rPr lang="es-419" baseline="30000" dirty="0"/>
              <a:t>ro</a:t>
            </a:r>
          </a:p>
          <a:p>
            <a:r>
              <a:rPr lang="es-419" dirty="0"/>
              <a:t>Primaria y Secundaria de 4</a:t>
            </a:r>
            <a:r>
              <a:rPr lang="es-419" baseline="30000" dirty="0"/>
              <a:t>to</a:t>
            </a:r>
            <a:r>
              <a:rPr lang="es-419" dirty="0"/>
              <a:t> a 7</a:t>
            </a:r>
            <a:r>
              <a:rPr lang="es-419" baseline="30000" dirty="0"/>
              <a:t>mo</a:t>
            </a:r>
          </a:p>
        </p:txBody>
      </p:sp>
    </p:spTree>
    <p:extLst>
      <p:ext uri="{BB962C8B-B14F-4D97-AF65-F5344CB8AC3E}">
        <p14:creationId xmlns:p14="http://schemas.microsoft.com/office/powerpoint/2010/main" val="2832223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 sitting on rug at school">
            <a:extLst>
              <a:ext uri="{FF2B5EF4-FFF2-40B4-BE49-F238E27FC236}">
                <a16:creationId xmlns:a16="http://schemas.microsoft.com/office/drawing/2014/main" id="{DB114D87-EF0A-2B40-58AF-B472095F1CB6}"/>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22"/>
            <a:ext cx="12191977" cy="6858022"/>
          </a:xfrm>
          <a:prstGeom prst="rect">
            <a:avLst/>
          </a:prstGeom>
        </p:spPr>
      </p:pic>
      <p:sp>
        <p:nvSpPr>
          <p:cNvPr id="2" name="Title 1">
            <a:extLst>
              <a:ext uri="{FF2B5EF4-FFF2-40B4-BE49-F238E27FC236}">
                <a16:creationId xmlns:a16="http://schemas.microsoft.com/office/drawing/2014/main" id="{37C3C712-D5FD-811A-226B-A5FBF1575619}"/>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b="1" dirty="0">
                <a:solidFill>
                  <a:schemeClr val="bg1"/>
                </a:solidFill>
                <a:latin typeface="Segoe UI Semibold" panose="020B0702040204020203" pitchFamily="34" charset="0"/>
                <a:cs typeface="Segoe UI Semibold" panose="020B0702040204020203" pitchFamily="34" charset="0"/>
              </a:rPr>
              <a:t>PRIMERA INFANCIA</a:t>
            </a:r>
          </a:p>
        </p:txBody>
      </p:sp>
    </p:spTree>
    <p:extLst>
      <p:ext uri="{BB962C8B-B14F-4D97-AF65-F5344CB8AC3E}">
        <p14:creationId xmlns:p14="http://schemas.microsoft.com/office/powerpoint/2010/main" val="2484762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0" y="84396"/>
            <a:ext cx="12191999" cy="511952"/>
          </a:xfrm>
          <a:prstGeom prst="rect">
            <a:avLst/>
          </a:prstGeom>
          <a:solidFill>
            <a:srgbClr val="00206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PRIMERA INFANCIA – Marco General</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280943" y="4247273"/>
            <a:ext cx="5815052"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FUNDAMENTOS </a:t>
            </a:r>
          </a:p>
          <a:p>
            <a:pPr algn="ctr"/>
            <a:r>
              <a:rPr lang="en-US" sz="2400" dirty="0"/>
              <a:t>Programaci</a:t>
            </a:r>
            <a:r>
              <a:rPr lang="es-419" sz="2400" dirty="0"/>
              <a:t>ón por Bloques</a:t>
            </a:r>
          </a:p>
        </p:txBody>
      </p:sp>
      <p:sp>
        <p:nvSpPr>
          <p:cNvPr id="5" name="Rectangle: Rounded Corners 4">
            <a:extLst>
              <a:ext uri="{FF2B5EF4-FFF2-40B4-BE49-F238E27FC236}">
                <a16:creationId xmlns:a16="http://schemas.microsoft.com/office/drawing/2014/main" id="{B5621A91-80F5-D842-D9B9-BDD0C6385CF0}"/>
              </a:ext>
            </a:extLst>
          </p:cNvPr>
          <p:cNvSpPr/>
          <p:nvPr/>
        </p:nvSpPr>
        <p:spPr>
          <a:xfrm>
            <a:off x="6095998" y="4247273"/>
            <a:ext cx="5815051" cy="811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t>FUNDAMENTOS </a:t>
            </a:r>
          </a:p>
          <a:p>
            <a:pPr algn="ctr"/>
            <a:r>
              <a:rPr lang="es-419" sz="2400" dirty="0"/>
              <a:t>Robótica Educativa</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280948" y="626172"/>
            <a:ext cx="11630104" cy="422132"/>
          </a:xfrm>
          <a:prstGeom prst="roundRect">
            <a:avLst/>
          </a:prstGeom>
          <a:solidFill>
            <a:srgbClr val="0020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CIUDADANIA DIGITAL: Visión y </a:t>
            </a:r>
            <a:r>
              <a:rPr lang="en-US" sz="2400" dirty="0" err="1">
                <a:solidFill>
                  <a:schemeClr val="bg1"/>
                </a:solidFill>
              </a:rPr>
              <a:t>Enfoques</a:t>
            </a:r>
            <a:r>
              <a:rPr lang="en-US" sz="2400" dirty="0">
                <a:solidFill>
                  <a:schemeClr val="bg1"/>
                </a:solidFill>
              </a:rPr>
              <a:t> Temáticos</a:t>
            </a:r>
            <a:endParaRPr lang="es-419" sz="2400" dirty="0">
              <a:solidFill>
                <a:schemeClr val="bg1"/>
              </a:solidFill>
            </a:endParaRPr>
          </a:p>
        </p:txBody>
      </p:sp>
      <p:sp>
        <p:nvSpPr>
          <p:cNvPr id="8" name="TextBox 7">
            <a:extLst>
              <a:ext uri="{FF2B5EF4-FFF2-40B4-BE49-F238E27FC236}">
                <a16:creationId xmlns:a16="http://schemas.microsoft.com/office/drawing/2014/main" id="{F0F223A0-FB88-4C25-923D-F5CCFB6283CE}"/>
              </a:ext>
            </a:extLst>
          </p:cNvPr>
          <p:cNvSpPr txBox="1"/>
          <p:nvPr/>
        </p:nvSpPr>
        <p:spPr>
          <a:xfrm>
            <a:off x="280948" y="1078128"/>
            <a:ext cx="11630104" cy="3139321"/>
          </a:xfrm>
          <a:prstGeom prst="rect">
            <a:avLst/>
          </a:prstGeom>
          <a:solidFill>
            <a:schemeClr val="accent5">
              <a:lumMod val="20000"/>
              <a:lumOff val="80000"/>
            </a:schemeClr>
          </a:solidFill>
        </p:spPr>
        <p:txBody>
          <a:bodyPr wrap="square" rtlCol="0">
            <a:spAutoFit/>
          </a:bodyPr>
          <a:lstStyle/>
          <a:p>
            <a:r>
              <a:rPr lang="en-US" b="1" dirty="0"/>
              <a:t>Visi</a:t>
            </a:r>
            <a:r>
              <a:rPr lang="es-419" b="1" dirty="0"/>
              <a:t>ón: </a:t>
            </a:r>
            <a:r>
              <a:rPr lang="es-419" dirty="0"/>
              <a:t>Nación/País Digital, Ciudadano Digital.</a:t>
            </a:r>
          </a:p>
          <a:p>
            <a:r>
              <a:rPr lang="es-419" b="1" dirty="0"/>
              <a:t>Primer enfoque: La Tecnología Mejora Mi Comunidad. </a:t>
            </a:r>
            <a:r>
              <a:rPr lang="es-419" dirty="0"/>
              <a:t>Temática General: Científicos tecnológicos.</a:t>
            </a:r>
            <a:endParaRPr lang="es-419" b="1" dirty="0"/>
          </a:p>
          <a:p>
            <a:r>
              <a:rPr lang="es-419" b="1" dirty="0"/>
              <a:t>Segundo enfoque: Interactúo Respetuosamente en Medios Digitales</a:t>
            </a:r>
            <a:r>
              <a:rPr lang="es-419" dirty="0"/>
              <a:t>. Temática General: Misiones y aventuras como explorador global.</a:t>
            </a:r>
          </a:p>
          <a:p>
            <a:r>
              <a:rPr lang="es-419" b="1" dirty="0"/>
              <a:t>Tercer enfoque: Aprendo a Navegar Seguro en Internet</a:t>
            </a:r>
            <a:r>
              <a:rPr lang="es-419" dirty="0"/>
              <a:t>. Temática General</a:t>
            </a:r>
            <a:r>
              <a:rPr lang="es-419" b="1" dirty="0"/>
              <a:t>: </a:t>
            </a:r>
            <a:r>
              <a:rPr lang="es-419" dirty="0"/>
              <a:t>Determinar la veracidad de fuentes de información en línea y reconocer los peligros asociados.</a:t>
            </a:r>
          </a:p>
          <a:p>
            <a:r>
              <a:rPr lang="es-419" b="1" dirty="0"/>
              <a:t>Cuarto enfoque: Mi Huella Digital Positiva y Efectiva. </a:t>
            </a:r>
            <a:r>
              <a:rPr lang="es-419" dirty="0"/>
              <a:t>Temática General: Me expreso como líder digital en beneficio de la comunidad.</a:t>
            </a:r>
          </a:p>
          <a:p>
            <a:r>
              <a:rPr lang="es-419" b="1" dirty="0"/>
              <a:t>Quinto enfoque:</a:t>
            </a:r>
            <a:r>
              <a:rPr lang="es-419" dirty="0"/>
              <a:t> </a:t>
            </a:r>
            <a:r>
              <a:rPr lang="es-419" b="1" dirty="0"/>
              <a:t>Desarrollar Competencias Digitales Fundamentales</a:t>
            </a:r>
            <a:r>
              <a:rPr lang="es-419" dirty="0"/>
              <a:t>. Temática General: Mis primeras competencias digitales: explorar, navegar, arrastrar, reconocer patrones</a:t>
            </a:r>
            <a:r>
              <a:rPr lang="es-419" b="1" i="1" dirty="0"/>
              <a:t>,</a:t>
            </a:r>
            <a:r>
              <a:rPr lang="es-419" dirty="0"/>
              <a:t> creatividad, programar con apoyo de simuladores, expresar y</a:t>
            </a:r>
            <a:r>
              <a:rPr lang="es-419" b="1" i="1" dirty="0"/>
              <a:t> solucionar problemas.</a:t>
            </a:r>
            <a:endParaRPr lang="es-419" dirty="0"/>
          </a:p>
        </p:txBody>
      </p:sp>
      <p:sp>
        <p:nvSpPr>
          <p:cNvPr id="9" name="Rectangle 8">
            <a:extLst>
              <a:ext uri="{FF2B5EF4-FFF2-40B4-BE49-F238E27FC236}">
                <a16:creationId xmlns:a16="http://schemas.microsoft.com/office/drawing/2014/main" id="{A3409B8C-CBD7-4F7B-0B68-5F43BA911CBF}"/>
              </a:ext>
            </a:extLst>
          </p:cNvPr>
          <p:cNvSpPr/>
          <p:nvPr/>
        </p:nvSpPr>
        <p:spPr>
          <a:xfrm>
            <a:off x="326003" y="5018914"/>
            <a:ext cx="5769996" cy="175469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Objetivo: </a:t>
            </a:r>
            <a:r>
              <a:rPr lang="es-419" dirty="0">
                <a:solidFill>
                  <a:schemeClr val="tx1"/>
                </a:solidFill>
              </a:rPr>
              <a:t>Desarrollar principios del pensamiento computacional.</a:t>
            </a:r>
          </a:p>
          <a:p>
            <a:r>
              <a:rPr lang="es-419" b="1" dirty="0">
                <a:solidFill>
                  <a:schemeClr val="tx1"/>
                </a:solidFill>
              </a:rPr>
              <a:t>Perfil de Salida: </a:t>
            </a:r>
            <a:r>
              <a:rPr lang="es-419" dirty="0">
                <a:solidFill>
                  <a:schemeClr val="tx1"/>
                </a:solidFill>
              </a:rPr>
              <a:t>El estudiante comprende y aplica los principios y conceptos fundamentales de la abstracción, reconocimiento de patrones, lógica, y algoritmos mediante el uso de simuladores de programación por bloques.</a:t>
            </a:r>
          </a:p>
          <a:p>
            <a:r>
              <a:rPr lang="es-419" dirty="0">
                <a:solidFill>
                  <a:schemeClr val="tx1"/>
                </a:solidFill>
              </a:rPr>
              <a:t>, </a:t>
            </a:r>
          </a:p>
        </p:txBody>
      </p:sp>
      <p:sp>
        <p:nvSpPr>
          <p:cNvPr id="10" name="Rectangle 9">
            <a:extLst>
              <a:ext uri="{FF2B5EF4-FFF2-40B4-BE49-F238E27FC236}">
                <a16:creationId xmlns:a16="http://schemas.microsoft.com/office/drawing/2014/main" id="{F3E212F8-81FE-9889-57CD-D2757C6E09B1}"/>
              </a:ext>
            </a:extLst>
          </p:cNvPr>
          <p:cNvSpPr/>
          <p:nvPr/>
        </p:nvSpPr>
        <p:spPr>
          <a:xfrm>
            <a:off x="6118522" y="5018914"/>
            <a:ext cx="5769996" cy="175469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Objetivo: </a:t>
            </a:r>
            <a:r>
              <a:rPr lang="es-419" dirty="0">
                <a:solidFill>
                  <a:schemeClr val="tx1"/>
                </a:solidFill>
              </a:rPr>
              <a:t>Explorar, programar, y utilizar dispositivos que permiten la solución de problemas o desafíos académicos mediante la programación por bloques.</a:t>
            </a:r>
          </a:p>
          <a:p>
            <a:endParaRPr lang="es-419" dirty="0">
              <a:solidFill>
                <a:schemeClr val="tx1"/>
              </a:solidFill>
            </a:endParaRPr>
          </a:p>
          <a:p>
            <a:r>
              <a:rPr lang="es-419" b="1" dirty="0">
                <a:solidFill>
                  <a:schemeClr val="tx1"/>
                </a:solidFill>
              </a:rPr>
              <a:t>Perfil de Salida: </a:t>
            </a:r>
            <a:r>
              <a:rPr lang="es-419" dirty="0">
                <a:solidFill>
                  <a:schemeClr val="tx1"/>
                </a:solidFill>
              </a:rPr>
              <a:t>El estudiante comprende el uso de dispositivos básicos para la solución de problemas.</a:t>
            </a:r>
          </a:p>
        </p:txBody>
      </p:sp>
    </p:spTree>
    <p:extLst>
      <p:ext uri="{BB962C8B-B14F-4D97-AF65-F5344CB8AC3E}">
        <p14:creationId xmlns:p14="http://schemas.microsoft.com/office/powerpoint/2010/main" val="3956418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0" y="84396"/>
            <a:ext cx="12191999" cy="511952"/>
          </a:xfrm>
          <a:prstGeom prst="rect">
            <a:avLst/>
          </a:prstGeom>
          <a:solidFill>
            <a:srgbClr val="00206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PRIMERA INFANCIA – Marco Temático</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280946" y="1241166"/>
            <a:ext cx="5815052" cy="81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FUNDAMENTOS </a:t>
            </a:r>
          </a:p>
          <a:p>
            <a:pPr algn="ctr"/>
            <a:r>
              <a:rPr lang="en-US" sz="2400" dirty="0"/>
              <a:t>Programaci</a:t>
            </a:r>
            <a:r>
              <a:rPr lang="es-419" sz="2400" dirty="0"/>
              <a:t>ón por Bloques</a:t>
            </a:r>
          </a:p>
        </p:txBody>
      </p:sp>
      <p:sp>
        <p:nvSpPr>
          <p:cNvPr id="5" name="Rectangle: Rounded Corners 4">
            <a:extLst>
              <a:ext uri="{FF2B5EF4-FFF2-40B4-BE49-F238E27FC236}">
                <a16:creationId xmlns:a16="http://schemas.microsoft.com/office/drawing/2014/main" id="{B5621A91-80F5-D842-D9B9-BDD0C6385CF0}"/>
              </a:ext>
            </a:extLst>
          </p:cNvPr>
          <p:cNvSpPr/>
          <p:nvPr/>
        </p:nvSpPr>
        <p:spPr>
          <a:xfrm>
            <a:off x="6188761" y="1241167"/>
            <a:ext cx="5815051" cy="811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t>FUNDAMENTOS </a:t>
            </a:r>
          </a:p>
          <a:p>
            <a:pPr algn="ctr"/>
            <a:r>
              <a:rPr lang="es-419" sz="2400" dirty="0"/>
              <a:t>Robótica Educativa</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280948" y="746456"/>
            <a:ext cx="11722864" cy="422132"/>
          </a:xfrm>
          <a:prstGeom prst="roundRect">
            <a:avLst/>
          </a:prstGeom>
          <a:solidFill>
            <a:srgbClr val="0020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CIUDADANIA DIGITAL – Eje Transversal</a:t>
            </a:r>
            <a:endParaRPr lang="es-419" sz="2400" dirty="0">
              <a:solidFill>
                <a:schemeClr val="bg1"/>
              </a:solidFill>
            </a:endParaRPr>
          </a:p>
        </p:txBody>
      </p:sp>
      <p:sp>
        <p:nvSpPr>
          <p:cNvPr id="9" name="Rectangle 8">
            <a:extLst>
              <a:ext uri="{FF2B5EF4-FFF2-40B4-BE49-F238E27FC236}">
                <a16:creationId xmlns:a16="http://schemas.microsoft.com/office/drawing/2014/main" id="{A3409B8C-CBD7-4F7B-0B68-5F43BA911CBF}"/>
              </a:ext>
            </a:extLst>
          </p:cNvPr>
          <p:cNvSpPr/>
          <p:nvPr/>
        </p:nvSpPr>
        <p:spPr>
          <a:xfrm>
            <a:off x="8576800" y="2152227"/>
            <a:ext cx="3427012" cy="3959318"/>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700" b="1" dirty="0">
                <a:solidFill>
                  <a:schemeClr val="tx1"/>
                </a:solidFill>
              </a:rPr>
              <a:t>Primeras competencias:</a:t>
            </a:r>
          </a:p>
          <a:p>
            <a:pPr marL="285750" indent="-285750">
              <a:buFont typeface="Arial" panose="020B0604020202020204" pitchFamily="34" charset="0"/>
              <a:buChar char="•"/>
            </a:pPr>
            <a:r>
              <a:rPr lang="es-419" sz="1700" dirty="0">
                <a:solidFill>
                  <a:schemeClr val="tx1"/>
                </a:solidFill>
              </a:rPr>
              <a:t>Aprende el concepto “hardware”.</a:t>
            </a:r>
          </a:p>
          <a:p>
            <a:pPr marL="285750" indent="-285750">
              <a:buFont typeface="Arial" panose="020B0604020202020204" pitchFamily="34" charset="0"/>
              <a:buChar char="•"/>
            </a:pPr>
            <a:r>
              <a:rPr lang="es-419" sz="1700" dirty="0">
                <a:solidFill>
                  <a:schemeClr val="tx1"/>
                </a:solidFill>
              </a:rPr>
              <a:t>Descompone (desglosa) los pasos necesarios para resolver un problema en una secuencia precisa de instrucciones.</a:t>
            </a:r>
          </a:p>
          <a:p>
            <a:pPr marL="285750" indent="-285750">
              <a:buFont typeface="Arial" panose="020B0604020202020204" pitchFamily="34" charset="0"/>
              <a:buChar char="•"/>
            </a:pPr>
            <a:r>
              <a:rPr lang="es-419" sz="1700" dirty="0">
                <a:solidFill>
                  <a:schemeClr val="tx1"/>
                </a:solidFill>
              </a:rPr>
              <a:t>Desarrolla programas con secuencias y bucles simples, para expresar ideas o abordar un problema.</a:t>
            </a:r>
          </a:p>
          <a:p>
            <a:pPr marL="285750" indent="-285750">
              <a:buFont typeface="Arial" panose="020B0604020202020204" pitchFamily="34" charset="0"/>
              <a:buChar char="•"/>
            </a:pPr>
            <a:r>
              <a:rPr lang="es-419" sz="1700" dirty="0">
                <a:solidFill>
                  <a:schemeClr val="tx1"/>
                </a:solidFill>
              </a:rPr>
              <a:t>Desarrolla resiliencia al abordar las experiencias de aprendizaje, y ve al fracaso como una oportunidad de aprender e innovar.</a:t>
            </a:r>
          </a:p>
          <a:p>
            <a:endParaRPr lang="es-419" sz="1700" b="1" dirty="0">
              <a:solidFill>
                <a:schemeClr val="tx1"/>
              </a:solidFill>
            </a:endParaRPr>
          </a:p>
          <a:p>
            <a:endParaRPr lang="es-419" sz="1700" dirty="0">
              <a:solidFill>
                <a:schemeClr val="tx1"/>
              </a:solidFill>
            </a:endParaRPr>
          </a:p>
        </p:txBody>
      </p:sp>
      <p:sp>
        <p:nvSpPr>
          <p:cNvPr id="10" name="Rectangle 9">
            <a:extLst>
              <a:ext uri="{FF2B5EF4-FFF2-40B4-BE49-F238E27FC236}">
                <a16:creationId xmlns:a16="http://schemas.microsoft.com/office/drawing/2014/main" id="{F3E212F8-81FE-9889-57CD-D2757C6E09B1}"/>
              </a:ext>
            </a:extLst>
          </p:cNvPr>
          <p:cNvSpPr/>
          <p:nvPr/>
        </p:nvSpPr>
        <p:spPr>
          <a:xfrm>
            <a:off x="2549056" y="2148927"/>
            <a:ext cx="3519771" cy="3962617"/>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700" b="1" dirty="0">
                <a:solidFill>
                  <a:schemeClr val="tx1"/>
                </a:solidFill>
              </a:rPr>
              <a:t>Primeras competencias:</a:t>
            </a:r>
          </a:p>
          <a:p>
            <a:pPr marL="285750" indent="-285750">
              <a:buFont typeface="Arial" panose="020B0604020202020204" pitchFamily="34" charset="0"/>
              <a:buChar char="•"/>
            </a:pPr>
            <a:r>
              <a:rPr lang="es-419" sz="1700" dirty="0">
                <a:solidFill>
                  <a:schemeClr val="tx1"/>
                </a:solidFill>
              </a:rPr>
              <a:t>Comprende la terminología asociada al concepto de “software” como sistema. </a:t>
            </a:r>
          </a:p>
          <a:p>
            <a:pPr marL="285750" indent="-285750">
              <a:buFont typeface="Arial" panose="020B0604020202020204" pitchFamily="34" charset="0"/>
              <a:buChar char="•"/>
            </a:pPr>
            <a:r>
              <a:rPr lang="es-419" sz="1700" dirty="0">
                <a:solidFill>
                  <a:schemeClr val="tx1"/>
                </a:solidFill>
              </a:rPr>
              <a:t>Identifica y describe patrones en visualizaciones de datos, como tablas o gráficos, para hacer predicciones.</a:t>
            </a:r>
          </a:p>
          <a:p>
            <a:pPr marL="285750" indent="-285750">
              <a:buFont typeface="Arial" panose="020B0604020202020204" pitchFamily="34" charset="0"/>
              <a:buChar char="•"/>
            </a:pPr>
            <a:r>
              <a:rPr lang="es-419" sz="1700" dirty="0">
                <a:solidFill>
                  <a:schemeClr val="tx1"/>
                </a:solidFill>
              </a:rPr>
              <a:t>Comprende procesos siguiendo algoritmos para completar tareas.</a:t>
            </a:r>
          </a:p>
          <a:p>
            <a:pPr marL="285750" indent="-285750">
              <a:buFont typeface="Arial" panose="020B0604020202020204" pitchFamily="34" charset="0"/>
              <a:buChar char="•"/>
            </a:pPr>
            <a:r>
              <a:rPr lang="es-419" sz="1700" dirty="0">
                <a:solidFill>
                  <a:schemeClr val="tx1"/>
                </a:solidFill>
              </a:rPr>
              <a:t>Trabaja responsablemente y respetuosamente con otros estudiantes conectados o no. </a:t>
            </a:r>
          </a:p>
          <a:p>
            <a:endParaRPr lang="es-419" sz="1700" dirty="0">
              <a:solidFill>
                <a:schemeClr val="tx1"/>
              </a:solidFill>
            </a:endParaRPr>
          </a:p>
        </p:txBody>
      </p:sp>
      <p:sp>
        <p:nvSpPr>
          <p:cNvPr id="2" name="Rectangle: Rounded Corners 1">
            <a:extLst>
              <a:ext uri="{FF2B5EF4-FFF2-40B4-BE49-F238E27FC236}">
                <a16:creationId xmlns:a16="http://schemas.microsoft.com/office/drawing/2014/main" id="{372C2634-E0A5-5E7B-B52E-7621860DD4F5}"/>
              </a:ext>
            </a:extLst>
          </p:cNvPr>
          <p:cNvSpPr/>
          <p:nvPr/>
        </p:nvSpPr>
        <p:spPr>
          <a:xfrm>
            <a:off x="280948" y="3274416"/>
            <a:ext cx="2176007"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000" dirty="0">
                <a:solidFill>
                  <a:schemeClr val="tx1"/>
                </a:solidFill>
              </a:rPr>
              <a:t>Secuencias</a:t>
            </a:r>
            <a:r>
              <a:rPr lang="en-US" sz="2000" dirty="0">
                <a:solidFill>
                  <a:schemeClr val="tx1"/>
                </a:solidFill>
              </a:rPr>
              <a:t> </a:t>
            </a:r>
          </a:p>
        </p:txBody>
      </p:sp>
      <p:sp>
        <p:nvSpPr>
          <p:cNvPr id="7" name="Rectangle: Rounded Corners 6">
            <a:extLst>
              <a:ext uri="{FF2B5EF4-FFF2-40B4-BE49-F238E27FC236}">
                <a16:creationId xmlns:a16="http://schemas.microsoft.com/office/drawing/2014/main" id="{F33F706C-551B-9776-9581-6D0A9C9D2F32}"/>
              </a:ext>
            </a:extLst>
          </p:cNvPr>
          <p:cNvSpPr/>
          <p:nvPr/>
        </p:nvSpPr>
        <p:spPr>
          <a:xfrm>
            <a:off x="280948" y="3793026"/>
            <a:ext cx="2176008"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Lazo o Bucle </a:t>
            </a:r>
          </a:p>
        </p:txBody>
      </p:sp>
      <p:sp>
        <p:nvSpPr>
          <p:cNvPr id="11" name="Rectangle: Rounded Corners 10">
            <a:extLst>
              <a:ext uri="{FF2B5EF4-FFF2-40B4-BE49-F238E27FC236}">
                <a16:creationId xmlns:a16="http://schemas.microsoft.com/office/drawing/2014/main" id="{240F1E3F-62CB-3AB1-4A3E-055D334D43E9}"/>
              </a:ext>
            </a:extLst>
          </p:cNvPr>
          <p:cNvSpPr/>
          <p:nvPr/>
        </p:nvSpPr>
        <p:spPr>
          <a:xfrm>
            <a:off x="280947" y="4864886"/>
            <a:ext cx="2176008" cy="74162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Impacto de la Tecnología </a:t>
            </a:r>
          </a:p>
        </p:txBody>
      </p:sp>
      <p:sp>
        <p:nvSpPr>
          <p:cNvPr id="12" name="Rectangle: Rounded Corners 11">
            <a:extLst>
              <a:ext uri="{FF2B5EF4-FFF2-40B4-BE49-F238E27FC236}">
                <a16:creationId xmlns:a16="http://schemas.microsoft.com/office/drawing/2014/main" id="{30EADF72-9E49-7B4E-9991-B6019CD99183}"/>
              </a:ext>
            </a:extLst>
          </p:cNvPr>
          <p:cNvSpPr/>
          <p:nvPr/>
        </p:nvSpPr>
        <p:spPr>
          <a:xfrm>
            <a:off x="280946" y="4328956"/>
            <a:ext cx="2176008"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Eventos </a:t>
            </a:r>
          </a:p>
        </p:txBody>
      </p:sp>
      <p:sp>
        <p:nvSpPr>
          <p:cNvPr id="13" name="Rectangle: Rounded Corners 12">
            <a:extLst>
              <a:ext uri="{FF2B5EF4-FFF2-40B4-BE49-F238E27FC236}">
                <a16:creationId xmlns:a16="http://schemas.microsoft.com/office/drawing/2014/main" id="{564766F1-2CAD-1E74-8C1B-063D1106C332}"/>
              </a:ext>
            </a:extLst>
          </p:cNvPr>
          <p:cNvSpPr/>
          <p:nvPr/>
        </p:nvSpPr>
        <p:spPr>
          <a:xfrm>
            <a:off x="280947" y="2152226"/>
            <a:ext cx="2176007" cy="104961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Sistema de </a:t>
            </a:r>
          </a:p>
          <a:p>
            <a:pPr algn="ctr"/>
            <a:r>
              <a:rPr lang="en-US" sz="2000" dirty="0">
                <a:solidFill>
                  <a:schemeClr val="tx1"/>
                </a:solidFill>
              </a:rPr>
              <a:t>Computación: Software </a:t>
            </a:r>
          </a:p>
        </p:txBody>
      </p:sp>
      <p:sp>
        <p:nvSpPr>
          <p:cNvPr id="14" name="Rectangle: Rounded Corners 13">
            <a:extLst>
              <a:ext uri="{FF2B5EF4-FFF2-40B4-BE49-F238E27FC236}">
                <a16:creationId xmlns:a16="http://schemas.microsoft.com/office/drawing/2014/main" id="{EA51DCCB-B515-34F1-DA9B-77753A275780}"/>
              </a:ext>
            </a:extLst>
          </p:cNvPr>
          <p:cNvSpPr/>
          <p:nvPr/>
        </p:nvSpPr>
        <p:spPr>
          <a:xfrm>
            <a:off x="280286" y="5673708"/>
            <a:ext cx="2176008" cy="4567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Proyecto</a:t>
            </a:r>
          </a:p>
        </p:txBody>
      </p:sp>
      <p:sp>
        <p:nvSpPr>
          <p:cNvPr id="15" name="Rectangle: Rounded Corners 14">
            <a:extLst>
              <a:ext uri="{FF2B5EF4-FFF2-40B4-BE49-F238E27FC236}">
                <a16:creationId xmlns:a16="http://schemas.microsoft.com/office/drawing/2014/main" id="{0367A977-458B-3EB5-A398-50815FF2EB66}"/>
              </a:ext>
            </a:extLst>
          </p:cNvPr>
          <p:cNvSpPr/>
          <p:nvPr/>
        </p:nvSpPr>
        <p:spPr>
          <a:xfrm>
            <a:off x="6215269" y="2156881"/>
            <a:ext cx="2300578" cy="104495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Sistema de </a:t>
            </a:r>
          </a:p>
          <a:p>
            <a:pPr algn="ctr"/>
            <a:r>
              <a:rPr lang="en-US" sz="2000" dirty="0">
                <a:solidFill>
                  <a:schemeClr val="tx1"/>
                </a:solidFill>
              </a:rPr>
              <a:t>Computación: Hardware </a:t>
            </a:r>
          </a:p>
        </p:txBody>
      </p:sp>
      <p:sp>
        <p:nvSpPr>
          <p:cNvPr id="16" name="Rectangle: Rounded Corners 15">
            <a:extLst>
              <a:ext uri="{FF2B5EF4-FFF2-40B4-BE49-F238E27FC236}">
                <a16:creationId xmlns:a16="http://schemas.microsoft.com/office/drawing/2014/main" id="{0AAAD960-B51E-7263-61C5-969691C21008}"/>
              </a:ext>
            </a:extLst>
          </p:cNvPr>
          <p:cNvSpPr/>
          <p:nvPr/>
        </p:nvSpPr>
        <p:spPr>
          <a:xfrm>
            <a:off x="6234810" y="3272219"/>
            <a:ext cx="2281037"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Análisis de </a:t>
            </a:r>
            <a:r>
              <a:rPr lang="en-US" sz="2000" dirty="0" err="1">
                <a:solidFill>
                  <a:schemeClr val="tx1"/>
                </a:solidFill>
              </a:rPr>
              <a:t>modelos</a:t>
            </a:r>
            <a:r>
              <a:rPr lang="en-US" sz="2000" dirty="0">
                <a:solidFill>
                  <a:schemeClr val="tx1"/>
                </a:solidFill>
              </a:rPr>
              <a:t> o </a:t>
            </a:r>
            <a:r>
              <a:rPr lang="en-US" sz="2000" dirty="0" err="1">
                <a:solidFill>
                  <a:schemeClr val="tx1"/>
                </a:solidFill>
              </a:rPr>
              <a:t>casos</a:t>
            </a:r>
            <a:endParaRPr lang="en-US" sz="2000" dirty="0">
              <a:solidFill>
                <a:schemeClr val="tx1"/>
              </a:solidFill>
            </a:endParaRPr>
          </a:p>
        </p:txBody>
      </p:sp>
      <p:sp>
        <p:nvSpPr>
          <p:cNvPr id="17" name="Rectangle: Rounded Corners 16">
            <a:extLst>
              <a:ext uri="{FF2B5EF4-FFF2-40B4-BE49-F238E27FC236}">
                <a16:creationId xmlns:a16="http://schemas.microsoft.com/office/drawing/2014/main" id="{FC317A4E-2D17-0032-04AB-B459C7555982}"/>
              </a:ext>
            </a:extLst>
          </p:cNvPr>
          <p:cNvSpPr/>
          <p:nvPr/>
        </p:nvSpPr>
        <p:spPr>
          <a:xfrm>
            <a:off x="6244580" y="4004723"/>
            <a:ext cx="2281037"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Algoritmo</a:t>
            </a:r>
            <a:endParaRPr lang="en-US" sz="2000" dirty="0">
              <a:solidFill>
                <a:schemeClr val="tx1"/>
              </a:solidFill>
            </a:endParaRPr>
          </a:p>
        </p:txBody>
      </p:sp>
      <p:sp>
        <p:nvSpPr>
          <p:cNvPr id="18" name="Rectangle: Rounded Corners 17">
            <a:extLst>
              <a:ext uri="{FF2B5EF4-FFF2-40B4-BE49-F238E27FC236}">
                <a16:creationId xmlns:a16="http://schemas.microsoft.com/office/drawing/2014/main" id="{A5870083-EBC3-D1F4-AB76-AF657EE8E9B1}"/>
              </a:ext>
            </a:extLst>
          </p:cNvPr>
          <p:cNvSpPr/>
          <p:nvPr/>
        </p:nvSpPr>
        <p:spPr>
          <a:xfrm>
            <a:off x="6244580" y="4529976"/>
            <a:ext cx="2300578" cy="9678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Experimentación</a:t>
            </a:r>
            <a:r>
              <a:rPr lang="en-US" sz="2000" dirty="0">
                <a:solidFill>
                  <a:schemeClr val="tx1"/>
                </a:solidFill>
              </a:rPr>
              <a:t> y </a:t>
            </a:r>
            <a:r>
              <a:rPr lang="en-US" sz="2000" dirty="0" err="1">
                <a:solidFill>
                  <a:schemeClr val="tx1"/>
                </a:solidFill>
              </a:rPr>
              <a:t>desarrollo</a:t>
            </a:r>
            <a:r>
              <a:rPr lang="en-US" sz="2000" dirty="0">
                <a:solidFill>
                  <a:schemeClr val="tx1"/>
                </a:solidFill>
              </a:rPr>
              <a:t> de </a:t>
            </a:r>
            <a:r>
              <a:rPr lang="en-US" sz="2000" dirty="0" err="1">
                <a:solidFill>
                  <a:schemeClr val="tx1"/>
                </a:solidFill>
              </a:rPr>
              <a:t>desafíos</a:t>
            </a:r>
            <a:endParaRPr lang="en-US" sz="2000" dirty="0">
              <a:solidFill>
                <a:schemeClr val="tx1"/>
              </a:solidFill>
            </a:endParaRPr>
          </a:p>
        </p:txBody>
      </p:sp>
      <p:sp>
        <p:nvSpPr>
          <p:cNvPr id="19" name="Rectangle: Rounded Corners 18">
            <a:extLst>
              <a:ext uri="{FF2B5EF4-FFF2-40B4-BE49-F238E27FC236}">
                <a16:creationId xmlns:a16="http://schemas.microsoft.com/office/drawing/2014/main" id="{FFB2EEEF-6DBF-9ED5-C33C-46A97A967351}"/>
              </a:ext>
            </a:extLst>
          </p:cNvPr>
          <p:cNvSpPr/>
          <p:nvPr/>
        </p:nvSpPr>
        <p:spPr>
          <a:xfrm>
            <a:off x="6244580" y="5610940"/>
            <a:ext cx="2332220" cy="51956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Proyecto</a:t>
            </a:r>
          </a:p>
        </p:txBody>
      </p:sp>
      <p:sp>
        <p:nvSpPr>
          <p:cNvPr id="20" name="Rectangle: Rounded Corners 19">
            <a:extLst>
              <a:ext uri="{FF2B5EF4-FFF2-40B4-BE49-F238E27FC236}">
                <a16:creationId xmlns:a16="http://schemas.microsoft.com/office/drawing/2014/main" id="{735A7EF8-7F3A-9A43-A640-91BEC2650148}"/>
              </a:ext>
            </a:extLst>
          </p:cNvPr>
          <p:cNvSpPr/>
          <p:nvPr/>
        </p:nvSpPr>
        <p:spPr>
          <a:xfrm>
            <a:off x="280286" y="6190765"/>
            <a:ext cx="11723525" cy="626971"/>
          </a:xfrm>
          <a:prstGeom prst="roundRect">
            <a:avLst/>
          </a:prstGeom>
          <a:solidFill>
            <a:srgbClr val="FC9AA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Temática Transversal</a:t>
            </a:r>
            <a:r>
              <a:rPr lang="en-US" dirty="0">
                <a:solidFill>
                  <a:schemeClr val="tx1"/>
                </a:solidFill>
              </a:rPr>
              <a:t>: DEBUG: Desarrollo de </a:t>
            </a:r>
            <a:r>
              <a:rPr lang="en-US" dirty="0" err="1">
                <a:solidFill>
                  <a:schemeClr val="tx1"/>
                </a:solidFill>
              </a:rPr>
              <a:t>competencias</a:t>
            </a:r>
            <a:r>
              <a:rPr lang="en-US" dirty="0">
                <a:solidFill>
                  <a:schemeClr val="tx1"/>
                </a:solidFill>
              </a:rPr>
              <a:t> para </a:t>
            </a:r>
            <a:r>
              <a:rPr lang="en-US" dirty="0" err="1">
                <a:solidFill>
                  <a:schemeClr val="tx1"/>
                </a:solidFill>
              </a:rPr>
              <a:t>identificar</a:t>
            </a:r>
            <a:r>
              <a:rPr lang="en-US" dirty="0">
                <a:solidFill>
                  <a:schemeClr val="tx1"/>
                </a:solidFill>
              </a:rPr>
              <a:t> o corregir errores </a:t>
            </a:r>
            <a:r>
              <a:rPr lang="es-419" sz="1800" dirty="0">
                <a:solidFill>
                  <a:schemeClr val="tx1"/>
                </a:solidFill>
              </a:rPr>
              <a:t>en un algoritmo o programa que incluye secuencias y bucles simples. El estudiante ve el fracaso como la oportunidad de mejorar el proceso.</a:t>
            </a:r>
          </a:p>
        </p:txBody>
      </p:sp>
    </p:spTree>
    <p:extLst>
      <p:ext uri="{BB962C8B-B14F-4D97-AF65-F5344CB8AC3E}">
        <p14:creationId xmlns:p14="http://schemas.microsoft.com/office/powerpoint/2010/main" val="233094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F8A7A8-95D5-DA46-05BC-CAFACBBE228A}"/>
              </a:ext>
            </a:extLst>
          </p:cNvPr>
          <p:cNvSpPr txBox="1"/>
          <p:nvPr/>
        </p:nvSpPr>
        <p:spPr>
          <a:xfrm>
            <a:off x="389226" y="508734"/>
            <a:ext cx="11355866"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Actualmente el MEP no tiene control sobre el PRONIE a pesar </a:t>
            </a:r>
          </a:p>
          <a:p>
            <a:r>
              <a:rPr lang="es-CR" sz="2800" b="1" dirty="0">
                <a:solidFill>
                  <a:srgbClr val="4DB5E6"/>
                </a:solidFill>
                <a:latin typeface="Arial Rounded MT Bold" panose="020F0704030504030204" pitchFamily="34" charset="0"/>
              </a:rPr>
              <a:t>de que la CGR indica que: </a:t>
            </a:r>
            <a:endParaRPr lang="es-CR" sz="2800" dirty="0">
              <a:solidFill>
                <a:srgbClr val="4DB5E6"/>
              </a:solidFill>
              <a:latin typeface="Arial Rounded MT Bold" panose="020F0704030504030204" pitchFamily="34" charset="0"/>
            </a:endParaRPr>
          </a:p>
        </p:txBody>
      </p:sp>
      <p:pic>
        <p:nvPicPr>
          <p:cNvPr id="9" name="Imagen 8">
            <a:extLst>
              <a:ext uri="{FF2B5EF4-FFF2-40B4-BE49-F238E27FC236}">
                <a16:creationId xmlns:a16="http://schemas.microsoft.com/office/drawing/2014/main" id="{260B99FA-5DE7-27EC-2D19-DF5AC7FE3F39}"/>
              </a:ext>
            </a:extLst>
          </p:cNvPr>
          <p:cNvPicPr>
            <a:picLocks noChangeAspect="1"/>
          </p:cNvPicPr>
          <p:nvPr/>
        </p:nvPicPr>
        <p:blipFill>
          <a:blip r:embed="rId2"/>
          <a:stretch>
            <a:fillRect/>
          </a:stretch>
        </p:blipFill>
        <p:spPr>
          <a:xfrm>
            <a:off x="503257" y="1932781"/>
            <a:ext cx="2204676" cy="785709"/>
          </a:xfrm>
          <a:prstGeom prst="rect">
            <a:avLst/>
          </a:prstGeom>
        </p:spPr>
      </p:pic>
      <p:pic>
        <p:nvPicPr>
          <p:cNvPr id="10" name="Imagen 9">
            <a:extLst>
              <a:ext uri="{FF2B5EF4-FFF2-40B4-BE49-F238E27FC236}">
                <a16:creationId xmlns:a16="http://schemas.microsoft.com/office/drawing/2014/main" id="{9B597BB8-DF32-1569-E130-F64D2CBFC08D}"/>
              </a:ext>
            </a:extLst>
          </p:cNvPr>
          <p:cNvPicPr>
            <a:picLocks noChangeAspect="1"/>
          </p:cNvPicPr>
          <p:nvPr/>
        </p:nvPicPr>
        <p:blipFill>
          <a:blip r:embed="rId3"/>
          <a:stretch>
            <a:fillRect/>
          </a:stretch>
        </p:blipFill>
        <p:spPr>
          <a:xfrm>
            <a:off x="603814" y="3045367"/>
            <a:ext cx="1847850" cy="2466975"/>
          </a:xfrm>
          <a:prstGeom prst="rect">
            <a:avLst/>
          </a:prstGeom>
        </p:spPr>
      </p:pic>
      <p:sp>
        <p:nvSpPr>
          <p:cNvPr id="11" name="Flecha: a la derecha 10">
            <a:extLst>
              <a:ext uri="{FF2B5EF4-FFF2-40B4-BE49-F238E27FC236}">
                <a16:creationId xmlns:a16="http://schemas.microsoft.com/office/drawing/2014/main" id="{B45628E4-F5B8-C6DE-6A21-B337A260E047}"/>
              </a:ext>
            </a:extLst>
          </p:cNvPr>
          <p:cNvSpPr/>
          <p:nvPr/>
        </p:nvSpPr>
        <p:spPr>
          <a:xfrm>
            <a:off x="3024543" y="3389527"/>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endParaRPr lang="es-CR" b="1" dirty="0"/>
          </a:p>
        </p:txBody>
      </p:sp>
      <p:sp>
        <p:nvSpPr>
          <p:cNvPr id="13" name="CuadroTexto 12">
            <a:extLst>
              <a:ext uri="{FF2B5EF4-FFF2-40B4-BE49-F238E27FC236}">
                <a16:creationId xmlns:a16="http://schemas.microsoft.com/office/drawing/2014/main" id="{0288F52F-1AF3-9254-2E9B-58B69A62B6FA}"/>
              </a:ext>
            </a:extLst>
          </p:cNvPr>
          <p:cNvSpPr txBox="1"/>
          <p:nvPr/>
        </p:nvSpPr>
        <p:spPr>
          <a:xfrm>
            <a:off x="194728" y="5608387"/>
            <a:ext cx="2256936" cy="230832"/>
          </a:xfrm>
          <a:prstGeom prst="rect">
            <a:avLst/>
          </a:prstGeom>
          <a:noFill/>
        </p:spPr>
        <p:txBody>
          <a:bodyPr wrap="square">
            <a:spAutoFit/>
          </a:bodyPr>
          <a:lstStyle/>
          <a:p>
            <a:pPr algn="ctr"/>
            <a:r>
              <a:rPr lang="es-CR" sz="900" b="1" dirty="0"/>
              <a:t>INFORME </a:t>
            </a:r>
            <a:r>
              <a:rPr lang="es-CR" sz="900" b="1" dirty="0" err="1"/>
              <a:t>N°</a:t>
            </a:r>
            <a:r>
              <a:rPr lang="es-CR" sz="900" b="1" dirty="0"/>
              <a:t> DFOE-CAP-IF-00016-2022</a:t>
            </a:r>
          </a:p>
        </p:txBody>
      </p:sp>
      <p:sp>
        <p:nvSpPr>
          <p:cNvPr id="16" name="Flecha: a la derecha 15">
            <a:extLst>
              <a:ext uri="{FF2B5EF4-FFF2-40B4-BE49-F238E27FC236}">
                <a16:creationId xmlns:a16="http://schemas.microsoft.com/office/drawing/2014/main" id="{A8E9C9AC-EB65-1ECE-1097-21700FC2DAD8}"/>
              </a:ext>
            </a:extLst>
          </p:cNvPr>
          <p:cNvSpPr/>
          <p:nvPr/>
        </p:nvSpPr>
        <p:spPr>
          <a:xfrm>
            <a:off x="2951883" y="1708466"/>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endParaRPr lang="es-CR" b="1" dirty="0"/>
          </a:p>
        </p:txBody>
      </p:sp>
      <p:sp>
        <p:nvSpPr>
          <p:cNvPr id="3" name="CuadroTexto 2">
            <a:extLst>
              <a:ext uri="{FF2B5EF4-FFF2-40B4-BE49-F238E27FC236}">
                <a16:creationId xmlns:a16="http://schemas.microsoft.com/office/drawing/2014/main" id="{9F5A1663-A6E8-5FEB-9E45-E49FA21156E2}"/>
              </a:ext>
            </a:extLst>
          </p:cNvPr>
          <p:cNvSpPr txBox="1"/>
          <p:nvPr/>
        </p:nvSpPr>
        <p:spPr>
          <a:xfrm>
            <a:off x="4216083" y="1727189"/>
            <a:ext cx="7504804" cy="1077218"/>
          </a:xfrm>
          <a:prstGeom prst="rect">
            <a:avLst/>
          </a:prstGeom>
          <a:noFill/>
        </p:spPr>
        <p:txBody>
          <a:bodyPr wrap="square">
            <a:spAutoFit/>
          </a:bodyPr>
          <a:lstStyle/>
          <a:p>
            <a:pPr algn="just"/>
            <a:r>
              <a:rPr lang="es-MX" sz="1600" dirty="0"/>
              <a:t>La gestión de recursos tecnológicos destinados a los procesos de enseñanza y aprendizaje (</a:t>
            </a:r>
            <a:r>
              <a:rPr lang="es-MX" sz="1600" i="1" dirty="0"/>
              <a:t>la planificación, adquisición, desarrollo, distribución, mantenimiento, control, investigación y evaluación de los recursos tecnológicos dotados a los centros educativos) </a:t>
            </a:r>
            <a:r>
              <a:rPr lang="es-MX" sz="1600" b="1" u="sng" dirty="0"/>
              <a:t>es responsabilidad del MEP.</a:t>
            </a:r>
            <a:r>
              <a:rPr lang="es-MX" sz="900" i="1" dirty="0"/>
              <a:t> </a:t>
            </a:r>
            <a:r>
              <a:rPr lang="es-MX" sz="1100" i="1" dirty="0"/>
              <a:t>(Página 6) </a:t>
            </a:r>
            <a:endParaRPr lang="es-CR" sz="1100" i="1" dirty="0"/>
          </a:p>
        </p:txBody>
      </p:sp>
      <p:sp>
        <p:nvSpPr>
          <p:cNvPr id="12" name="CuadroTexto 11">
            <a:extLst>
              <a:ext uri="{FF2B5EF4-FFF2-40B4-BE49-F238E27FC236}">
                <a16:creationId xmlns:a16="http://schemas.microsoft.com/office/drawing/2014/main" id="{E7E245A2-C86C-7301-A753-8FB0FA27A1D3}"/>
              </a:ext>
            </a:extLst>
          </p:cNvPr>
          <p:cNvSpPr txBox="1"/>
          <p:nvPr/>
        </p:nvSpPr>
        <p:spPr>
          <a:xfrm>
            <a:off x="4167674" y="3298132"/>
            <a:ext cx="7553213" cy="1569660"/>
          </a:xfrm>
          <a:prstGeom prst="rect">
            <a:avLst/>
          </a:prstGeom>
          <a:noFill/>
        </p:spPr>
        <p:txBody>
          <a:bodyPr wrap="square">
            <a:spAutoFit/>
          </a:bodyPr>
          <a:lstStyle/>
          <a:p>
            <a:pPr algn="just"/>
            <a:r>
              <a:rPr lang="es-MX" sz="1600" dirty="0"/>
              <a:t>El MEP cuenta con tres programas diferentes para promover el uso de la tecnología en la educación, a saber: i) el Programa Nacional de Innovación Educativa y ii) el Programa Nacional de Tecnologías Móviles ambos a cargo de la  Dirección de Recursos Tecnológicos en Educación; y </a:t>
            </a:r>
            <a:r>
              <a:rPr lang="es-MX" sz="1600" dirty="0" err="1"/>
              <a:t>iii</a:t>
            </a:r>
            <a:r>
              <a:rPr lang="es-MX" sz="1600" dirty="0"/>
              <a:t>) </a:t>
            </a:r>
            <a:r>
              <a:rPr lang="es-MX" sz="1600" b="1" dirty="0"/>
              <a:t>el Programa Nacional de Informática Educativa a cargo de la dirección de Desarrollo Curricular y Dirección de Recursos Tecnológicos</a:t>
            </a:r>
            <a:r>
              <a:rPr lang="es-MX" sz="1600" dirty="0"/>
              <a:t>, administrado por la Fundación Omar Dengo.</a:t>
            </a:r>
            <a:r>
              <a:rPr lang="es-MX" sz="1100" i="1" dirty="0"/>
              <a:t> (Página 7 y 8)</a:t>
            </a:r>
            <a:endParaRPr lang="es-CR" sz="1100" dirty="0"/>
          </a:p>
        </p:txBody>
      </p:sp>
      <p:sp>
        <p:nvSpPr>
          <p:cNvPr id="14" name="Flecha: a la derecha 13">
            <a:extLst>
              <a:ext uri="{FF2B5EF4-FFF2-40B4-BE49-F238E27FC236}">
                <a16:creationId xmlns:a16="http://schemas.microsoft.com/office/drawing/2014/main" id="{BBC37878-9222-EFCB-E907-F45FD8CB05CF}"/>
              </a:ext>
            </a:extLst>
          </p:cNvPr>
          <p:cNvSpPr/>
          <p:nvPr/>
        </p:nvSpPr>
        <p:spPr>
          <a:xfrm>
            <a:off x="2951883" y="5149534"/>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endParaRPr lang="es-CR" b="1" dirty="0"/>
          </a:p>
        </p:txBody>
      </p:sp>
      <p:sp>
        <p:nvSpPr>
          <p:cNvPr id="18" name="CuadroTexto 17">
            <a:extLst>
              <a:ext uri="{FF2B5EF4-FFF2-40B4-BE49-F238E27FC236}">
                <a16:creationId xmlns:a16="http://schemas.microsoft.com/office/drawing/2014/main" id="{0E7AEC26-1939-9F2A-F774-016F0C68A4BA}"/>
              </a:ext>
            </a:extLst>
          </p:cNvPr>
          <p:cNvSpPr txBox="1"/>
          <p:nvPr/>
        </p:nvSpPr>
        <p:spPr>
          <a:xfrm>
            <a:off x="4191879" y="5335323"/>
            <a:ext cx="7553213" cy="1323439"/>
          </a:xfrm>
          <a:prstGeom prst="rect">
            <a:avLst/>
          </a:prstGeom>
          <a:noFill/>
        </p:spPr>
        <p:txBody>
          <a:bodyPr wrap="square">
            <a:spAutoFit/>
          </a:bodyPr>
          <a:lstStyle/>
          <a:p>
            <a:pPr algn="just"/>
            <a:r>
              <a:rPr lang="es-CR" sz="1600" b="1" dirty="0"/>
              <a:t>Mediante Decreto </a:t>
            </a:r>
            <a:r>
              <a:rPr lang="es-CR" sz="1600" b="1" dirty="0" err="1"/>
              <a:t>N°</a:t>
            </a:r>
            <a:r>
              <a:rPr lang="es-CR" sz="1600" b="1" dirty="0"/>
              <a:t> 38170-MEP se designa a la DRTE como encargada de la </a:t>
            </a:r>
            <a:r>
              <a:rPr lang="es-MX" sz="1600" b="1" dirty="0"/>
              <a:t>gestión, experimentación e introducción de los recursos tecnológicos destinados a los procesos de enseñanza y aprendizaje, teniendo a su cargo la función de analizar, estudiar, formular, planificar, asesorar, investigar, evaluar y divulgar todos los aspectos relacionados con dicha gestión. </a:t>
            </a:r>
            <a:r>
              <a:rPr lang="es-MX" sz="1100" i="1" dirty="0"/>
              <a:t>(Página 8)</a:t>
            </a:r>
            <a:endParaRPr lang="es-CR" sz="1100" i="1" dirty="0"/>
          </a:p>
        </p:txBody>
      </p:sp>
    </p:spTree>
    <p:extLst>
      <p:ext uri="{BB962C8B-B14F-4D97-AF65-F5344CB8AC3E}">
        <p14:creationId xmlns:p14="http://schemas.microsoft.com/office/powerpoint/2010/main" val="3036269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 in a science class at school">
            <a:extLst>
              <a:ext uri="{FF2B5EF4-FFF2-40B4-BE49-F238E27FC236}">
                <a16:creationId xmlns:a16="http://schemas.microsoft.com/office/drawing/2014/main" id="{A8CBCC72-9617-224F-F795-8F337F7D62D0}"/>
              </a:ext>
            </a:extLst>
          </p:cNvPr>
          <p:cNvPicPr>
            <a:picLocks noChangeAspect="1"/>
          </p:cNvPicPr>
          <p:nvPr/>
        </p:nvPicPr>
        <p:blipFill rotWithShape="1">
          <a:blip r:embed="rId2">
            <a:extLst>
              <a:ext uri="{28A0092B-C50C-407E-A947-70E740481C1C}">
                <a14:useLocalDpi xmlns:a14="http://schemas.microsoft.com/office/drawing/2010/main" val="0"/>
              </a:ext>
            </a:extLst>
          </a:blip>
          <a:srcRect t="14585" b="1145"/>
          <a:stretch/>
        </p:blipFill>
        <p:spPr>
          <a:xfrm>
            <a:off x="20" y="-22"/>
            <a:ext cx="12191977" cy="6858022"/>
          </a:xfrm>
          <a:prstGeom prst="rect">
            <a:avLst/>
          </a:prstGeom>
        </p:spPr>
      </p:pic>
      <p:sp>
        <p:nvSpPr>
          <p:cNvPr id="2" name="Title 1">
            <a:extLst>
              <a:ext uri="{FF2B5EF4-FFF2-40B4-BE49-F238E27FC236}">
                <a16:creationId xmlns:a16="http://schemas.microsoft.com/office/drawing/2014/main" id="{37C3C712-D5FD-811A-226B-A5FBF1575619}"/>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b="1" dirty="0">
                <a:solidFill>
                  <a:srgbClr val="FFFFFF"/>
                </a:solidFill>
              </a:rPr>
              <a:t>1</a:t>
            </a:r>
            <a:r>
              <a:rPr lang="en-US" sz="5200" b="1" baseline="30000" dirty="0">
                <a:solidFill>
                  <a:srgbClr val="FFFFFF"/>
                </a:solidFill>
              </a:rPr>
              <a:t>ro</a:t>
            </a:r>
            <a:r>
              <a:rPr lang="en-US" sz="5200" b="1" dirty="0">
                <a:solidFill>
                  <a:srgbClr val="FFFFFF"/>
                </a:solidFill>
              </a:rPr>
              <a:t> a 3</a:t>
            </a:r>
            <a:r>
              <a:rPr lang="en-US" sz="5200" b="1" baseline="30000" dirty="0">
                <a:solidFill>
                  <a:srgbClr val="FFFFFF"/>
                </a:solidFill>
              </a:rPr>
              <a:t>ro </a:t>
            </a:r>
            <a:br>
              <a:rPr lang="en-US" sz="5200" b="1" baseline="30000" dirty="0">
                <a:solidFill>
                  <a:srgbClr val="FFFFFF"/>
                </a:solidFill>
              </a:rPr>
            </a:br>
            <a:r>
              <a:rPr lang="en-US" sz="5200" b="1" dirty="0">
                <a:solidFill>
                  <a:srgbClr val="FFFFFF"/>
                </a:solidFill>
              </a:rPr>
              <a:t>PRIMARIA</a:t>
            </a:r>
            <a:br>
              <a:rPr lang="en-US" sz="5200" b="1" dirty="0">
                <a:solidFill>
                  <a:srgbClr val="FFFFFF"/>
                </a:solidFill>
              </a:rPr>
            </a:br>
            <a:endParaRPr lang="en-US" sz="5200" b="1" baseline="30000" dirty="0">
              <a:solidFill>
                <a:srgbClr val="FFFFFF"/>
              </a:solidFill>
            </a:endParaRPr>
          </a:p>
        </p:txBody>
      </p:sp>
    </p:spTree>
    <p:extLst>
      <p:ext uri="{BB962C8B-B14F-4D97-AF65-F5344CB8AC3E}">
        <p14:creationId xmlns:p14="http://schemas.microsoft.com/office/powerpoint/2010/main" val="1077829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0" y="84396"/>
            <a:ext cx="12191999" cy="511952"/>
          </a:xfrm>
          <a:prstGeom prst="rect">
            <a:avLst/>
          </a:prstGeom>
          <a:solidFill>
            <a:schemeClr val="accent6">
              <a:lumMod val="50000"/>
            </a:schemeClr>
          </a:solidFill>
          <a:ln>
            <a:solidFill>
              <a:schemeClr val="accent6">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PRIMARIA (de 1 a 3) – Marco General</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303474" y="4660787"/>
            <a:ext cx="5815052" cy="44093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rPr>
              <a:t>Pensamiento Computacional 1</a:t>
            </a:r>
          </a:p>
        </p:txBody>
      </p:sp>
      <p:sp>
        <p:nvSpPr>
          <p:cNvPr id="5" name="Rectangle: Rounded Corners 4">
            <a:extLst>
              <a:ext uri="{FF2B5EF4-FFF2-40B4-BE49-F238E27FC236}">
                <a16:creationId xmlns:a16="http://schemas.microsoft.com/office/drawing/2014/main" id="{B5621A91-80F5-D842-D9B9-BDD0C6385CF0}"/>
              </a:ext>
            </a:extLst>
          </p:cNvPr>
          <p:cNvSpPr/>
          <p:nvPr/>
        </p:nvSpPr>
        <p:spPr>
          <a:xfrm>
            <a:off x="6129791" y="4651688"/>
            <a:ext cx="5815051" cy="425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rPr>
              <a:t>Robótica Educativa 1</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280945" y="628294"/>
            <a:ext cx="11630104" cy="42213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CIUDADANIA DIGITAL: Visión y </a:t>
            </a:r>
            <a:r>
              <a:rPr lang="en-US" sz="2400" dirty="0" err="1">
                <a:solidFill>
                  <a:schemeClr val="tx1"/>
                </a:solidFill>
              </a:rPr>
              <a:t>Enfoques</a:t>
            </a:r>
            <a:r>
              <a:rPr lang="en-US" sz="2400" dirty="0">
                <a:solidFill>
                  <a:schemeClr val="tx1"/>
                </a:solidFill>
              </a:rPr>
              <a:t> Temáticos</a:t>
            </a:r>
            <a:endParaRPr lang="es-419" sz="2400" dirty="0">
              <a:solidFill>
                <a:schemeClr val="tx1"/>
              </a:solidFill>
            </a:endParaRPr>
          </a:p>
        </p:txBody>
      </p:sp>
      <p:sp>
        <p:nvSpPr>
          <p:cNvPr id="8" name="TextBox 7">
            <a:extLst>
              <a:ext uri="{FF2B5EF4-FFF2-40B4-BE49-F238E27FC236}">
                <a16:creationId xmlns:a16="http://schemas.microsoft.com/office/drawing/2014/main" id="{F0F223A0-FB88-4C25-923D-F5CCFB6283CE}"/>
              </a:ext>
            </a:extLst>
          </p:cNvPr>
          <p:cNvSpPr txBox="1"/>
          <p:nvPr/>
        </p:nvSpPr>
        <p:spPr>
          <a:xfrm>
            <a:off x="292209" y="967469"/>
            <a:ext cx="11630104" cy="3693319"/>
          </a:xfrm>
          <a:prstGeom prst="rect">
            <a:avLst/>
          </a:prstGeom>
          <a:solidFill>
            <a:schemeClr val="bg1">
              <a:lumMod val="95000"/>
            </a:schemeClr>
          </a:solidFill>
        </p:spPr>
        <p:txBody>
          <a:bodyPr wrap="square" rtlCol="0">
            <a:spAutoFit/>
          </a:bodyPr>
          <a:lstStyle/>
          <a:p>
            <a:r>
              <a:rPr lang="en-US" b="1" dirty="0"/>
              <a:t>Visi</a:t>
            </a:r>
            <a:r>
              <a:rPr lang="es-419" b="1" dirty="0"/>
              <a:t>ón: </a:t>
            </a:r>
            <a:r>
              <a:rPr lang="es-419" dirty="0"/>
              <a:t>Nación/País Digital, Ciudadano Digital.</a:t>
            </a:r>
          </a:p>
          <a:p>
            <a:r>
              <a:rPr lang="es-419" b="1" dirty="0"/>
              <a:t>Primer enfoque: Tecnología para el Bien. </a:t>
            </a:r>
            <a:r>
              <a:rPr lang="es-419" dirty="0"/>
              <a:t>Temática General: La aplicación de la tecnología para mejorar mi comunidad.</a:t>
            </a:r>
          </a:p>
          <a:p>
            <a:r>
              <a:rPr lang="es-419" b="1" dirty="0"/>
              <a:t>Segundo enfoque: Cultivando Mi Identidad y Reputación Digital. </a:t>
            </a:r>
            <a:r>
              <a:rPr lang="es-419" dirty="0"/>
              <a:t>Temática General</a:t>
            </a:r>
            <a:r>
              <a:rPr lang="es-419" b="1" dirty="0"/>
              <a:t>: </a:t>
            </a:r>
            <a:r>
              <a:rPr lang="es-419" dirty="0"/>
              <a:t>Mis acciones digitales impactan en mi comunidad y son permanentes.</a:t>
            </a:r>
          </a:p>
          <a:p>
            <a:r>
              <a:rPr lang="es-419" b="1" dirty="0"/>
              <a:t>Tercer Enfoque: Interactúo Respetuosamente con Otras Personas en Medios Digitales</a:t>
            </a:r>
            <a:r>
              <a:rPr lang="es-419" dirty="0"/>
              <a:t>. Temática General: Interactúo de manera positiva, segura, legal, responsable y ética cuando utilizo tecnología.</a:t>
            </a:r>
          </a:p>
          <a:p>
            <a:r>
              <a:rPr lang="es-419" b="1" dirty="0"/>
              <a:t>Tercer enfoque: Aprendo a Navegar Seguro en Internet</a:t>
            </a:r>
            <a:r>
              <a:rPr lang="es-419" dirty="0"/>
              <a:t>. Temática General</a:t>
            </a:r>
            <a:r>
              <a:rPr lang="es-419" b="1" dirty="0"/>
              <a:t>: </a:t>
            </a:r>
            <a:r>
              <a:rPr lang="es-419" dirty="0"/>
              <a:t>Determinar la veracidad de fuentes de información en línea y reconocer los peligros asociados.</a:t>
            </a:r>
          </a:p>
          <a:p>
            <a:r>
              <a:rPr lang="es-419" b="1" dirty="0"/>
              <a:t>Cuarto enfoque: Mi Huella Digital Positiva y Efectiva. </a:t>
            </a:r>
            <a:r>
              <a:rPr lang="es-419" dirty="0"/>
              <a:t>Temática General: Me expreso como líder digital en beneficio de la comunidad.</a:t>
            </a:r>
          </a:p>
          <a:p>
            <a:r>
              <a:rPr lang="es-419" b="1" dirty="0"/>
              <a:t>Quinto enfoque:</a:t>
            </a:r>
            <a:r>
              <a:rPr lang="es-419" dirty="0"/>
              <a:t> </a:t>
            </a:r>
            <a:r>
              <a:rPr lang="es-419" b="1" dirty="0"/>
              <a:t>Desarrollar Competencias Digitales Fundamentales</a:t>
            </a:r>
            <a:r>
              <a:rPr lang="es-419" dirty="0"/>
              <a:t>. Temática General: Mis primeras competencias digitales: explorar, navegar, arrastrar, reconocer patrones</a:t>
            </a:r>
            <a:r>
              <a:rPr lang="es-419" b="1" i="1" dirty="0"/>
              <a:t>,</a:t>
            </a:r>
            <a:r>
              <a:rPr lang="es-419" dirty="0"/>
              <a:t> creatividad, programar con apoyo de simuladores, expresar y</a:t>
            </a:r>
            <a:r>
              <a:rPr lang="es-419" b="1" i="1" dirty="0"/>
              <a:t> solucionar problemas.</a:t>
            </a:r>
            <a:endParaRPr lang="es-419" dirty="0"/>
          </a:p>
        </p:txBody>
      </p:sp>
      <p:sp>
        <p:nvSpPr>
          <p:cNvPr id="9" name="Rectangle 8">
            <a:extLst>
              <a:ext uri="{FF2B5EF4-FFF2-40B4-BE49-F238E27FC236}">
                <a16:creationId xmlns:a16="http://schemas.microsoft.com/office/drawing/2014/main" id="{A3409B8C-CBD7-4F7B-0B68-5F43BA911CBF}"/>
              </a:ext>
            </a:extLst>
          </p:cNvPr>
          <p:cNvSpPr/>
          <p:nvPr/>
        </p:nvSpPr>
        <p:spPr>
          <a:xfrm>
            <a:off x="326002" y="5067624"/>
            <a:ext cx="5769996" cy="1754690"/>
          </a:xfrm>
          <a:prstGeom prst="rect">
            <a:avLst/>
          </a:prstGeom>
          <a:solidFill>
            <a:schemeClr val="bg2">
              <a:lumMod val="9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419" b="1" dirty="0">
                <a:solidFill>
                  <a:schemeClr val="tx1"/>
                </a:solidFill>
              </a:rPr>
              <a:t>Objetivo: </a:t>
            </a:r>
            <a:r>
              <a:rPr lang="es-419" dirty="0">
                <a:solidFill>
                  <a:schemeClr val="tx1"/>
                </a:solidFill>
              </a:rPr>
              <a:t>Resuelve problemas utilizando los principios del pensamiento computacional.</a:t>
            </a:r>
          </a:p>
          <a:p>
            <a:pPr algn="just"/>
            <a:r>
              <a:rPr lang="es-419" b="1" dirty="0">
                <a:solidFill>
                  <a:schemeClr val="tx1"/>
                </a:solidFill>
              </a:rPr>
              <a:t>Perfil de Salida: </a:t>
            </a:r>
            <a:r>
              <a:rPr lang="es-419" dirty="0">
                <a:solidFill>
                  <a:schemeClr val="tx1"/>
                </a:solidFill>
              </a:rPr>
              <a:t>El estudiante aplica los principios del pensamiento computacional para brindar solución a escenarios o problemas reales mediante el uso de simuladores de programación por bloques.</a:t>
            </a:r>
          </a:p>
          <a:p>
            <a:r>
              <a:rPr lang="es-419" dirty="0">
                <a:solidFill>
                  <a:schemeClr val="tx1"/>
                </a:solidFill>
              </a:rPr>
              <a:t>, </a:t>
            </a:r>
          </a:p>
        </p:txBody>
      </p:sp>
      <p:sp>
        <p:nvSpPr>
          <p:cNvPr id="10" name="Rectangle 9">
            <a:extLst>
              <a:ext uri="{FF2B5EF4-FFF2-40B4-BE49-F238E27FC236}">
                <a16:creationId xmlns:a16="http://schemas.microsoft.com/office/drawing/2014/main" id="{F3E212F8-81FE-9889-57CD-D2757C6E09B1}"/>
              </a:ext>
            </a:extLst>
          </p:cNvPr>
          <p:cNvSpPr/>
          <p:nvPr/>
        </p:nvSpPr>
        <p:spPr>
          <a:xfrm>
            <a:off x="6141053" y="5067624"/>
            <a:ext cx="5769996" cy="1754690"/>
          </a:xfrm>
          <a:prstGeom prst="rect">
            <a:avLst/>
          </a:prstGeom>
          <a:solidFill>
            <a:schemeClr val="bg2">
              <a:lumMod val="9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419" b="1" dirty="0">
                <a:solidFill>
                  <a:schemeClr val="tx1"/>
                </a:solidFill>
              </a:rPr>
              <a:t>Objetivo: </a:t>
            </a:r>
            <a:r>
              <a:rPr lang="es-419" dirty="0">
                <a:solidFill>
                  <a:schemeClr val="tx1"/>
                </a:solidFill>
              </a:rPr>
              <a:t>Explorar, programar, y utilizar dispositivos de hardware programables en lenguaje por bloques que permiten realizar la construcción de prototipos físicos para brindar solución a problemas o desafíos académicos.</a:t>
            </a:r>
          </a:p>
          <a:p>
            <a:pPr algn="just"/>
            <a:r>
              <a:rPr lang="es-419" b="1" dirty="0">
                <a:solidFill>
                  <a:schemeClr val="tx1"/>
                </a:solidFill>
              </a:rPr>
              <a:t>Perfil de Salida: </a:t>
            </a:r>
            <a:r>
              <a:rPr lang="es-419" dirty="0">
                <a:solidFill>
                  <a:schemeClr val="tx1"/>
                </a:solidFill>
              </a:rPr>
              <a:t>El estudiante comprende el uso de dispositivos de hardware para la solución de problemas.</a:t>
            </a:r>
          </a:p>
        </p:txBody>
      </p:sp>
    </p:spTree>
    <p:extLst>
      <p:ext uri="{BB962C8B-B14F-4D97-AF65-F5344CB8AC3E}">
        <p14:creationId xmlns:p14="http://schemas.microsoft.com/office/powerpoint/2010/main" val="1562149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0" y="84396"/>
            <a:ext cx="12191999" cy="511952"/>
          </a:xfrm>
          <a:prstGeom prst="rect">
            <a:avLst/>
          </a:prstGeom>
          <a:solidFill>
            <a:schemeClr val="accent6">
              <a:lumMod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PRIMARIA (de 1 a 3) – Marco Temático</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280947" y="1105261"/>
            <a:ext cx="5815052" cy="4168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t>Pensamiento Computacional 1</a:t>
            </a:r>
          </a:p>
        </p:txBody>
      </p:sp>
      <p:sp>
        <p:nvSpPr>
          <p:cNvPr id="5" name="Rectangle: Rounded Corners 4">
            <a:extLst>
              <a:ext uri="{FF2B5EF4-FFF2-40B4-BE49-F238E27FC236}">
                <a16:creationId xmlns:a16="http://schemas.microsoft.com/office/drawing/2014/main" id="{B5621A91-80F5-D842-D9B9-BDD0C6385CF0}"/>
              </a:ext>
            </a:extLst>
          </p:cNvPr>
          <p:cNvSpPr/>
          <p:nvPr/>
        </p:nvSpPr>
        <p:spPr>
          <a:xfrm>
            <a:off x="6188761" y="1112789"/>
            <a:ext cx="5815051" cy="41682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t>Robótica Educativa 1</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280948" y="644669"/>
            <a:ext cx="11722864" cy="422132"/>
          </a:xfrm>
          <a:prstGeom prst="roundRect">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CIUDADANIA DIGITAL – Eje Transversal</a:t>
            </a:r>
            <a:endParaRPr lang="es-419" sz="2400" dirty="0">
              <a:solidFill>
                <a:schemeClr val="tx1"/>
              </a:solidFill>
            </a:endParaRPr>
          </a:p>
        </p:txBody>
      </p:sp>
      <p:sp>
        <p:nvSpPr>
          <p:cNvPr id="9" name="Rectangle 8">
            <a:extLst>
              <a:ext uri="{FF2B5EF4-FFF2-40B4-BE49-F238E27FC236}">
                <a16:creationId xmlns:a16="http://schemas.microsoft.com/office/drawing/2014/main" id="{A3409B8C-CBD7-4F7B-0B68-5F43BA911CBF}"/>
              </a:ext>
            </a:extLst>
          </p:cNvPr>
          <p:cNvSpPr/>
          <p:nvPr/>
        </p:nvSpPr>
        <p:spPr>
          <a:xfrm>
            <a:off x="8562732" y="1584686"/>
            <a:ext cx="3427012" cy="4160525"/>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419" dirty="0">
                <a:solidFill>
                  <a:schemeClr val="tx1"/>
                </a:solidFill>
              </a:rPr>
              <a:t>Comprende cómo las partes internas y externas de los dispositivos funcionan para formar un sistema.</a:t>
            </a:r>
          </a:p>
          <a:p>
            <a:pPr marL="285750" indent="-285750" algn="just">
              <a:buFont typeface="Arial" panose="020B0604020202020204" pitchFamily="34" charset="0"/>
              <a:buChar char="•"/>
            </a:pPr>
            <a:r>
              <a:rPr lang="es-419" dirty="0">
                <a:solidFill>
                  <a:schemeClr val="tx1"/>
                </a:solidFill>
              </a:rPr>
              <a:t>Comprende cómo el hardware y el software funcionan juntos como un sistema para realizar tareas.</a:t>
            </a:r>
          </a:p>
          <a:p>
            <a:pPr marL="285750" indent="-285750" algn="just">
              <a:buFont typeface="Arial" panose="020B0604020202020204" pitchFamily="34" charset="0"/>
              <a:buChar char="•"/>
            </a:pPr>
            <a:r>
              <a:rPr lang="es-419" dirty="0">
                <a:solidFill>
                  <a:schemeClr val="tx1"/>
                </a:solidFill>
              </a:rPr>
              <a:t>Compara y ajusta múltiples algoritmos para la misma tarea y determina cuál es el más adecuado.</a:t>
            </a:r>
          </a:p>
          <a:p>
            <a:pPr marL="285750" indent="-285750" algn="just">
              <a:buFont typeface="Arial" panose="020B0604020202020204" pitchFamily="34" charset="0"/>
              <a:buChar char="•"/>
            </a:pPr>
            <a:r>
              <a:rPr lang="es-419" dirty="0">
                <a:solidFill>
                  <a:schemeClr val="tx1"/>
                </a:solidFill>
              </a:rPr>
              <a:t>Crea programas y construye prototipos.</a:t>
            </a:r>
          </a:p>
          <a:p>
            <a:endParaRPr lang="es-419" b="1" dirty="0">
              <a:solidFill>
                <a:schemeClr val="tx1"/>
              </a:solidFill>
            </a:endParaRPr>
          </a:p>
          <a:p>
            <a:endParaRPr lang="es-419" dirty="0">
              <a:solidFill>
                <a:schemeClr val="tx1"/>
              </a:solidFill>
            </a:endParaRPr>
          </a:p>
        </p:txBody>
      </p:sp>
      <p:sp>
        <p:nvSpPr>
          <p:cNvPr id="10" name="Rectangle 9">
            <a:extLst>
              <a:ext uri="{FF2B5EF4-FFF2-40B4-BE49-F238E27FC236}">
                <a16:creationId xmlns:a16="http://schemas.microsoft.com/office/drawing/2014/main" id="{F3E212F8-81FE-9889-57CD-D2757C6E09B1}"/>
              </a:ext>
            </a:extLst>
          </p:cNvPr>
          <p:cNvSpPr/>
          <p:nvPr/>
        </p:nvSpPr>
        <p:spPr>
          <a:xfrm>
            <a:off x="2549056" y="1586706"/>
            <a:ext cx="3519771" cy="509382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419" dirty="0">
                <a:solidFill>
                  <a:schemeClr val="tx1"/>
                </a:solidFill>
              </a:rPr>
              <a:t>Descompone los problemas en subproblemas para facilitar el proceso de desarrollo del programa o solución.</a:t>
            </a:r>
          </a:p>
          <a:p>
            <a:pPr marL="285750" indent="-285750" algn="just">
              <a:buFont typeface="Arial" panose="020B0604020202020204" pitchFamily="34" charset="0"/>
              <a:buChar char="•"/>
            </a:pPr>
            <a:r>
              <a:rPr lang="es-419" dirty="0">
                <a:solidFill>
                  <a:schemeClr val="tx1"/>
                </a:solidFill>
              </a:rPr>
              <a:t>Identifica y describe patrones para hacer predicciones.</a:t>
            </a:r>
          </a:p>
          <a:p>
            <a:pPr marL="285750" indent="-285750" algn="just">
              <a:buFont typeface="Arial" panose="020B0604020202020204" pitchFamily="34" charset="0"/>
              <a:buChar char="•"/>
            </a:pPr>
            <a:r>
              <a:rPr lang="es-419" dirty="0">
                <a:solidFill>
                  <a:schemeClr val="tx1"/>
                </a:solidFill>
              </a:rPr>
              <a:t>Comprende, modifica, e incorpora soluciones parciales al  proceso siguiendo algoritmos.</a:t>
            </a:r>
          </a:p>
          <a:p>
            <a:pPr marL="285750" indent="-285750" algn="just">
              <a:buFont typeface="Arial" panose="020B0604020202020204" pitchFamily="34" charset="0"/>
              <a:buChar char="•"/>
            </a:pPr>
            <a:r>
              <a:rPr lang="es-419" dirty="0">
                <a:solidFill>
                  <a:schemeClr val="tx1"/>
                </a:solidFill>
              </a:rPr>
              <a:t>Prueba y depura (identifica y corrige errores) a un programa o algoritmo para asegurar que funcione según lo previsto.</a:t>
            </a:r>
          </a:p>
          <a:p>
            <a:pPr marL="285750" indent="-285750" algn="just">
              <a:buFont typeface="Arial" panose="020B0604020202020204" pitchFamily="34" charset="0"/>
              <a:buChar char="•"/>
            </a:pPr>
            <a:r>
              <a:rPr lang="es-419" dirty="0">
                <a:solidFill>
                  <a:schemeClr val="tx1"/>
                </a:solidFill>
              </a:rPr>
              <a:t>Crea programas.</a:t>
            </a:r>
          </a:p>
          <a:p>
            <a:pPr marL="285750" indent="-285750" algn="just">
              <a:buFont typeface="Arial" panose="020B0604020202020204" pitchFamily="34" charset="0"/>
              <a:buChar char="•"/>
            </a:pPr>
            <a:r>
              <a:rPr lang="es-419" dirty="0">
                <a:solidFill>
                  <a:schemeClr val="tx1"/>
                </a:solidFill>
              </a:rPr>
              <a:t>Trabaja responsablemente y respetuosamente con otros estudiantes conectados o no. </a:t>
            </a:r>
          </a:p>
          <a:p>
            <a:endParaRPr lang="es-419" dirty="0">
              <a:solidFill>
                <a:schemeClr val="tx1"/>
              </a:solidFill>
            </a:endParaRPr>
          </a:p>
        </p:txBody>
      </p:sp>
      <p:sp>
        <p:nvSpPr>
          <p:cNvPr id="2" name="Rectangle: Rounded Corners 1">
            <a:extLst>
              <a:ext uri="{FF2B5EF4-FFF2-40B4-BE49-F238E27FC236}">
                <a16:creationId xmlns:a16="http://schemas.microsoft.com/office/drawing/2014/main" id="{372C2634-E0A5-5E7B-B52E-7621860DD4F5}"/>
              </a:ext>
            </a:extLst>
          </p:cNvPr>
          <p:cNvSpPr/>
          <p:nvPr/>
        </p:nvSpPr>
        <p:spPr>
          <a:xfrm>
            <a:off x="216831" y="2946073"/>
            <a:ext cx="2232000" cy="59133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000" dirty="0">
                <a:solidFill>
                  <a:schemeClr val="tx1"/>
                </a:solidFill>
              </a:rPr>
              <a:t>Secuencias</a:t>
            </a:r>
            <a:r>
              <a:rPr lang="en-US" sz="2000" dirty="0">
                <a:solidFill>
                  <a:schemeClr val="tx1"/>
                </a:solidFill>
              </a:rPr>
              <a:t> y </a:t>
            </a:r>
            <a:r>
              <a:rPr lang="en-US" sz="2000" dirty="0" err="1">
                <a:solidFill>
                  <a:schemeClr val="tx1"/>
                </a:solidFill>
              </a:rPr>
              <a:t>patrones</a:t>
            </a:r>
            <a:r>
              <a:rPr lang="en-US" sz="2000" dirty="0">
                <a:solidFill>
                  <a:schemeClr val="tx1"/>
                </a:solidFill>
              </a:rPr>
              <a:t> </a:t>
            </a:r>
          </a:p>
        </p:txBody>
      </p:sp>
      <p:sp>
        <p:nvSpPr>
          <p:cNvPr id="7" name="Rectangle: Rounded Corners 6">
            <a:extLst>
              <a:ext uri="{FF2B5EF4-FFF2-40B4-BE49-F238E27FC236}">
                <a16:creationId xmlns:a16="http://schemas.microsoft.com/office/drawing/2014/main" id="{F33F706C-551B-9776-9581-6D0A9C9D2F32}"/>
              </a:ext>
            </a:extLst>
          </p:cNvPr>
          <p:cNvSpPr/>
          <p:nvPr/>
        </p:nvSpPr>
        <p:spPr>
          <a:xfrm>
            <a:off x="202256" y="4618681"/>
            <a:ext cx="2232000"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000" dirty="0">
                <a:solidFill>
                  <a:schemeClr val="tx1"/>
                </a:solidFill>
              </a:rPr>
              <a:t>Lazo</a:t>
            </a:r>
            <a:r>
              <a:rPr lang="en-US" sz="2000" dirty="0">
                <a:solidFill>
                  <a:schemeClr val="tx1"/>
                </a:solidFill>
              </a:rPr>
              <a:t> o </a:t>
            </a:r>
            <a:r>
              <a:rPr lang="en-US" sz="2000" dirty="0" err="1">
                <a:solidFill>
                  <a:schemeClr val="tx1"/>
                </a:solidFill>
              </a:rPr>
              <a:t>Bucle</a:t>
            </a:r>
            <a:r>
              <a:rPr lang="en-US" sz="2000" dirty="0">
                <a:solidFill>
                  <a:schemeClr val="tx1"/>
                </a:solidFill>
              </a:rPr>
              <a:t> </a:t>
            </a:r>
          </a:p>
        </p:txBody>
      </p:sp>
      <p:sp>
        <p:nvSpPr>
          <p:cNvPr id="11" name="Rectangle: Rounded Corners 10">
            <a:extLst>
              <a:ext uri="{FF2B5EF4-FFF2-40B4-BE49-F238E27FC236}">
                <a16:creationId xmlns:a16="http://schemas.microsoft.com/office/drawing/2014/main" id="{240F1E3F-62CB-3AB1-4A3E-055D334D43E9}"/>
              </a:ext>
            </a:extLst>
          </p:cNvPr>
          <p:cNvSpPr/>
          <p:nvPr/>
        </p:nvSpPr>
        <p:spPr>
          <a:xfrm>
            <a:off x="186533" y="5668239"/>
            <a:ext cx="2232000" cy="6340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Impacto</a:t>
            </a:r>
            <a:r>
              <a:rPr lang="en-US" sz="2000" dirty="0">
                <a:solidFill>
                  <a:schemeClr val="tx1"/>
                </a:solidFill>
              </a:rPr>
              <a:t> de la </a:t>
            </a:r>
            <a:r>
              <a:rPr lang="en-US" sz="2000" dirty="0" err="1">
                <a:solidFill>
                  <a:schemeClr val="tx1"/>
                </a:solidFill>
              </a:rPr>
              <a:t>Tecnología</a:t>
            </a:r>
            <a:r>
              <a:rPr lang="en-US" sz="2000" dirty="0">
                <a:solidFill>
                  <a:schemeClr val="tx1"/>
                </a:solidFill>
              </a:rPr>
              <a:t> </a:t>
            </a:r>
          </a:p>
        </p:txBody>
      </p:sp>
      <p:sp>
        <p:nvSpPr>
          <p:cNvPr id="12" name="Rectangle: Rounded Corners 11">
            <a:extLst>
              <a:ext uri="{FF2B5EF4-FFF2-40B4-BE49-F238E27FC236}">
                <a16:creationId xmlns:a16="http://schemas.microsoft.com/office/drawing/2014/main" id="{30EADF72-9E49-7B4E-9991-B6019CD99183}"/>
              </a:ext>
            </a:extLst>
          </p:cNvPr>
          <p:cNvSpPr/>
          <p:nvPr/>
        </p:nvSpPr>
        <p:spPr>
          <a:xfrm>
            <a:off x="6213600" y="5669982"/>
            <a:ext cx="2232000" cy="57740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Construcción</a:t>
            </a:r>
            <a:r>
              <a:rPr lang="en-US" sz="2000" dirty="0">
                <a:solidFill>
                  <a:schemeClr val="tx1"/>
                </a:solidFill>
              </a:rPr>
              <a:t> de </a:t>
            </a:r>
            <a:r>
              <a:rPr lang="en-US" sz="2000" dirty="0" err="1">
                <a:solidFill>
                  <a:schemeClr val="tx1"/>
                </a:solidFill>
              </a:rPr>
              <a:t>prototipos</a:t>
            </a:r>
            <a:endParaRPr lang="en-US" sz="2000" dirty="0">
              <a:solidFill>
                <a:schemeClr val="tx1"/>
              </a:solidFill>
            </a:endParaRPr>
          </a:p>
        </p:txBody>
      </p:sp>
      <p:sp>
        <p:nvSpPr>
          <p:cNvPr id="13" name="Rectangle: Rounded Corners 12">
            <a:extLst>
              <a:ext uri="{FF2B5EF4-FFF2-40B4-BE49-F238E27FC236}">
                <a16:creationId xmlns:a16="http://schemas.microsoft.com/office/drawing/2014/main" id="{564766F1-2CAD-1E74-8C1B-063D1106C332}"/>
              </a:ext>
            </a:extLst>
          </p:cNvPr>
          <p:cNvSpPr/>
          <p:nvPr/>
        </p:nvSpPr>
        <p:spPr>
          <a:xfrm>
            <a:off x="234568" y="1586705"/>
            <a:ext cx="2232000" cy="4062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Principios del PC </a:t>
            </a:r>
          </a:p>
        </p:txBody>
      </p:sp>
      <p:sp>
        <p:nvSpPr>
          <p:cNvPr id="14" name="Rectangle: Rounded Corners 13">
            <a:extLst>
              <a:ext uri="{FF2B5EF4-FFF2-40B4-BE49-F238E27FC236}">
                <a16:creationId xmlns:a16="http://schemas.microsoft.com/office/drawing/2014/main" id="{EA51DCCB-B515-34F1-DA9B-77753A275780}"/>
              </a:ext>
            </a:extLst>
          </p:cNvPr>
          <p:cNvSpPr/>
          <p:nvPr/>
        </p:nvSpPr>
        <p:spPr>
          <a:xfrm>
            <a:off x="186533" y="6344567"/>
            <a:ext cx="2232000" cy="4567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Proyecto</a:t>
            </a:r>
          </a:p>
        </p:txBody>
      </p:sp>
      <p:sp>
        <p:nvSpPr>
          <p:cNvPr id="15" name="Rectangle: Rounded Corners 14">
            <a:extLst>
              <a:ext uri="{FF2B5EF4-FFF2-40B4-BE49-F238E27FC236}">
                <a16:creationId xmlns:a16="http://schemas.microsoft.com/office/drawing/2014/main" id="{0367A977-458B-3EB5-A398-50815FF2EB66}"/>
              </a:ext>
            </a:extLst>
          </p:cNvPr>
          <p:cNvSpPr/>
          <p:nvPr/>
        </p:nvSpPr>
        <p:spPr>
          <a:xfrm>
            <a:off x="6215268" y="1584685"/>
            <a:ext cx="2232000" cy="68585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Sistema y </a:t>
            </a:r>
            <a:r>
              <a:rPr lang="en-US" sz="2000" dirty="0" err="1">
                <a:solidFill>
                  <a:schemeClr val="tx1"/>
                </a:solidFill>
              </a:rPr>
              <a:t>dispositivos</a:t>
            </a:r>
            <a:endParaRPr lang="en-US" sz="2000" dirty="0">
              <a:solidFill>
                <a:schemeClr val="tx1"/>
              </a:solidFill>
            </a:endParaRPr>
          </a:p>
        </p:txBody>
      </p:sp>
      <p:sp>
        <p:nvSpPr>
          <p:cNvPr id="16" name="Rectangle: Rounded Corners 15">
            <a:extLst>
              <a:ext uri="{FF2B5EF4-FFF2-40B4-BE49-F238E27FC236}">
                <a16:creationId xmlns:a16="http://schemas.microsoft.com/office/drawing/2014/main" id="{0AAAD960-B51E-7263-61C5-969691C21008}"/>
              </a:ext>
            </a:extLst>
          </p:cNvPr>
          <p:cNvSpPr/>
          <p:nvPr/>
        </p:nvSpPr>
        <p:spPr>
          <a:xfrm>
            <a:off x="6213600" y="3324542"/>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Modelos</a:t>
            </a:r>
            <a:r>
              <a:rPr lang="en-US" sz="2000" dirty="0">
                <a:solidFill>
                  <a:schemeClr val="tx1"/>
                </a:solidFill>
              </a:rPr>
              <a:t>: </a:t>
            </a:r>
            <a:r>
              <a:rPr lang="en-US" sz="2000" dirty="0" err="1">
                <a:solidFill>
                  <a:schemeClr val="tx1"/>
                </a:solidFill>
              </a:rPr>
              <a:t>análisis</a:t>
            </a:r>
            <a:r>
              <a:rPr lang="en-US" sz="2000" dirty="0">
                <a:solidFill>
                  <a:schemeClr val="tx1"/>
                </a:solidFill>
              </a:rPr>
              <a:t> de </a:t>
            </a:r>
            <a:r>
              <a:rPr lang="en-US" sz="2000" dirty="0" err="1">
                <a:solidFill>
                  <a:schemeClr val="tx1"/>
                </a:solidFill>
              </a:rPr>
              <a:t>algoritmos</a:t>
            </a:r>
            <a:endParaRPr lang="en-US" sz="2000" dirty="0">
              <a:solidFill>
                <a:schemeClr val="tx1"/>
              </a:solidFill>
            </a:endParaRPr>
          </a:p>
        </p:txBody>
      </p:sp>
      <p:sp>
        <p:nvSpPr>
          <p:cNvPr id="17" name="Rectangle: Rounded Corners 16">
            <a:extLst>
              <a:ext uri="{FF2B5EF4-FFF2-40B4-BE49-F238E27FC236}">
                <a16:creationId xmlns:a16="http://schemas.microsoft.com/office/drawing/2014/main" id="{FC317A4E-2D17-0032-04AB-B459C7555982}"/>
              </a:ext>
            </a:extLst>
          </p:cNvPr>
          <p:cNvSpPr/>
          <p:nvPr/>
        </p:nvSpPr>
        <p:spPr>
          <a:xfrm>
            <a:off x="6234809" y="2325612"/>
            <a:ext cx="2232000"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La </a:t>
            </a:r>
            <a:r>
              <a:rPr lang="en-US" sz="2000" dirty="0" err="1">
                <a:solidFill>
                  <a:schemeClr val="tx1"/>
                </a:solidFill>
              </a:rPr>
              <a:t>interfaz</a:t>
            </a:r>
            <a:r>
              <a:rPr lang="en-US" sz="2000" dirty="0">
                <a:solidFill>
                  <a:schemeClr val="tx1"/>
                </a:solidFill>
              </a:rPr>
              <a:t>  </a:t>
            </a:r>
          </a:p>
        </p:txBody>
      </p:sp>
      <p:sp>
        <p:nvSpPr>
          <p:cNvPr id="18" name="Rectangle: Rounded Corners 17">
            <a:extLst>
              <a:ext uri="{FF2B5EF4-FFF2-40B4-BE49-F238E27FC236}">
                <a16:creationId xmlns:a16="http://schemas.microsoft.com/office/drawing/2014/main" id="{A5870083-EBC3-D1F4-AB76-AF657EE8E9B1}"/>
              </a:ext>
            </a:extLst>
          </p:cNvPr>
          <p:cNvSpPr/>
          <p:nvPr/>
        </p:nvSpPr>
        <p:spPr>
          <a:xfrm>
            <a:off x="6195717" y="4051646"/>
            <a:ext cx="2232000" cy="93413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Construcción</a:t>
            </a:r>
            <a:r>
              <a:rPr lang="en-US" sz="2000" dirty="0">
                <a:solidFill>
                  <a:schemeClr val="tx1"/>
                </a:solidFill>
              </a:rPr>
              <a:t> de </a:t>
            </a:r>
            <a:r>
              <a:rPr lang="en-US" sz="2000" dirty="0" err="1">
                <a:solidFill>
                  <a:schemeClr val="tx1"/>
                </a:solidFill>
              </a:rPr>
              <a:t>modelos</a:t>
            </a:r>
            <a:r>
              <a:rPr lang="en-US" sz="2000" dirty="0">
                <a:solidFill>
                  <a:schemeClr val="tx1"/>
                </a:solidFill>
              </a:rPr>
              <a:t> y </a:t>
            </a:r>
            <a:r>
              <a:rPr lang="en-US" sz="2000" dirty="0" err="1">
                <a:solidFill>
                  <a:schemeClr val="tx1"/>
                </a:solidFill>
              </a:rPr>
              <a:t>análisis</a:t>
            </a:r>
            <a:r>
              <a:rPr lang="en-US" sz="2000" dirty="0">
                <a:solidFill>
                  <a:schemeClr val="tx1"/>
                </a:solidFill>
              </a:rPr>
              <a:t> de </a:t>
            </a:r>
            <a:r>
              <a:rPr lang="en-US" sz="2000" dirty="0" err="1">
                <a:solidFill>
                  <a:schemeClr val="tx1"/>
                </a:solidFill>
              </a:rPr>
              <a:t>resultados</a:t>
            </a:r>
            <a:endParaRPr lang="en-US" sz="2000" dirty="0">
              <a:solidFill>
                <a:schemeClr val="tx1"/>
              </a:solidFill>
            </a:endParaRPr>
          </a:p>
        </p:txBody>
      </p:sp>
      <p:sp>
        <p:nvSpPr>
          <p:cNvPr id="19" name="Rectangle: Rounded Corners 18">
            <a:extLst>
              <a:ext uri="{FF2B5EF4-FFF2-40B4-BE49-F238E27FC236}">
                <a16:creationId xmlns:a16="http://schemas.microsoft.com/office/drawing/2014/main" id="{FFB2EEEF-6DBF-9ED5-C33C-46A97A967351}"/>
              </a:ext>
            </a:extLst>
          </p:cNvPr>
          <p:cNvSpPr/>
          <p:nvPr/>
        </p:nvSpPr>
        <p:spPr>
          <a:xfrm>
            <a:off x="6213600" y="6293794"/>
            <a:ext cx="2232000" cy="51956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Proyecto</a:t>
            </a:r>
          </a:p>
        </p:txBody>
      </p:sp>
      <p:sp>
        <p:nvSpPr>
          <p:cNvPr id="8" name="Rectangle: Rounded Corners 7">
            <a:extLst>
              <a:ext uri="{FF2B5EF4-FFF2-40B4-BE49-F238E27FC236}">
                <a16:creationId xmlns:a16="http://schemas.microsoft.com/office/drawing/2014/main" id="{F98DD705-9F57-1F45-C097-535AFDE6F39F}"/>
              </a:ext>
            </a:extLst>
          </p:cNvPr>
          <p:cNvSpPr/>
          <p:nvPr/>
        </p:nvSpPr>
        <p:spPr>
          <a:xfrm>
            <a:off x="202256" y="4112389"/>
            <a:ext cx="2232000"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Datos</a:t>
            </a:r>
            <a:r>
              <a:rPr lang="en-US" sz="2000" dirty="0">
                <a:solidFill>
                  <a:schemeClr val="tx1"/>
                </a:solidFill>
              </a:rPr>
              <a:t> y variable</a:t>
            </a:r>
          </a:p>
        </p:txBody>
      </p:sp>
      <p:sp>
        <p:nvSpPr>
          <p:cNvPr id="21" name="Rectangle: Rounded Corners 20">
            <a:extLst>
              <a:ext uri="{FF2B5EF4-FFF2-40B4-BE49-F238E27FC236}">
                <a16:creationId xmlns:a16="http://schemas.microsoft.com/office/drawing/2014/main" id="{BF3C9465-A5D9-FE68-015A-4C9044120B09}"/>
              </a:ext>
            </a:extLst>
          </p:cNvPr>
          <p:cNvSpPr/>
          <p:nvPr/>
        </p:nvSpPr>
        <p:spPr>
          <a:xfrm>
            <a:off x="186533" y="5144005"/>
            <a:ext cx="2232000"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Funciones</a:t>
            </a:r>
            <a:endParaRPr lang="en-US" sz="2000" dirty="0">
              <a:solidFill>
                <a:schemeClr val="tx1"/>
              </a:solidFill>
            </a:endParaRPr>
          </a:p>
        </p:txBody>
      </p:sp>
      <p:sp>
        <p:nvSpPr>
          <p:cNvPr id="22" name="Rectangle: Rounded Corners 21">
            <a:extLst>
              <a:ext uri="{FF2B5EF4-FFF2-40B4-BE49-F238E27FC236}">
                <a16:creationId xmlns:a16="http://schemas.microsoft.com/office/drawing/2014/main" id="{07B5412A-F99C-F3D3-FF4B-676D1C966111}"/>
              </a:ext>
            </a:extLst>
          </p:cNvPr>
          <p:cNvSpPr/>
          <p:nvPr/>
        </p:nvSpPr>
        <p:spPr>
          <a:xfrm>
            <a:off x="241350" y="2035826"/>
            <a:ext cx="2232000" cy="4062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Descomposición</a:t>
            </a:r>
            <a:r>
              <a:rPr lang="en-US" sz="2000" dirty="0">
                <a:solidFill>
                  <a:schemeClr val="tx1"/>
                </a:solidFill>
              </a:rPr>
              <a:t> </a:t>
            </a:r>
          </a:p>
        </p:txBody>
      </p:sp>
      <p:sp>
        <p:nvSpPr>
          <p:cNvPr id="23" name="Rectangle: Rounded Corners 22">
            <a:extLst>
              <a:ext uri="{FF2B5EF4-FFF2-40B4-BE49-F238E27FC236}">
                <a16:creationId xmlns:a16="http://schemas.microsoft.com/office/drawing/2014/main" id="{3D8B397D-5D04-AC1A-7EB0-AEB21A74EDE5}"/>
              </a:ext>
            </a:extLst>
          </p:cNvPr>
          <p:cNvSpPr/>
          <p:nvPr/>
        </p:nvSpPr>
        <p:spPr>
          <a:xfrm>
            <a:off x="241350" y="2492786"/>
            <a:ext cx="2232000" cy="4062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Abstracción</a:t>
            </a:r>
            <a:r>
              <a:rPr lang="en-US" sz="2000" dirty="0">
                <a:solidFill>
                  <a:schemeClr val="tx1"/>
                </a:solidFill>
              </a:rPr>
              <a:t> </a:t>
            </a:r>
          </a:p>
        </p:txBody>
      </p:sp>
      <p:sp>
        <p:nvSpPr>
          <p:cNvPr id="24" name="Rectangle: Rounded Corners 23">
            <a:extLst>
              <a:ext uri="{FF2B5EF4-FFF2-40B4-BE49-F238E27FC236}">
                <a16:creationId xmlns:a16="http://schemas.microsoft.com/office/drawing/2014/main" id="{2B8F2578-FE35-57C1-4FA3-FCCA273B5AAB}"/>
              </a:ext>
            </a:extLst>
          </p:cNvPr>
          <p:cNvSpPr/>
          <p:nvPr/>
        </p:nvSpPr>
        <p:spPr>
          <a:xfrm>
            <a:off x="202256" y="3602592"/>
            <a:ext cx="2232000"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Algoritmos</a:t>
            </a:r>
            <a:endParaRPr lang="en-US" sz="2000" dirty="0">
              <a:solidFill>
                <a:schemeClr val="tx1"/>
              </a:solidFill>
            </a:endParaRPr>
          </a:p>
        </p:txBody>
      </p:sp>
      <p:sp>
        <p:nvSpPr>
          <p:cNvPr id="26" name="TextBox 25">
            <a:extLst>
              <a:ext uri="{FF2B5EF4-FFF2-40B4-BE49-F238E27FC236}">
                <a16:creationId xmlns:a16="http://schemas.microsoft.com/office/drawing/2014/main" id="{51AE2579-8557-B965-184A-302135489DE7}"/>
              </a:ext>
            </a:extLst>
          </p:cNvPr>
          <p:cNvSpPr txBox="1"/>
          <p:nvPr/>
        </p:nvSpPr>
        <p:spPr>
          <a:xfrm>
            <a:off x="6195717" y="5041432"/>
            <a:ext cx="2232000" cy="576810"/>
          </a:xfrm>
          <a:prstGeom prst="roundRect">
            <a:avLst>
              <a:gd name="adj" fmla="val 2340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algn="ct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Desarrollo de </a:t>
            </a:r>
            <a:r>
              <a:rPr lang="en-US" dirty="0" err="1"/>
              <a:t>desafíos</a:t>
            </a:r>
            <a:endParaRPr lang="es-419" dirty="0"/>
          </a:p>
        </p:txBody>
      </p:sp>
      <p:sp>
        <p:nvSpPr>
          <p:cNvPr id="27" name="Rectangle: Rounded Corners 26">
            <a:extLst>
              <a:ext uri="{FF2B5EF4-FFF2-40B4-BE49-F238E27FC236}">
                <a16:creationId xmlns:a16="http://schemas.microsoft.com/office/drawing/2014/main" id="{5815E338-DD65-228D-58D5-048149DCECE1}"/>
              </a:ext>
            </a:extLst>
          </p:cNvPr>
          <p:cNvSpPr/>
          <p:nvPr/>
        </p:nvSpPr>
        <p:spPr>
          <a:xfrm>
            <a:off x="6234809" y="2827088"/>
            <a:ext cx="2232000"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Algoritmos</a:t>
            </a:r>
            <a:endParaRPr lang="en-US" sz="2000" dirty="0">
              <a:solidFill>
                <a:schemeClr val="tx1"/>
              </a:solidFill>
            </a:endParaRPr>
          </a:p>
        </p:txBody>
      </p:sp>
      <p:sp>
        <p:nvSpPr>
          <p:cNvPr id="28" name="Rectangle: Rounded Corners 27">
            <a:extLst>
              <a:ext uri="{FF2B5EF4-FFF2-40B4-BE49-F238E27FC236}">
                <a16:creationId xmlns:a16="http://schemas.microsoft.com/office/drawing/2014/main" id="{35758B13-5488-D0A1-E7BE-C0A6B2BB3C4E}"/>
              </a:ext>
            </a:extLst>
          </p:cNvPr>
          <p:cNvSpPr/>
          <p:nvPr/>
        </p:nvSpPr>
        <p:spPr>
          <a:xfrm>
            <a:off x="8509891" y="5853672"/>
            <a:ext cx="3532693" cy="880243"/>
          </a:xfrm>
          <a:prstGeom prst="roundRect">
            <a:avLst/>
          </a:prstGeom>
          <a:solidFill>
            <a:srgbClr val="FC9AA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Temática</a:t>
            </a:r>
            <a:r>
              <a:rPr lang="en-US" b="1" dirty="0">
                <a:solidFill>
                  <a:schemeClr val="tx1"/>
                </a:solidFill>
              </a:rPr>
              <a:t> Transversal</a:t>
            </a:r>
            <a:r>
              <a:rPr lang="en-US" dirty="0">
                <a:solidFill>
                  <a:schemeClr val="tx1"/>
                </a:solidFill>
              </a:rPr>
              <a:t>: </a:t>
            </a:r>
          </a:p>
          <a:p>
            <a:pPr algn="just"/>
            <a:r>
              <a:rPr lang="en-US" b="1" dirty="0">
                <a:solidFill>
                  <a:schemeClr val="tx1"/>
                </a:solidFill>
              </a:rPr>
              <a:t>DEBUG</a:t>
            </a:r>
            <a:r>
              <a:rPr lang="en-US" dirty="0">
                <a:solidFill>
                  <a:schemeClr val="tx1"/>
                </a:solidFill>
              </a:rPr>
              <a:t>. </a:t>
            </a:r>
            <a:r>
              <a:rPr lang="en-US" dirty="0" err="1">
                <a:solidFill>
                  <a:schemeClr val="tx1"/>
                </a:solidFill>
              </a:rPr>
              <a:t>Depura</a:t>
            </a:r>
            <a:r>
              <a:rPr lang="en-US" dirty="0">
                <a:solidFill>
                  <a:schemeClr val="tx1"/>
                </a:solidFill>
              </a:rPr>
              <a:t> </a:t>
            </a:r>
            <a:r>
              <a:rPr lang="en-US" dirty="0" err="1">
                <a:solidFill>
                  <a:schemeClr val="tx1"/>
                </a:solidFill>
              </a:rPr>
              <a:t>errores</a:t>
            </a:r>
            <a:r>
              <a:rPr lang="en-US" dirty="0">
                <a:solidFill>
                  <a:schemeClr val="tx1"/>
                </a:solidFill>
              </a:rPr>
              <a:t> </a:t>
            </a:r>
            <a:r>
              <a:rPr lang="en-US" dirty="0" err="1">
                <a:solidFill>
                  <a:schemeClr val="tx1"/>
                </a:solidFill>
              </a:rPr>
              <a:t>como</a:t>
            </a:r>
            <a:r>
              <a:rPr lang="en-US" dirty="0">
                <a:solidFill>
                  <a:schemeClr val="tx1"/>
                </a:solidFill>
              </a:rPr>
              <a:t> </a:t>
            </a:r>
            <a:r>
              <a:rPr lang="en-US" dirty="0" err="1">
                <a:solidFill>
                  <a:schemeClr val="tx1"/>
                </a:solidFill>
              </a:rPr>
              <a:t>proceso</a:t>
            </a:r>
            <a:r>
              <a:rPr lang="en-US" dirty="0">
                <a:solidFill>
                  <a:schemeClr val="tx1"/>
                </a:solidFill>
              </a:rPr>
              <a:t> de </a:t>
            </a:r>
            <a:r>
              <a:rPr lang="en-US" dirty="0" err="1">
                <a:solidFill>
                  <a:schemeClr val="tx1"/>
                </a:solidFill>
              </a:rPr>
              <a:t>retroalimentación</a:t>
            </a:r>
            <a:r>
              <a:rPr lang="en-US" dirty="0">
                <a:solidFill>
                  <a:schemeClr val="tx1"/>
                </a:solidFill>
              </a:rPr>
              <a:t>.</a:t>
            </a:r>
            <a:endParaRPr lang="es-419" dirty="0">
              <a:solidFill>
                <a:schemeClr val="tx1"/>
              </a:solidFill>
            </a:endParaRPr>
          </a:p>
        </p:txBody>
      </p:sp>
    </p:spTree>
    <p:extLst>
      <p:ext uri="{BB962C8B-B14F-4D97-AF65-F5344CB8AC3E}">
        <p14:creationId xmlns:p14="http://schemas.microsoft.com/office/powerpoint/2010/main" val="2641897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adolescent girl assembling robotics in classroom">
            <a:extLst>
              <a:ext uri="{FF2B5EF4-FFF2-40B4-BE49-F238E27FC236}">
                <a16:creationId xmlns:a16="http://schemas.microsoft.com/office/drawing/2014/main" id="{0DEB6F22-CE34-C20B-EAD3-419FAAB1BAF5}"/>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22"/>
            <a:ext cx="12191977" cy="6858022"/>
          </a:xfrm>
          <a:prstGeom prst="rect">
            <a:avLst/>
          </a:prstGeom>
        </p:spPr>
      </p:pic>
      <p:sp>
        <p:nvSpPr>
          <p:cNvPr id="2" name="Title 1">
            <a:extLst>
              <a:ext uri="{FF2B5EF4-FFF2-40B4-BE49-F238E27FC236}">
                <a16:creationId xmlns:a16="http://schemas.microsoft.com/office/drawing/2014/main" id="{37C3C712-D5FD-811A-226B-A5FBF1575619}"/>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4000" b="1" dirty="0">
                <a:solidFill>
                  <a:srgbClr val="FFFFFF"/>
                </a:solidFill>
              </a:rPr>
              <a:t>4</a:t>
            </a:r>
            <a:r>
              <a:rPr lang="en-US" sz="4000" b="1" baseline="30000" dirty="0">
                <a:solidFill>
                  <a:srgbClr val="FFFFFF"/>
                </a:solidFill>
              </a:rPr>
              <a:t>to </a:t>
            </a:r>
            <a:r>
              <a:rPr lang="en-US" sz="4000" b="1" dirty="0">
                <a:solidFill>
                  <a:srgbClr val="FFFFFF"/>
                </a:solidFill>
              </a:rPr>
              <a:t>a 7</a:t>
            </a:r>
            <a:r>
              <a:rPr lang="en-US" sz="4000" b="1" baseline="30000" dirty="0">
                <a:solidFill>
                  <a:srgbClr val="FFFFFF"/>
                </a:solidFill>
              </a:rPr>
              <a:t>mo</a:t>
            </a:r>
            <a:br>
              <a:rPr lang="en-US" sz="4000" b="1" baseline="30000" dirty="0">
                <a:solidFill>
                  <a:srgbClr val="FFFFFF"/>
                </a:solidFill>
              </a:rPr>
            </a:br>
            <a:r>
              <a:rPr lang="en-US" sz="4000" b="1" dirty="0">
                <a:solidFill>
                  <a:srgbClr val="FFFFFF"/>
                </a:solidFill>
              </a:rPr>
              <a:t>PRIMARIA/SECUNDARIA</a:t>
            </a:r>
            <a:br>
              <a:rPr lang="en-US" sz="4000" b="1" dirty="0">
                <a:solidFill>
                  <a:srgbClr val="FFFFFF"/>
                </a:solidFill>
              </a:rPr>
            </a:br>
            <a:endParaRPr lang="en-US" sz="4000" b="1" baseline="30000" dirty="0">
              <a:solidFill>
                <a:srgbClr val="FFFFFF"/>
              </a:solidFill>
            </a:endParaRPr>
          </a:p>
        </p:txBody>
      </p:sp>
    </p:spTree>
    <p:extLst>
      <p:ext uri="{BB962C8B-B14F-4D97-AF65-F5344CB8AC3E}">
        <p14:creationId xmlns:p14="http://schemas.microsoft.com/office/powerpoint/2010/main" val="2589916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0" y="84396"/>
            <a:ext cx="12191999" cy="511952"/>
          </a:xfrm>
          <a:prstGeom prst="rect">
            <a:avLst/>
          </a:prstGeom>
          <a:solidFill>
            <a:srgbClr val="7030A0"/>
          </a:solidFill>
          <a:ln>
            <a:solidFill>
              <a:schemeClr val="accent6">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PRIMARIA/SECUNDARIA (de 4 a 7) – Marco General</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280948" y="4258913"/>
            <a:ext cx="4032000" cy="4409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bg1"/>
                </a:solidFill>
              </a:rPr>
              <a:t>Pensamiento Computacional 2</a:t>
            </a:r>
          </a:p>
        </p:txBody>
      </p:sp>
      <p:sp>
        <p:nvSpPr>
          <p:cNvPr id="5" name="Rectangle: Rounded Corners 4">
            <a:extLst>
              <a:ext uri="{FF2B5EF4-FFF2-40B4-BE49-F238E27FC236}">
                <a16:creationId xmlns:a16="http://schemas.microsoft.com/office/drawing/2014/main" id="{B5621A91-80F5-D842-D9B9-BDD0C6385CF0}"/>
              </a:ext>
            </a:extLst>
          </p:cNvPr>
          <p:cNvSpPr/>
          <p:nvPr/>
        </p:nvSpPr>
        <p:spPr>
          <a:xfrm>
            <a:off x="4403310" y="4274815"/>
            <a:ext cx="3708000" cy="4409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rPr>
              <a:t>Robótica Educativa 2</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280948" y="651044"/>
            <a:ext cx="11630104" cy="422132"/>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CIUDADANIA DIGITAL: Visión y Enfóques Temáticos</a:t>
            </a:r>
            <a:endParaRPr lang="es-419" sz="2400" dirty="0">
              <a:solidFill>
                <a:schemeClr val="bg1"/>
              </a:solidFill>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F0F223A0-FB88-4C25-923D-F5CCFB6283CE}"/>
              </a:ext>
            </a:extLst>
          </p:cNvPr>
          <p:cNvSpPr txBox="1"/>
          <p:nvPr/>
        </p:nvSpPr>
        <p:spPr>
          <a:xfrm>
            <a:off x="280948" y="1089078"/>
            <a:ext cx="11630104" cy="3139321"/>
          </a:xfrm>
          <a:prstGeom prst="rect">
            <a:avLst/>
          </a:prstGeom>
          <a:solidFill>
            <a:schemeClr val="bg1">
              <a:lumMod val="95000"/>
            </a:schemeClr>
          </a:solidFill>
          <a:ln>
            <a:solidFill>
              <a:schemeClr val="tx1"/>
            </a:solidFill>
          </a:ln>
        </p:spPr>
        <p:txBody>
          <a:bodyPr wrap="square" rtlCol="0">
            <a:spAutoFit/>
          </a:bodyPr>
          <a:lstStyle/>
          <a:p>
            <a:r>
              <a:rPr lang="en-US" b="1" dirty="0"/>
              <a:t>Visi</a:t>
            </a:r>
            <a:r>
              <a:rPr lang="es-419" b="1" dirty="0"/>
              <a:t>ón: </a:t>
            </a:r>
            <a:r>
              <a:rPr lang="es-419" dirty="0"/>
              <a:t>Nación/País Digital, Ciudadano Digital.</a:t>
            </a:r>
          </a:p>
          <a:p>
            <a:r>
              <a:rPr lang="es-419" b="1" dirty="0"/>
              <a:t>Primer enfoque: Tecnología para el Bien. </a:t>
            </a:r>
            <a:r>
              <a:rPr lang="es-419" dirty="0"/>
              <a:t>Temática General: Desarrollo Soluciones Sostenibles para Mi Comunidad.</a:t>
            </a:r>
          </a:p>
          <a:p>
            <a:r>
              <a:rPr lang="es-419" b="1" dirty="0"/>
              <a:t>Segundo enfoque: Cultivando Mi Identidad y Reputación Digital. </a:t>
            </a:r>
            <a:r>
              <a:rPr lang="es-419" dirty="0"/>
              <a:t>Temática General</a:t>
            </a:r>
            <a:r>
              <a:rPr lang="es-419" b="1" dirty="0"/>
              <a:t>: </a:t>
            </a:r>
            <a:r>
              <a:rPr lang="es-419" dirty="0"/>
              <a:t>Mis acciones digitales son permanentes.</a:t>
            </a:r>
          </a:p>
          <a:p>
            <a:r>
              <a:rPr lang="es-419" b="1" dirty="0"/>
              <a:t>Tercer Enfoque: Interactúo Respetuosamente con Otras Personas en Medios Digitales</a:t>
            </a:r>
            <a:r>
              <a:rPr lang="es-419" dirty="0"/>
              <a:t>. Temática General: Interactúo de manera positiva, segura, legal, responsable y ética cuando utilizo tecnología.</a:t>
            </a:r>
          </a:p>
          <a:p>
            <a:r>
              <a:rPr lang="es-419" b="1" dirty="0"/>
              <a:t>Tercer enfoque: Respeto al Derecho de la Propiedad Intelectual</a:t>
            </a:r>
            <a:r>
              <a:rPr lang="es-419" dirty="0"/>
              <a:t>. Temática: Investigación digital ética y segura.</a:t>
            </a:r>
          </a:p>
          <a:p>
            <a:r>
              <a:rPr lang="es-419" b="1" dirty="0"/>
              <a:t>Cuarto enfoque: Mi Huella Digital Positiva y Efectiva. </a:t>
            </a:r>
            <a:r>
              <a:rPr lang="es-419" dirty="0"/>
              <a:t>Temática General: Soy un agente de cambio y de transformación tecnológica digital en beneficio de mi comunidad. </a:t>
            </a:r>
          </a:p>
          <a:p>
            <a:r>
              <a:rPr lang="es-419" b="1" dirty="0"/>
              <a:t>Quinto enfoque:</a:t>
            </a:r>
            <a:r>
              <a:rPr lang="es-419" dirty="0"/>
              <a:t> </a:t>
            </a:r>
            <a:r>
              <a:rPr lang="es-419" b="1" dirty="0"/>
              <a:t>Desarrollar Competencias Digitales Fundamentales</a:t>
            </a:r>
            <a:r>
              <a:rPr lang="es-419" dirty="0"/>
              <a:t>. Temática General: Brindar soluciones tecnológicas para el bien mediante el desarrollo e implementación individual o integrada de sistemas computacionales y</a:t>
            </a:r>
            <a:r>
              <a:rPr lang="en-US" dirty="0"/>
              <a:t>/o</a:t>
            </a:r>
            <a:r>
              <a:rPr lang="es-419" dirty="0"/>
              <a:t> prototipos.</a:t>
            </a:r>
          </a:p>
        </p:txBody>
      </p:sp>
      <p:sp>
        <p:nvSpPr>
          <p:cNvPr id="9" name="Rectangle 8">
            <a:extLst>
              <a:ext uri="{FF2B5EF4-FFF2-40B4-BE49-F238E27FC236}">
                <a16:creationId xmlns:a16="http://schemas.microsoft.com/office/drawing/2014/main" id="{A3409B8C-CBD7-4F7B-0B68-5F43BA911CBF}"/>
              </a:ext>
            </a:extLst>
          </p:cNvPr>
          <p:cNvSpPr/>
          <p:nvPr/>
        </p:nvSpPr>
        <p:spPr>
          <a:xfrm>
            <a:off x="280948" y="4779713"/>
            <a:ext cx="7785308" cy="178011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419" b="1" dirty="0">
                <a:solidFill>
                  <a:schemeClr val="tx1"/>
                </a:solidFill>
              </a:rPr>
              <a:t>Objetivo: </a:t>
            </a:r>
            <a:r>
              <a:rPr lang="es-419" dirty="0">
                <a:solidFill>
                  <a:schemeClr val="tx1"/>
                </a:solidFill>
              </a:rPr>
              <a:t>Desarrollar competencias propias para la creación e implementación de soluciones a problemas reales mediante la aplicación combinada de habilidades para el desarrollo de software y la construcción de prototipos (sistema hardware). </a:t>
            </a:r>
          </a:p>
          <a:p>
            <a:pPr algn="just"/>
            <a:r>
              <a:rPr lang="es-419" b="1" dirty="0">
                <a:solidFill>
                  <a:schemeClr val="tx1"/>
                </a:solidFill>
              </a:rPr>
              <a:t>Perfil de Salida: </a:t>
            </a:r>
            <a:r>
              <a:rPr lang="es-419" dirty="0">
                <a:solidFill>
                  <a:schemeClr val="tx1"/>
                </a:solidFill>
              </a:rPr>
              <a:t>El estudiante crea programas y desarrolla prototipos para brindar soluciones a problemas reales mediante el uso de plataformas de programación por bloques, lenguaje Python, y dispositivos de hardware.</a:t>
            </a:r>
          </a:p>
          <a:p>
            <a:r>
              <a:rPr lang="es-419" dirty="0">
                <a:solidFill>
                  <a:schemeClr val="tx1"/>
                </a:solidFill>
              </a:rPr>
              <a:t>, </a:t>
            </a:r>
          </a:p>
        </p:txBody>
      </p:sp>
      <p:sp>
        <p:nvSpPr>
          <p:cNvPr id="10" name="Rectangle 9">
            <a:extLst>
              <a:ext uri="{FF2B5EF4-FFF2-40B4-BE49-F238E27FC236}">
                <a16:creationId xmlns:a16="http://schemas.microsoft.com/office/drawing/2014/main" id="{F3E212F8-81FE-9889-57CD-D2757C6E09B1}"/>
              </a:ext>
            </a:extLst>
          </p:cNvPr>
          <p:cNvSpPr/>
          <p:nvPr/>
        </p:nvSpPr>
        <p:spPr>
          <a:xfrm>
            <a:off x="8203049" y="4802943"/>
            <a:ext cx="3708000" cy="175688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419" b="1" dirty="0">
                <a:solidFill>
                  <a:schemeClr val="tx1"/>
                </a:solidFill>
              </a:rPr>
              <a:t>Objetivo: </a:t>
            </a:r>
            <a:r>
              <a:rPr lang="es-419" dirty="0">
                <a:solidFill>
                  <a:schemeClr val="tx1"/>
                </a:solidFill>
              </a:rPr>
              <a:t>Integrar las áreas académicas de ciencias, matemáticas, física e ingeniería en el proceso de programación y construcción de prototipos y sistemas que brinden solución a problemas reales.</a:t>
            </a:r>
          </a:p>
        </p:txBody>
      </p:sp>
      <p:sp>
        <p:nvSpPr>
          <p:cNvPr id="2" name="Rectangle: Rounded Corners 1">
            <a:extLst>
              <a:ext uri="{FF2B5EF4-FFF2-40B4-BE49-F238E27FC236}">
                <a16:creationId xmlns:a16="http://schemas.microsoft.com/office/drawing/2014/main" id="{2D134CE5-120A-C273-511C-6CD8DE33F0BD}"/>
              </a:ext>
            </a:extLst>
          </p:cNvPr>
          <p:cNvSpPr/>
          <p:nvPr/>
        </p:nvSpPr>
        <p:spPr>
          <a:xfrm>
            <a:off x="8203049" y="4295202"/>
            <a:ext cx="3708000" cy="4409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latin typeface="Segoe UI Semibold" panose="020B0702040204020203" pitchFamily="34" charset="0"/>
                <a:cs typeface="Segoe UI Semibold" panose="020B0702040204020203" pitchFamily="34" charset="0"/>
              </a:rPr>
              <a:t>STEM 1</a:t>
            </a:r>
          </a:p>
        </p:txBody>
      </p:sp>
    </p:spTree>
    <p:extLst>
      <p:ext uri="{BB962C8B-B14F-4D97-AF65-F5344CB8AC3E}">
        <p14:creationId xmlns:p14="http://schemas.microsoft.com/office/powerpoint/2010/main" val="3193422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1" y="98660"/>
            <a:ext cx="12191999" cy="511952"/>
          </a:xfrm>
          <a:prstGeom prst="rect">
            <a:avLst/>
          </a:prstGeom>
          <a:solidFill>
            <a:srgbClr val="7030A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PRIMARIA/SECUNDARIA (de 4 a 7) – Marco General</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90114" y="1144302"/>
            <a:ext cx="11995867" cy="4168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t>Pensamiento Computacional 2</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90115" y="683710"/>
            <a:ext cx="11995867" cy="422132"/>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CIUDADANIA DIGITAL – </a:t>
            </a:r>
            <a:r>
              <a:rPr lang="en-US" sz="2400">
                <a:solidFill>
                  <a:schemeClr val="bg1"/>
                </a:solidFill>
                <a:latin typeface="Segoe UI Semibold" panose="020B0702040204020203" pitchFamily="34" charset="0"/>
                <a:cs typeface="Segoe UI Semibold" panose="020B0702040204020203" pitchFamily="34" charset="0"/>
              </a:rPr>
              <a:t>Eje Transversal</a:t>
            </a:r>
            <a:endParaRPr lang="es-419" sz="2400" dirty="0">
              <a:solidFill>
                <a:schemeClr val="bg1"/>
              </a:solidFill>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A3409B8C-CBD7-4F7B-0B68-5F43BA911CBF}"/>
              </a:ext>
            </a:extLst>
          </p:cNvPr>
          <p:cNvSpPr/>
          <p:nvPr/>
        </p:nvSpPr>
        <p:spPr>
          <a:xfrm>
            <a:off x="7067966" y="1657166"/>
            <a:ext cx="5011984" cy="5141215"/>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419" dirty="0">
                <a:solidFill>
                  <a:schemeClr val="tx1"/>
                </a:solidFill>
              </a:rPr>
              <a:t>Descompone los problemas en subproblemas y simplifica el desarrollo del program</a:t>
            </a:r>
            <a:r>
              <a:rPr lang="en-US" dirty="0">
                <a:solidFill>
                  <a:schemeClr val="tx1"/>
                </a:solidFill>
              </a:rPr>
              <a:t>a/soluci</a:t>
            </a:r>
            <a:r>
              <a:rPr lang="es-419" dirty="0">
                <a:solidFill>
                  <a:schemeClr val="tx1"/>
                </a:solidFill>
              </a:rPr>
              <a:t>ón.</a:t>
            </a:r>
          </a:p>
          <a:p>
            <a:pPr marL="285750" indent="-285750" algn="just">
              <a:buFont typeface="Arial" panose="020B0604020202020204" pitchFamily="34" charset="0"/>
              <a:buChar char="•"/>
            </a:pPr>
            <a:r>
              <a:rPr lang="es-419" dirty="0">
                <a:solidFill>
                  <a:schemeClr val="tx1"/>
                </a:solidFill>
              </a:rPr>
              <a:t>Identifica y describe patrones para crear funciones, objetivos o desarrollar predicciones.</a:t>
            </a:r>
          </a:p>
          <a:p>
            <a:pPr marL="285750" indent="-285750" algn="just">
              <a:buFont typeface="Arial" panose="020B0604020202020204" pitchFamily="34" charset="0"/>
              <a:buChar char="•"/>
            </a:pPr>
            <a:r>
              <a:rPr lang="es-419" dirty="0">
                <a:solidFill>
                  <a:schemeClr val="tx1"/>
                </a:solidFill>
              </a:rPr>
              <a:t>Comprende, modifica, e incorpora soluciones parciales al  proceso siguiendo algoritmos.</a:t>
            </a:r>
          </a:p>
          <a:p>
            <a:pPr marL="285750" indent="-285750" algn="just">
              <a:buFont typeface="Arial" panose="020B0604020202020204" pitchFamily="34" charset="0"/>
              <a:buChar char="•"/>
            </a:pPr>
            <a:r>
              <a:rPr lang="es-419" dirty="0">
                <a:solidFill>
                  <a:schemeClr val="tx1"/>
                </a:solidFill>
              </a:rPr>
              <a:t>Crea programas de orden superior que incluyen lazos, secuencias, condicionales, eventos y</a:t>
            </a:r>
            <a:r>
              <a:rPr lang="en-US" dirty="0">
                <a:solidFill>
                  <a:schemeClr val="tx1"/>
                </a:solidFill>
              </a:rPr>
              <a:t>/o </a:t>
            </a:r>
            <a:r>
              <a:rPr lang="en-US" dirty="0" err="1">
                <a:solidFill>
                  <a:schemeClr val="tx1"/>
                </a:solidFill>
              </a:rPr>
              <a:t>funciones</a:t>
            </a:r>
            <a:r>
              <a:rPr lang="en-US" dirty="0">
                <a:solidFill>
                  <a:schemeClr val="tx1"/>
                </a:solidFill>
              </a:rPr>
              <a:t>.</a:t>
            </a:r>
          </a:p>
          <a:p>
            <a:pPr marL="285750" indent="-285750" algn="just">
              <a:buFont typeface="Arial" panose="020B0604020202020204" pitchFamily="34" charset="0"/>
              <a:buChar char="•"/>
            </a:pPr>
            <a:r>
              <a:rPr lang="en-US" dirty="0" err="1">
                <a:solidFill>
                  <a:schemeClr val="tx1"/>
                </a:solidFill>
              </a:rPr>
              <a:t>Crea</a:t>
            </a:r>
            <a:r>
              <a:rPr lang="en-US" dirty="0">
                <a:solidFill>
                  <a:schemeClr val="tx1"/>
                </a:solidFill>
              </a:rPr>
              <a:t> </a:t>
            </a:r>
            <a:r>
              <a:rPr lang="en-US" dirty="0" err="1">
                <a:solidFill>
                  <a:schemeClr val="tx1"/>
                </a:solidFill>
              </a:rPr>
              <a:t>programas</a:t>
            </a:r>
            <a:r>
              <a:rPr lang="en-US" dirty="0">
                <a:solidFill>
                  <a:schemeClr val="tx1"/>
                </a:solidFill>
              </a:rPr>
              <a:t> con variables para </a:t>
            </a:r>
            <a:r>
              <a:rPr lang="en-US" dirty="0" err="1">
                <a:solidFill>
                  <a:schemeClr val="tx1"/>
                </a:solidFill>
              </a:rPr>
              <a:t>almacenar</a:t>
            </a:r>
            <a:r>
              <a:rPr lang="en-US" dirty="0">
                <a:solidFill>
                  <a:schemeClr val="tx1"/>
                </a:solidFill>
              </a:rPr>
              <a:t> y </a:t>
            </a:r>
            <a:r>
              <a:rPr lang="en-US" dirty="0" err="1">
                <a:solidFill>
                  <a:schemeClr val="tx1"/>
                </a:solidFill>
              </a:rPr>
              <a:t>modificar</a:t>
            </a:r>
            <a:r>
              <a:rPr lang="en-US" dirty="0">
                <a:solidFill>
                  <a:schemeClr val="tx1"/>
                </a:solidFill>
              </a:rPr>
              <a:t> </a:t>
            </a:r>
            <a:r>
              <a:rPr lang="en-US" dirty="0" err="1">
                <a:solidFill>
                  <a:schemeClr val="tx1"/>
                </a:solidFill>
              </a:rPr>
              <a:t>datos</a:t>
            </a:r>
            <a:r>
              <a:rPr lang="en-US" dirty="0">
                <a:solidFill>
                  <a:schemeClr val="tx1"/>
                </a:solidFill>
              </a:rPr>
              <a:t>.</a:t>
            </a:r>
          </a:p>
          <a:p>
            <a:pPr marL="285750" indent="-285750" algn="just">
              <a:buFont typeface="Arial" panose="020B0604020202020204" pitchFamily="34" charset="0"/>
              <a:buChar char="•"/>
            </a:pPr>
            <a:r>
              <a:rPr lang="es-419" dirty="0">
                <a:solidFill>
                  <a:schemeClr val="tx1"/>
                </a:solidFill>
              </a:rPr>
              <a:t>Prueba y depura (identifica y corrige errores) a un programa o algoritmo para asegurar que funcione según lo previsto.</a:t>
            </a:r>
          </a:p>
          <a:p>
            <a:pPr marL="285750" indent="-285750" algn="just">
              <a:buFont typeface="Arial" panose="020B0604020202020204" pitchFamily="34" charset="0"/>
              <a:buChar char="•"/>
            </a:pPr>
            <a:r>
              <a:rPr lang="es-419" dirty="0">
                <a:solidFill>
                  <a:schemeClr val="tx1"/>
                </a:solidFill>
              </a:rPr>
              <a:t>Organiza y presenta los datos recopilados visualmente para crear salidas de información.</a:t>
            </a:r>
          </a:p>
          <a:p>
            <a:pPr marL="285750" indent="-285750" algn="just">
              <a:buFont typeface="Arial" panose="020B0604020202020204" pitchFamily="34" charset="0"/>
              <a:buChar char="•"/>
            </a:pPr>
            <a:r>
              <a:rPr lang="es-419" dirty="0">
                <a:solidFill>
                  <a:schemeClr val="tx1"/>
                </a:solidFill>
              </a:rPr>
              <a:t>Trabaja respetuosamente entre compañeros. </a:t>
            </a:r>
          </a:p>
          <a:p>
            <a:endParaRPr lang="es-419" b="1" dirty="0">
              <a:solidFill>
                <a:schemeClr val="tx1"/>
              </a:solidFill>
            </a:endParaRPr>
          </a:p>
          <a:p>
            <a:endParaRPr lang="es-419" dirty="0">
              <a:solidFill>
                <a:schemeClr val="tx1"/>
              </a:solidFill>
            </a:endParaRPr>
          </a:p>
        </p:txBody>
      </p:sp>
      <p:sp>
        <p:nvSpPr>
          <p:cNvPr id="2" name="Rectangle: Rounded Corners 1">
            <a:extLst>
              <a:ext uri="{FF2B5EF4-FFF2-40B4-BE49-F238E27FC236}">
                <a16:creationId xmlns:a16="http://schemas.microsoft.com/office/drawing/2014/main" id="{372C2634-E0A5-5E7B-B52E-7621860DD4F5}"/>
              </a:ext>
            </a:extLst>
          </p:cNvPr>
          <p:cNvSpPr/>
          <p:nvPr/>
        </p:nvSpPr>
        <p:spPr>
          <a:xfrm>
            <a:off x="114188" y="2633447"/>
            <a:ext cx="2182297" cy="59133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Secuencias</a:t>
            </a:r>
            <a:r>
              <a:rPr lang="en-US" sz="2000" dirty="0">
                <a:solidFill>
                  <a:schemeClr val="tx1"/>
                </a:solidFill>
              </a:rPr>
              <a:t> y </a:t>
            </a:r>
            <a:r>
              <a:rPr lang="en-US" sz="2000" dirty="0" err="1">
                <a:solidFill>
                  <a:schemeClr val="tx1"/>
                </a:solidFill>
              </a:rPr>
              <a:t>patrones</a:t>
            </a:r>
            <a:r>
              <a:rPr lang="en-US" sz="2000" dirty="0">
                <a:solidFill>
                  <a:schemeClr val="tx1"/>
                </a:solidFill>
              </a:rPr>
              <a:t> </a:t>
            </a:r>
          </a:p>
        </p:txBody>
      </p:sp>
      <p:sp>
        <p:nvSpPr>
          <p:cNvPr id="7" name="Rectangle: Rounded Corners 6">
            <a:extLst>
              <a:ext uri="{FF2B5EF4-FFF2-40B4-BE49-F238E27FC236}">
                <a16:creationId xmlns:a16="http://schemas.microsoft.com/office/drawing/2014/main" id="{F33F706C-551B-9776-9581-6D0A9C9D2F32}"/>
              </a:ext>
            </a:extLst>
          </p:cNvPr>
          <p:cNvSpPr/>
          <p:nvPr/>
        </p:nvSpPr>
        <p:spPr>
          <a:xfrm>
            <a:off x="2405437" y="4903897"/>
            <a:ext cx="2264892"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Lazo</a:t>
            </a:r>
            <a:r>
              <a:rPr lang="en-US" sz="2000" dirty="0">
                <a:solidFill>
                  <a:schemeClr val="tx1"/>
                </a:solidFill>
              </a:rPr>
              <a:t> o </a:t>
            </a:r>
            <a:r>
              <a:rPr lang="en-US" sz="2000" dirty="0" err="1">
                <a:solidFill>
                  <a:schemeClr val="tx1"/>
                </a:solidFill>
              </a:rPr>
              <a:t>Bucle</a:t>
            </a:r>
            <a:r>
              <a:rPr lang="en-US" sz="2000" dirty="0">
                <a:solidFill>
                  <a:schemeClr val="tx1"/>
                </a:solidFill>
              </a:rPr>
              <a:t> </a:t>
            </a:r>
          </a:p>
        </p:txBody>
      </p:sp>
      <p:sp>
        <p:nvSpPr>
          <p:cNvPr id="11" name="Rectangle: Rounded Corners 10">
            <a:extLst>
              <a:ext uri="{FF2B5EF4-FFF2-40B4-BE49-F238E27FC236}">
                <a16:creationId xmlns:a16="http://schemas.microsoft.com/office/drawing/2014/main" id="{240F1E3F-62CB-3AB1-4A3E-055D334D43E9}"/>
              </a:ext>
            </a:extLst>
          </p:cNvPr>
          <p:cNvSpPr/>
          <p:nvPr/>
        </p:nvSpPr>
        <p:spPr>
          <a:xfrm>
            <a:off x="4749730" y="5151429"/>
            <a:ext cx="2232000" cy="6340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Impacto</a:t>
            </a:r>
            <a:r>
              <a:rPr lang="en-US" sz="2000" dirty="0">
                <a:solidFill>
                  <a:schemeClr val="tx1"/>
                </a:solidFill>
              </a:rPr>
              <a:t> de la </a:t>
            </a:r>
            <a:r>
              <a:rPr lang="en-US" sz="2000" dirty="0" err="1">
                <a:solidFill>
                  <a:schemeClr val="tx1"/>
                </a:solidFill>
              </a:rPr>
              <a:t>Tecnología</a:t>
            </a:r>
            <a:r>
              <a:rPr lang="en-US" sz="2000" dirty="0">
                <a:solidFill>
                  <a:schemeClr val="tx1"/>
                </a:solidFill>
              </a:rPr>
              <a:t> </a:t>
            </a:r>
          </a:p>
        </p:txBody>
      </p:sp>
      <p:sp>
        <p:nvSpPr>
          <p:cNvPr id="12" name="Rectangle: Rounded Corners 11">
            <a:extLst>
              <a:ext uri="{FF2B5EF4-FFF2-40B4-BE49-F238E27FC236}">
                <a16:creationId xmlns:a16="http://schemas.microsoft.com/office/drawing/2014/main" id="{30EADF72-9E49-7B4E-9991-B6019CD99183}"/>
              </a:ext>
            </a:extLst>
          </p:cNvPr>
          <p:cNvSpPr/>
          <p:nvPr/>
        </p:nvSpPr>
        <p:spPr>
          <a:xfrm>
            <a:off x="4749730" y="3778333"/>
            <a:ext cx="2232000" cy="57740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Desarrollo de </a:t>
            </a:r>
            <a:r>
              <a:rPr lang="en-US" sz="2000" dirty="0" err="1">
                <a:solidFill>
                  <a:schemeClr val="tx1"/>
                </a:solidFill>
              </a:rPr>
              <a:t>casos</a:t>
            </a:r>
            <a:r>
              <a:rPr lang="en-US" sz="2000" dirty="0">
                <a:solidFill>
                  <a:schemeClr val="tx1"/>
                </a:solidFill>
              </a:rPr>
              <a:t> y </a:t>
            </a:r>
            <a:r>
              <a:rPr lang="en-US" sz="2000" dirty="0" err="1">
                <a:solidFill>
                  <a:schemeClr val="tx1"/>
                </a:solidFill>
              </a:rPr>
              <a:t>proyectos</a:t>
            </a:r>
            <a:endParaRPr lang="en-US" sz="2000" dirty="0">
              <a:solidFill>
                <a:schemeClr val="tx1"/>
              </a:solidFill>
            </a:endParaRPr>
          </a:p>
        </p:txBody>
      </p:sp>
      <p:sp>
        <p:nvSpPr>
          <p:cNvPr id="13" name="Rectangle: Rounded Corners 12">
            <a:extLst>
              <a:ext uri="{FF2B5EF4-FFF2-40B4-BE49-F238E27FC236}">
                <a16:creationId xmlns:a16="http://schemas.microsoft.com/office/drawing/2014/main" id="{564766F1-2CAD-1E74-8C1B-063D1106C332}"/>
              </a:ext>
            </a:extLst>
          </p:cNvPr>
          <p:cNvSpPr/>
          <p:nvPr/>
        </p:nvSpPr>
        <p:spPr>
          <a:xfrm>
            <a:off x="112050" y="4770940"/>
            <a:ext cx="2177874" cy="59133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Funciones</a:t>
            </a:r>
            <a:r>
              <a:rPr lang="en-US" sz="2000" dirty="0">
                <a:solidFill>
                  <a:schemeClr val="tx1"/>
                </a:solidFill>
              </a:rPr>
              <a:t> </a:t>
            </a:r>
            <a:r>
              <a:rPr lang="en-US" sz="2000" dirty="0" err="1">
                <a:solidFill>
                  <a:schemeClr val="tx1"/>
                </a:solidFill>
              </a:rPr>
              <a:t>matemáticas</a:t>
            </a:r>
            <a:endParaRPr lang="en-US" sz="2000" dirty="0">
              <a:solidFill>
                <a:schemeClr val="tx1"/>
              </a:solidFill>
            </a:endParaRPr>
          </a:p>
        </p:txBody>
      </p:sp>
      <p:sp>
        <p:nvSpPr>
          <p:cNvPr id="14" name="Rectangle: Rounded Corners 13">
            <a:extLst>
              <a:ext uri="{FF2B5EF4-FFF2-40B4-BE49-F238E27FC236}">
                <a16:creationId xmlns:a16="http://schemas.microsoft.com/office/drawing/2014/main" id="{EA51DCCB-B515-34F1-DA9B-77753A275780}"/>
              </a:ext>
            </a:extLst>
          </p:cNvPr>
          <p:cNvSpPr/>
          <p:nvPr/>
        </p:nvSpPr>
        <p:spPr>
          <a:xfrm>
            <a:off x="118612" y="5932789"/>
            <a:ext cx="6863118" cy="24289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Proyecto</a:t>
            </a:r>
          </a:p>
        </p:txBody>
      </p:sp>
      <p:sp>
        <p:nvSpPr>
          <p:cNvPr id="15" name="Rectangle: Rounded Corners 14">
            <a:extLst>
              <a:ext uri="{FF2B5EF4-FFF2-40B4-BE49-F238E27FC236}">
                <a16:creationId xmlns:a16="http://schemas.microsoft.com/office/drawing/2014/main" id="{0367A977-458B-3EB5-A398-50815FF2EB66}"/>
              </a:ext>
            </a:extLst>
          </p:cNvPr>
          <p:cNvSpPr/>
          <p:nvPr/>
        </p:nvSpPr>
        <p:spPr>
          <a:xfrm>
            <a:off x="2754172" y="1729825"/>
            <a:ext cx="1732862" cy="1943057"/>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Lenguaje</a:t>
            </a:r>
            <a:r>
              <a:rPr lang="en-US" sz="2000" dirty="0">
                <a:solidFill>
                  <a:schemeClr val="tx1"/>
                </a:solidFill>
              </a:rPr>
              <a:t> de </a:t>
            </a:r>
            <a:r>
              <a:rPr lang="en-US" sz="2000" dirty="0" err="1">
                <a:solidFill>
                  <a:schemeClr val="tx1"/>
                </a:solidFill>
              </a:rPr>
              <a:t>Bloques</a:t>
            </a:r>
            <a:endParaRPr lang="en-US" sz="2000" dirty="0">
              <a:solidFill>
                <a:schemeClr val="tx1"/>
              </a:solidFill>
            </a:endParaRPr>
          </a:p>
          <a:p>
            <a:pPr algn="ctr"/>
            <a:r>
              <a:rPr lang="en-US" sz="2000" dirty="0">
                <a:solidFill>
                  <a:schemeClr val="tx1"/>
                </a:solidFill>
              </a:rPr>
              <a:t>+</a:t>
            </a:r>
          </a:p>
          <a:p>
            <a:pPr algn="ctr"/>
            <a:r>
              <a:rPr lang="en-US" sz="2000" dirty="0" err="1">
                <a:solidFill>
                  <a:schemeClr val="tx1"/>
                </a:solidFill>
              </a:rPr>
              <a:t>Lenguaje</a:t>
            </a:r>
            <a:r>
              <a:rPr lang="en-US" sz="2000" dirty="0">
                <a:solidFill>
                  <a:schemeClr val="tx1"/>
                </a:solidFill>
              </a:rPr>
              <a:t> </a:t>
            </a:r>
            <a:r>
              <a:rPr lang="en-US" sz="2000" dirty="0" err="1">
                <a:solidFill>
                  <a:schemeClr val="tx1"/>
                </a:solidFill>
              </a:rPr>
              <a:t>estructurado</a:t>
            </a:r>
            <a:endParaRPr lang="en-US" sz="2000" dirty="0">
              <a:solidFill>
                <a:schemeClr val="tx1"/>
              </a:solidFill>
            </a:endParaRPr>
          </a:p>
          <a:p>
            <a:pPr algn="ctr"/>
            <a:r>
              <a:rPr lang="en-US" sz="2000" dirty="0">
                <a:solidFill>
                  <a:schemeClr val="tx1"/>
                </a:solidFill>
              </a:rPr>
              <a:t>Phyton</a:t>
            </a:r>
          </a:p>
        </p:txBody>
      </p:sp>
      <p:sp>
        <p:nvSpPr>
          <p:cNvPr id="16" name="Rectangle: Rounded Corners 15">
            <a:extLst>
              <a:ext uri="{FF2B5EF4-FFF2-40B4-BE49-F238E27FC236}">
                <a16:creationId xmlns:a16="http://schemas.microsoft.com/office/drawing/2014/main" id="{0AAAD960-B51E-7263-61C5-969691C21008}"/>
              </a:ext>
            </a:extLst>
          </p:cNvPr>
          <p:cNvSpPr/>
          <p:nvPr/>
        </p:nvSpPr>
        <p:spPr>
          <a:xfrm>
            <a:off x="4626932" y="1763939"/>
            <a:ext cx="2232000" cy="66349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Análisis</a:t>
            </a:r>
            <a:r>
              <a:rPr lang="en-US" sz="2000" dirty="0">
                <a:solidFill>
                  <a:schemeClr val="tx1"/>
                </a:solidFill>
              </a:rPr>
              <a:t> de </a:t>
            </a:r>
            <a:r>
              <a:rPr lang="en-US" sz="2000" dirty="0" err="1">
                <a:solidFill>
                  <a:schemeClr val="tx1"/>
                </a:solidFill>
              </a:rPr>
              <a:t>algoritmos</a:t>
            </a:r>
            <a:endParaRPr lang="en-US" sz="2000" dirty="0">
              <a:solidFill>
                <a:schemeClr val="tx1"/>
              </a:solidFill>
            </a:endParaRPr>
          </a:p>
        </p:txBody>
      </p:sp>
      <p:sp>
        <p:nvSpPr>
          <p:cNvPr id="17" name="Rectangle: Rounded Corners 16">
            <a:extLst>
              <a:ext uri="{FF2B5EF4-FFF2-40B4-BE49-F238E27FC236}">
                <a16:creationId xmlns:a16="http://schemas.microsoft.com/office/drawing/2014/main" id="{FC317A4E-2D17-0032-04AB-B459C7555982}"/>
              </a:ext>
            </a:extLst>
          </p:cNvPr>
          <p:cNvSpPr/>
          <p:nvPr/>
        </p:nvSpPr>
        <p:spPr>
          <a:xfrm>
            <a:off x="2413054" y="3769903"/>
            <a:ext cx="2232000"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Video y </a:t>
            </a:r>
            <a:r>
              <a:rPr lang="en-US" sz="2000" dirty="0" err="1">
                <a:solidFill>
                  <a:schemeClr val="tx1"/>
                </a:solidFill>
              </a:rPr>
              <a:t>sonido</a:t>
            </a:r>
            <a:endParaRPr lang="en-US" sz="2000" dirty="0">
              <a:solidFill>
                <a:schemeClr val="tx1"/>
              </a:solidFill>
            </a:endParaRPr>
          </a:p>
        </p:txBody>
      </p:sp>
      <p:sp>
        <p:nvSpPr>
          <p:cNvPr id="18" name="Rectangle: Rounded Corners 17">
            <a:extLst>
              <a:ext uri="{FF2B5EF4-FFF2-40B4-BE49-F238E27FC236}">
                <a16:creationId xmlns:a16="http://schemas.microsoft.com/office/drawing/2014/main" id="{A5870083-EBC3-D1F4-AB76-AF657EE8E9B1}"/>
              </a:ext>
            </a:extLst>
          </p:cNvPr>
          <p:cNvSpPr/>
          <p:nvPr/>
        </p:nvSpPr>
        <p:spPr>
          <a:xfrm>
            <a:off x="4645054" y="2533910"/>
            <a:ext cx="2264892" cy="101635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Programaci</a:t>
            </a:r>
            <a:r>
              <a:rPr lang="es-419" sz="2000" dirty="0">
                <a:solidFill>
                  <a:schemeClr val="tx1"/>
                </a:solidFill>
              </a:rPr>
              <a:t>ón</a:t>
            </a:r>
            <a:r>
              <a:rPr lang="en-US" sz="2000" dirty="0">
                <a:solidFill>
                  <a:schemeClr val="tx1"/>
                </a:solidFill>
              </a:rPr>
              <a:t> de </a:t>
            </a:r>
            <a:r>
              <a:rPr lang="en-US" sz="2000" dirty="0" err="1">
                <a:solidFill>
                  <a:schemeClr val="tx1"/>
                </a:solidFill>
              </a:rPr>
              <a:t>Modelos</a:t>
            </a:r>
            <a:r>
              <a:rPr lang="en-US" sz="2000" dirty="0">
                <a:solidFill>
                  <a:schemeClr val="tx1"/>
                </a:solidFill>
              </a:rPr>
              <a:t> y </a:t>
            </a:r>
            <a:r>
              <a:rPr lang="en-US" sz="2000" dirty="0" err="1">
                <a:solidFill>
                  <a:schemeClr val="tx1"/>
                </a:solidFill>
              </a:rPr>
              <a:t>Análisis</a:t>
            </a:r>
            <a:r>
              <a:rPr lang="en-US" sz="2000" dirty="0">
                <a:solidFill>
                  <a:schemeClr val="tx1"/>
                </a:solidFill>
              </a:rPr>
              <a:t> de </a:t>
            </a:r>
            <a:r>
              <a:rPr lang="en-US" sz="2000" dirty="0" err="1">
                <a:solidFill>
                  <a:schemeClr val="tx1"/>
                </a:solidFill>
              </a:rPr>
              <a:t>Resultados</a:t>
            </a:r>
            <a:endParaRPr lang="en-US" sz="2000" dirty="0">
              <a:solidFill>
                <a:schemeClr val="tx1"/>
              </a:solidFill>
            </a:endParaRPr>
          </a:p>
        </p:txBody>
      </p:sp>
      <p:sp>
        <p:nvSpPr>
          <p:cNvPr id="19" name="Rectangle: Rounded Corners 18">
            <a:extLst>
              <a:ext uri="{FF2B5EF4-FFF2-40B4-BE49-F238E27FC236}">
                <a16:creationId xmlns:a16="http://schemas.microsoft.com/office/drawing/2014/main" id="{FFB2EEEF-6DBF-9ED5-C33C-46A97A967351}"/>
              </a:ext>
            </a:extLst>
          </p:cNvPr>
          <p:cNvSpPr/>
          <p:nvPr/>
        </p:nvSpPr>
        <p:spPr>
          <a:xfrm>
            <a:off x="4731289" y="4416572"/>
            <a:ext cx="2232000" cy="68020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Desarrollo de </a:t>
            </a:r>
            <a:r>
              <a:rPr lang="en-US" sz="2000" dirty="0" err="1">
                <a:solidFill>
                  <a:schemeClr val="tx1"/>
                </a:solidFill>
              </a:rPr>
              <a:t>desafíos</a:t>
            </a:r>
            <a:endParaRPr lang="en-US" sz="2000" dirty="0">
              <a:solidFill>
                <a:schemeClr val="tx1"/>
              </a:solidFill>
            </a:endParaRPr>
          </a:p>
        </p:txBody>
      </p:sp>
      <p:sp>
        <p:nvSpPr>
          <p:cNvPr id="8" name="Rectangle: Rounded Corners 7">
            <a:extLst>
              <a:ext uri="{FF2B5EF4-FFF2-40B4-BE49-F238E27FC236}">
                <a16:creationId xmlns:a16="http://schemas.microsoft.com/office/drawing/2014/main" id="{F98DD705-9F57-1F45-C097-535AFDE6F39F}"/>
              </a:ext>
            </a:extLst>
          </p:cNvPr>
          <p:cNvSpPr/>
          <p:nvPr/>
        </p:nvSpPr>
        <p:spPr>
          <a:xfrm>
            <a:off x="118612" y="3769903"/>
            <a:ext cx="2177873"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Datos</a:t>
            </a:r>
            <a:r>
              <a:rPr lang="en-US" sz="2000" dirty="0">
                <a:solidFill>
                  <a:schemeClr val="tx1"/>
                </a:solidFill>
              </a:rPr>
              <a:t> y variable</a:t>
            </a:r>
          </a:p>
        </p:txBody>
      </p:sp>
      <p:sp>
        <p:nvSpPr>
          <p:cNvPr id="21" name="Rectangle: Rounded Corners 20">
            <a:extLst>
              <a:ext uri="{FF2B5EF4-FFF2-40B4-BE49-F238E27FC236}">
                <a16:creationId xmlns:a16="http://schemas.microsoft.com/office/drawing/2014/main" id="{BF3C9465-A5D9-FE68-015A-4C9044120B09}"/>
              </a:ext>
            </a:extLst>
          </p:cNvPr>
          <p:cNvSpPr/>
          <p:nvPr/>
        </p:nvSpPr>
        <p:spPr>
          <a:xfrm>
            <a:off x="112049" y="5407142"/>
            <a:ext cx="2177873"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Funciones</a:t>
            </a:r>
            <a:r>
              <a:rPr lang="en-US" sz="2000" dirty="0">
                <a:solidFill>
                  <a:schemeClr val="tx1"/>
                </a:solidFill>
              </a:rPr>
              <a:t> </a:t>
            </a:r>
            <a:r>
              <a:rPr lang="en-US" sz="2000" dirty="0" err="1">
                <a:solidFill>
                  <a:schemeClr val="tx1"/>
                </a:solidFill>
              </a:rPr>
              <a:t>lógicas</a:t>
            </a:r>
            <a:endParaRPr lang="en-US" sz="2000" dirty="0">
              <a:solidFill>
                <a:schemeClr val="tx1"/>
              </a:solidFill>
            </a:endParaRPr>
          </a:p>
        </p:txBody>
      </p:sp>
      <p:sp>
        <p:nvSpPr>
          <p:cNvPr id="22" name="Rectangle: Rounded Corners 21">
            <a:extLst>
              <a:ext uri="{FF2B5EF4-FFF2-40B4-BE49-F238E27FC236}">
                <a16:creationId xmlns:a16="http://schemas.microsoft.com/office/drawing/2014/main" id="{07B5412A-F99C-F3D3-FF4B-676D1C966111}"/>
              </a:ext>
            </a:extLst>
          </p:cNvPr>
          <p:cNvSpPr/>
          <p:nvPr/>
        </p:nvSpPr>
        <p:spPr>
          <a:xfrm>
            <a:off x="112050" y="1702921"/>
            <a:ext cx="2188859" cy="40622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Descomposición</a:t>
            </a:r>
            <a:r>
              <a:rPr lang="en-US" sz="2000" dirty="0">
                <a:solidFill>
                  <a:schemeClr val="tx1"/>
                </a:solidFill>
              </a:rPr>
              <a:t> </a:t>
            </a:r>
          </a:p>
        </p:txBody>
      </p:sp>
      <p:sp>
        <p:nvSpPr>
          <p:cNvPr id="23" name="Rectangle: Rounded Corners 22">
            <a:extLst>
              <a:ext uri="{FF2B5EF4-FFF2-40B4-BE49-F238E27FC236}">
                <a16:creationId xmlns:a16="http://schemas.microsoft.com/office/drawing/2014/main" id="{3D8B397D-5D04-AC1A-7EB0-AEB21A74EDE5}"/>
              </a:ext>
            </a:extLst>
          </p:cNvPr>
          <p:cNvSpPr/>
          <p:nvPr/>
        </p:nvSpPr>
        <p:spPr>
          <a:xfrm>
            <a:off x="112050" y="2166959"/>
            <a:ext cx="2197322" cy="40622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Abstracción</a:t>
            </a:r>
            <a:r>
              <a:rPr lang="en-US" sz="2000" dirty="0">
                <a:solidFill>
                  <a:schemeClr val="tx1"/>
                </a:solidFill>
              </a:rPr>
              <a:t> </a:t>
            </a:r>
          </a:p>
        </p:txBody>
      </p:sp>
      <p:sp>
        <p:nvSpPr>
          <p:cNvPr id="24" name="Rectangle: Rounded Corners 23">
            <a:extLst>
              <a:ext uri="{FF2B5EF4-FFF2-40B4-BE49-F238E27FC236}">
                <a16:creationId xmlns:a16="http://schemas.microsoft.com/office/drawing/2014/main" id="{2B8F2578-FE35-57C1-4FA3-FCCA273B5AAB}"/>
              </a:ext>
            </a:extLst>
          </p:cNvPr>
          <p:cNvSpPr/>
          <p:nvPr/>
        </p:nvSpPr>
        <p:spPr>
          <a:xfrm>
            <a:off x="118612" y="3270235"/>
            <a:ext cx="2182297" cy="44603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Algorítmos</a:t>
            </a:r>
            <a:endParaRPr lang="en-US" sz="2000" dirty="0">
              <a:solidFill>
                <a:schemeClr val="tx1"/>
              </a:solidFill>
            </a:endParaRPr>
          </a:p>
        </p:txBody>
      </p:sp>
      <p:sp>
        <p:nvSpPr>
          <p:cNvPr id="27" name="Rectangle: Rounded Corners 26">
            <a:extLst>
              <a:ext uri="{FF2B5EF4-FFF2-40B4-BE49-F238E27FC236}">
                <a16:creationId xmlns:a16="http://schemas.microsoft.com/office/drawing/2014/main" id="{5815E338-DD65-228D-58D5-048149DCECE1}"/>
              </a:ext>
            </a:extLst>
          </p:cNvPr>
          <p:cNvSpPr/>
          <p:nvPr/>
        </p:nvSpPr>
        <p:spPr>
          <a:xfrm>
            <a:off x="2413054" y="4260474"/>
            <a:ext cx="2232000" cy="6036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Entrada y </a:t>
            </a:r>
            <a:r>
              <a:rPr lang="en-US" sz="2000" dirty="0" err="1">
                <a:solidFill>
                  <a:schemeClr val="tx1"/>
                </a:solidFill>
              </a:rPr>
              <a:t>salida</a:t>
            </a:r>
            <a:r>
              <a:rPr lang="en-US" sz="2000" dirty="0">
                <a:solidFill>
                  <a:schemeClr val="tx1"/>
                </a:solidFill>
              </a:rPr>
              <a:t> de </a:t>
            </a:r>
            <a:r>
              <a:rPr lang="en-US" sz="2000" dirty="0" err="1">
                <a:solidFill>
                  <a:schemeClr val="tx1"/>
                </a:solidFill>
              </a:rPr>
              <a:t>datos</a:t>
            </a:r>
            <a:r>
              <a:rPr lang="en-US" sz="2000" dirty="0">
                <a:solidFill>
                  <a:schemeClr val="tx1"/>
                </a:solidFill>
              </a:rPr>
              <a:t>: </a:t>
            </a:r>
            <a:r>
              <a:rPr lang="en-US" sz="2000" dirty="0" err="1">
                <a:solidFill>
                  <a:schemeClr val="tx1"/>
                </a:solidFill>
              </a:rPr>
              <a:t>sensores</a:t>
            </a:r>
            <a:endParaRPr lang="en-US" sz="2000" dirty="0">
              <a:solidFill>
                <a:schemeClr val="tx1"/>
              </a:solidFill>
            </a:endParaRPr>
          </a:p>
        </p:txBody>
      </p:sp>
      <p:sp>
        <p:nvSpPr>
          <p:cNvPr id="28" name="Rectangle: Rounded Corners 27">
            <a:extLst>
              <a:ext uri="{FF2B5EF4-FFF2-40B4-BE49-F238E27FC236}">
                <a16:creationId xmlns:a16="http://schemas.microsoft.com/office/drawing/2014/main" id="{35758B13-5488-D0A1-E7BE-C0A6B2BB3C4E}"/>
              </a:ext>
            </a:extLst>
          </p:cNvPr>
          <p:cNvSpPr/>
          <p:nvPr/>
        </p:nvSpPr>
        <p:spPr>
          <a:xfrm>
            <a:off x="112049" y="6264393"/>
            <a:ext cx="6869681" cy="593607"/>
          </a:xfrm>
          <a:prstGeom prst="roundRect">
            <a:avLst/>
          </a:prstGeom>
          <a:solidFill>
            <a:srgbClr val="FC9AA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chemeClr val="tx1"/>
                </a:solidFill>
              </a:rPr>
              <a:t>Temática</a:t>
            </a:r>
            <a:r>
              <a:rPr lang="en-US" b="1" dirty="0">
                <a:solidFill>
                  <a:schemeClr val="tx1"/>
                </a:solidFill>
              </a:rPr>
              <a:t> Transversal</a:t>
            </a:r>
            <a:r>
              <a:rPr lang="en-US" dirty="0">
                <a:solidFill>
                  <a:schemeClr val="tx1"/>
                </a:solidFill>
              </a:rPr>
              <a:t>: </a:t>
            </a:r>
            <a:r>
              <a:rPr lang="en-US" b="1" dirty="0">
                <a:solidFill>
                  <a:schemeClr val="tx1"/>
                </a:solidFill>
              </a:rPr>
              <a:t>DEBUG</a:t>
            </a:r>
            <a:r>
              <a:rPr lang="en-US" dirty="0">
                <a:solidFill>
                  <a:schemeClr val="tx1"/>
                </a:solidFill>
              </a:rPr>
              <a:t>. </a:t>
            </a:r>
            <a:r>
              <a:rPr lang="en-US" dirty="0" err="1">
                <a:solidFill>
                  <a:schemeClr val="tx1"/>
                </a:solidFill>
              </a:rPr>
              <a:t>Depura</a:t>
            </a:r>
            <a:r>
              <a:rPr lang="en-US" dirty="0">
                <a:solidFill>
                  <a:schemeClr val="tx1"/>
                </a:solidFill>
              </a:rPr>
              <a:t> </a:t>
            </a:r>
            <a:r>
              <a:rPr lang="en-US" dirty="0" err="1">
                <a:solidFill>
                  <a:schemeClr val="tx1"/>
                </a:solidFill>
              </a:rPr>
              <a:t>errores</a:t>
            </a:r>
            <a:r>
              <a:rPr lang="en-US" dirty="0">
                <a:solidFill>
                  <a:schemeClr val="tx1"/>
                </a:solidFill>
              </a:rPr>
              <a:t> en </a:t>
            </a:r>
            <a:r>
              <a:rPr lang="en-US" dirty="0" err="1">
                <a:solidFill>
                  <a:schemeClr val="tx1"/>
                </a:solidFill>
              </a:rPr>
              <a:t>el</a:t>
            </a:r>
            <a:r>
              <a:rPr lang="en-US" dirty="0">
                <a:solidFill>
                  <a:schemeClr val="tx1"/>
                </a:solidFill>
              </a:rPr>
              <a:t> </a:t>
            </a:r>
            <a:r>
              <a:rPr lang="en-US" dirty="0" err="1">
                <a:solidFill>
                  <a:schemeClr val="tx1"/>
                </a:solidFill>
              </a:rPr>
              <a:t>proceso</a:t>
            </a:r>
            <a:r>
              <a:rPr lang="en-US" dirty="0">
                <a:solidFill>
                  <a:schemeClr val="tx1"/>
                </a:solidFill>
              </a:rPr>
              <a:t> de </a:t>
            </a:r>
            <a:r>
              <a:rPr lang="en-US" dirty="0" err="1">
                <a:solidFill>
                  <a:schemeClr val="tx1"/>
                </a:solidFill>
              </a:rPr>
              <a:t>programación</a:t>
            </a:r>
            <a:r>
              <a:rPr lang="en-US" dirty="0">
                <a:solidFill>
                  <a:schemeClr val="tx1"/>
                </a:solidFill>
              </a:rPr>
              <a:t> y </a:t>
            </a:r>
            <a:r>
              <a:rPr lang="en-US" dirty="0" err="1">
                <a:solidFill>
                  <a:schemeClr val="tx1"/>
                </a:solidFill>
              </a:rPr>
              <a:t>convierte</a:t>
            </a:r>
            <a:r>
              <a:rPr lang="en-US" dirty="0">
                <a:solidFill>
                  <a:schemeClr val="tx1"/>
                </a:solidFill>
              </a:rPr>
              <a:t> en </a:t>
            </a:r>
            <a:r>
              <a:rPr lang="en-US" dirty="0" err="1">
                <a:solidFill>
                  <a:schemeClr val="tx1"/>
                </a:solidFill>
              </a:rPr>
              <a:t>procesos</a:t>
            </a:r>
            <a:r>
              <a:rPr lang="en-US" dirty="0">
                <a:solidFill>
                  <a:schemeClr val="tx1"/>
                </a:solidFill>
              </a:rPr>
              <a:t> de </a:t>
            </a:r>
            <a:r>
              <a:rPr lang="en-US" dirty="0" err="1">
                <a:solidFill>
                  <a:schemeClr val="tx1"/>
                </a:solidFill>
              </a:rPr>
              <a:t>retroalimentación</a:t>
            </a:r>
            <a:r>
              <a:rPr lang="en-US" dirty="0">
                <a:solidFill>
                  <a:schemeClr val="tx1"/>
                </a:solidFill>
              </a:rPr>
              <a:t>. </a:t>
            </a:r>
            <a:endParaRPr lang="es-419" dirty="0">
              <a:solidFill>
                <a:schemeClr val="tx1"/>
              </a:solidFill>
            </a:endParaRPr>
          </a:p>
        </p:txBody>
      </p:sp>
      <p:sp>
        <p:nvSpPr>
          <p:cNvPr id="20" name="Rectangle: Rounded Corners 19">
            <a:extLst>
              <a:ext uri="{FF2B5EF4-FFF2-40B4-BE49-F238E27FC236}">
                <a16:creationId xmlns:a16="http://schemas.microsoft.com/office/drawing/2014/main" id="{EB392A86-938C-931D-16E1-3605873A658E}"/>
              </a:ext>
            </a:extLst>
          </p:cNvPr>
          <p:cNvSpPr/>
          <p:nvPr/>
        </p:nvSpPr>
        <p:spPr>
          <a:xfrm>
            <a:off x="2413054" y="5389736"/>
            <a:ext cx="2213878"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Lazo</a:t>
            </a:r>
            <a:r>
              <a:rPr lang="en-US" sz="2000" dirty="0">
                <a:solidFill>
                  <a:schemeClr val="tx1"/>
                </a:solidFill>
              </a:rPr>
              <a:t> </a:t>
            </a:r>
            <a:r>
              <a:rPr lang="en-US" sz="2000" dirty="0" err="1">
                <a:solidFill>
                  <a:schemeClr val="tx1"/>
                </a:solidFill>
              </a:rPr>
              <a:t>condicional</a:t>
            </a:r>
            <a:endParaRPr lang="en-US" sz="2000" dirty="0">
              <a:solidFill>
                <a:schemeClr val="tx1"/>
              </a:solidFill>
            </a:endParaRPr>
          </a:p>
        </p:txBody>
      </p:sp>
      <p:sp>
        <p:nvSpPr>
          <p:cNvPr id="25" name="Rectangle: Rounded Corners 24">
            <a:extLst>
              <a:ext uri="{FF2B5EF4-FFF2-40B4-BE49-F238E27FC236}">
                <a16:creationId xmlns:a16="http://schemas.microsoft.com/office/drawing/2014/main" id="{BB366BF4-A770-150A-BAA8-BA4F73C86171}"/>
              </a:ext>
            </a:extLst>
          </p:cNvPr>
          <p:cNvSpPr/>
          <p:nvPr/>
        </p:nvSpPr>
        <p:spPr>
          <a:xfrm>
            <a:off x="94679" y="4260474"/>
            <a:ext cx="2177873"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Sprite</a:t>
            </a:r>
          </a:p>
        </p:txBody>
      </p:sp>
      <p:sp>
        <p:nvSpPr>
          <p:cNvPr id="29" name="Right Brace 28">
            <a:extLst>
              <a:ext uri="{FF2B5EF4-FFF2-40B4-BE49-F238E27FC236}">
                <a16:creationId xmlns:a16="http://schemas.microsoft.com/office/drawing/2014/main" id="{3C8BCE25-8BFC-1C88-E9EC-F679490D01E8}"/>
              </a:ext>
            </a:extLst>
          </p:cNvPr>
          <p:cNvSpPr/>
          <p:nvPr/>
        </p:nvSpPr>
        <p:spPr>
          <a:xfrm>
            <a:off x="2342149" y="1729825"/>
            <a:ext cx="412023" cy="1915335"/>
          </a:xfrm>
          <a:prstGeom prst="rightBrace">
            <a:avLst>
              <a:gd name="adj1" fmla="val 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Tree>
    <p:extLst>
      <p:ext uri="{BB962C8B-B14F-4D97-AF65-F5344CB8AC3E}">
        <p14:creationId xmlns:p14="http://schemas.microsoft.com/office/powerpoint/2010/main" val="3669783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0" y="84396"/>
            <a:ext cx="12191999" cy="511952"/>
          </a:xfrm>
          <a:prstGeom prst="rect">
            <a:avLst/>
          </a:prstGeom>
          <a:solidFill>
            <a:srgbClr val="7030A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PRIMARIA/SECUNDARIA (de 4 a 7) – Marco General</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280947" y="1105261"/>
            <a:ext cx="5815052" cy="4168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rPr>
              <a:t>Robótica Educativa 2</a:t>
            </a:r>
          </a:p>
        </p:txBody>
      </p:sp>
      <p:sp>
        <p:nvSpPr>
          <p:cNvPr id="5" name="Rectangle: Rounded Corners 4">
            <a:extLst>
              <a:ext uri="{FF2B5EF4-FFF2-40B4-BE49-F238E27FC236}">
                <a16:creationId xmlns:a16="http://schemas.microsoft.com/office/drawing/2014/main" id="{B5621A91-80F5-D842-D9B9-BDD0C6385CF0}"/>
              </a:ext>
            </a:extLst>
          </p:cNvPr>
          <p:cNvSpPr/>
          <p:nvPr/>
        </p:nvSpPr>
        <p:spPr>
          <a:xfrm>
            <a:off x="6188761" y="1112789"/>
            <a:ext cx="5815051" cy="4168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b="1" dirty="0">
                <a:solidFill>
                  <a:schemeClr val="tx1"/>
                </a:solidFill>
              </a:rPr>
              <a:t>STEAM 1</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280948" y="644669"/>
            <a:ext cx="11722864" cy="422132"/>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CIUDADANIA DIGITAL – Eje Transversal</a:t>
            </a:r>
            <a:endParaRPr lang="es-419" sz="2400" dirty="0">
              <a:solidFill>
                <a:schemeClr val="bg1"/>
              </a:solidFill>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A3409B8C-CBD7-4F7B-0B68-5F43BA911CBF}"/>
              </a:ext>
            </a:extLst>
          </p:cNvPr>
          <p:cNvSpPr/>
          <p:nvPr/>
        </p:nvSpPr>
        <p:spPr>
          <a:xfrm>
            <a:off x="2674125" y="1586119"/>
            <a:ext cx="3427012" cy="4741317"/>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419" dirty="0">
                <a:solidFill>
                  <a:schemeClr val="tx1"/>
                </a:solidFill>
              </a:rPr>
              <a:t>Crea modelos de hardware y software que funcionan juntos como un sistema para realizar tareas.</a:t>
            </a:r>
          </a:p>
          <a:p>
            <a:pPr marL="285750" indent="-285750" algn="just">
              <a:buFont typeface="Arial" panose="020B0604020202020204" pitchFamily="34" charset="0"/>
              <a:buChar char="•"/>
            </a:pPr>
            <a:r>
              <a:rPr lang="es-419" dirty="0">
                <a:solidFill>
                  <a:schemeClr val="tx1"/>
                </a:solidFill>
              </a:rPr>
              <a:t>Integra funciones internas y externas de los dispositivos.</a:t>
            </a:r>
          </a:p>
          <a:p>
            <a:pPr marL="285750" indent="-285750" algn="just">
              <a:buFont typeface="Arial" panose="020B0604020202020204" pitchFamily="34" charset="0"/>
              <a:buChar char="•"/>
            </a:pPr>
            <a:r>
              <a:rPr lang="es-419" dirty="0">
                <a:solidFill>
                  <a:schemeClr val="tx1"/>
                </a:solidFill>
              </a:rPr>
              <a:t>Compara y ajusta múltiples algoritmos para la misma tarea y determinar el más adecuado.</a:t>
            </a:r>
          </a:p>
          <a:p>
            <a:pPr marL="285750" indent="-285750" algn="just">
              <a:buFont typeface="Arial" panose="020B0604020202020204" pitchFamily="34" charset="0"/>
              <a:buChar char="•"/>
            </a:pPr>
            <a:r>
              <a:rPr lang="es-419" dirty="0">
                <a:solidFill>
                  <a:schemeClr val="tx1"/>
                </a:solidFill>
              </a:rPr>
              <a:t>Recopila, analiza, organiza, y utiliza datos para resaltar o proponer relaciones de causa y efecto para predecir resultados o comunicar una idea.</a:t>
            </a:r>
          </a:p>
          <a:p>
            <a:pPr marL="285750" indent="-285750" algn="just">
              <a:buFont typeface="Arial" panose="020B0604020202020204" pitchFamily="34" charset="0"/>
              <a:buChar char="•"/>
            </a:pPr>
            <a:r>
              <a:rPr lang="es-419" dirty="0">
                <a:solidFill>
                  <a:schemeClr val="tx1"/>
                </a:solidFill>
              </a:rPr>
              <a:t>Propone soluciones tecnológicas sostenibles.</a:t>
            </a:r>
          </a:p>
          <a:p>
            <a:endParaRPr lang="es-419" b="1" dirty="0">
              <a:solidFill>
                <a:schemeClr val="tx1"/>
              </a:solidFill>
            </a:endParaRPr>
          </a:p>
          <a:p>
            <a:endParaRPr lang="es-419" dirty="0">
              <a:solidFill>
                <a:schemeClr val="tx1"/>
              </a:solidFill>
            </a:endParaRPr>
          </a:p>
        </p:txBody>
      </p:sp>
      <p:sp>
        <p:nvSpPr>
          <p:cNvPr id="10" name="Rectangle 9">
            <a:extLst>
              <a:ext uri="{FF2B5EF4-FFF2-40B4-BE49-F238E27FC236}">
                <a16:creationId xmlns:a16="http://schemas.microsoft.com/office/drawing/2014/main" id="{F3E212F8-81FE-9889-57CD-D2757C6E09B1}"/>
              </a:ext>
            </a:extLst>
          </p:cNvPr>
          <p:cNvSpPr/>
          <p:nvPr/>
        </p:nvSpPr>
        <p:spPr>
          <a:xfrm>
            <a:off x="8484041" y="1603973"/>
            <a:ext cx="3519771" cy="2118025"/>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419" b="1" dirty="0">
                <a:solidFill>
                  <a:schemeClr val="tx1"/>
                </a:solidFill>
              </a:rPr>
              <a:t>Competencias: </a:t>
            </a:r>
            <a:r>
              <a:rPr lang="es-419" dirty="0">
                <a:solidFill>
                  <a:schemeClr val="tx1"/>
                </a:solidFill>
              </a:rPr>
              <a:t>Aplica el pensamiento computacional, crítico, y de diseño crítico; para construir prototipos de soluciones tecnológicas que integran el currículo académico STEM y los conocimientos de programación.</a:t>
            </a:r>
          </a:p>
          <a:p>
            <a:pPr marL="285750" indent="-285750">
              <a:buFont typeface="Arial" panose="020B0604020202020204" pitchFamily="34" charset="0"/>
              <a:buChar char="•"/>
            </a:pPr>
            <a:endParaRPr lang="es-419" dirty="0">
              <a:solidFill>
                <a:schemeClr val="tx1"/>
              </a:solidFill>
            </a:endParaRPr>
          </a:p>
        </p:txBody>
      </p:sp>
      <p:sp>
        <p:nvSpPr>
          <p:cNvPr id="2" name="Rectangle: Rounded Corners 1">
            <a:extLst>
              <a:ext uri="{FF2B5EF4-FFF2-40B4-BE49-F238E27FC236}">
                <a16:creationId xmlns:a16="http://schemas.microsoft.com/office/drawing/2014/main" id="{372C2634-E0A5-5E7B-B52E-7621860DD4F5}"/>
              </a:ext>
            </a:extLst>
          </p:cNvPr>
          <p:cNvSpPr/>
          <p:nvPr/>
        </p:nvSpPr>
        <p:spPr>
          <a:xfrm rot="16200000">
            <a:off x="8068856" y="4802102"/>
            <a:ext cx="2558715" cy="5913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Integración Curricular STEM</a:t>
            </a:r>
          </a:p>
        </p:txBody>
      </p:sp>
      <p:sp>
        <p:nvSpPr>
          <p:cNvPr id="11" name="Rectangle: Rounded Corners 10">
            <a:extLst>
              <a:ext uri="{FF2B5EF4-FFF2-40B4-BE49-F238E27FC236}">
                <a16:creationId xmlns:a16="http://schemas.microsoft.com/office/drawing/2014/main" id="{240F1E3F-62CB-3AB1-4A3E-055D334D43E9}"/>
              </a:ext>
            </a:extLst>
          </p:cNvPr>
          <p:cNvSpPr/>
          <p:nvPr/>
        </p:nvSpPr>
        <p:spPr>
          <a:xfrm>
            <a:off x="259740" y="3330866"/>
            <a:ext cx="2301920" cy="6340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Los s</a:t>
            </a:r>
            <a:r>
              <a:rPr lang="es-US" sz="2000" dirty="0" err="1">
                <a:solidFill>
                  <a:schemeClr val="tx1"/>
                </a:solidFill>
              </a:rPr>
              <a:t>ensores</a:t>
            </a:r>
            <a:r>
              <a:rPr lang="en-US" sz="2000" dirty="0">
                <a:solidFill>
                  <a:schemeClr val="tx1"/>
                </a:solidFill>
              </a:rPr>
              <a:t>: entrada de </a:t>
            </a:r>
            <a:r>
              <a:rPr lang="en-US" sz="2000" dirty="0" err="1">
                <a:solidFill>
                  <a:schemeClr val="tx1"/>
                </a:solidFill>
              </a:rPr>
              <a:t>datos</a:t>
            </a:r>
            <a:endParaRPr lang="en-US" sz="2000" dirty="0">
              <a:solidFill>
                <a:schemeClr val="tx1"/>
              </a:solidFill>
            </a:endParaRPr>
          </a:p>
        </p:txBody>
      </p:sp>
      <p:sp>
        <p:nvSpPr>
          <p:cNvPr id="12" name="Rectangle: Rounded Corners 11">
            <a:extLst>
              <a:ext uri="{FF2B5EF4-FFF2-40B4-BE49-F238E27FC236}">
                <a16:creationId xmlns:a16="http://schemas.microsoft.com/office/drawing/2014/main" id="{30EADF72-9E49-7B4E-9991-B6019CD99183}"/>
              </a:ext>
            </a:extLst>
          </p:cNvPr>
          <p:cNvSpPr/>
          <p:nvPr/>
        </p:nvSpPr>
        <p:spPr>
          <a:xfrm>
            <a:off x="9774841" y="4558246"/>
            <a:ext cx="2232000" cy="57740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Construcción</a:t>
            </a:r>
            <a:r>
              <a:rPr lang="en-US" sz="2000" dirty="0">
                <a:solidFill>
                  <a:schemeClr val="tx1"/>
                </a:solidFill>
              </a:rPr>
              <a:t> de </a:t>
            </a:r>
            <a:r>
              <a:rPr lang="en-US" sz="2000" dirty="0" err="1">
                <a:solidFill>
                  <a:schemeClr val="tx1"/>
                </a:solidFill>
              </a:rPr>
              <a:t>prototipos</a:t>
            </a:r>
            <a:endParaRPr lang="en-US" sz="2000" dirty="0">
              <a:solidFill>
                <a:schemeClr val="tx1"/>
              </a:solidFill>
            </a:endParaRPr>
          </a:p>
        </p:txBody>
      </p:sp>
      <p:sp>
        <p:nvSpPr>
          <p:cNvPr id="14" name="Rectangle: Rounded Corners 13">
            <a:extLst>
              <a:ext uri="{FF2B5EF4-FFF2-40B4-BE49-F238E27FC236}">
                <a16:creationId xmlns:a16="http://schemas.microsoft.com/office/drawing/2014/main" id="{EA51DCCB-B515-34F1-DA9B-77753A275780}"/>
              </a:ext>
            </a:extLst>
          </p:cNvPr>
          <p:cNvSpPr/>
          <p:nvPr/>
        </p:nvSpPr>
        <p:spPr>
          <a:xfrm>
            <a:off x="267184" y="5870639"/>
            <a:ext cx="2343654" cy="4567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Casos y Proyecto</a:t>
            </a:r>
          </a:p>
        </p:txBody>
      </p:sp>
      <p:sp>
        <p:nvSpPr>
          <p:cNvPr id="15" name="Rectangle: Rounded Corners 14">
            <a:extLst>
              <a:ext uri="{FF2B5EF4-FFF2-40B4-BE49-F238E27FC236}">
                <a16:creationId xmlns:a16="http://schemas.microsoft.com/office/drawing/2014/main" id="{0367A977-458B-3EB5-A398-50815FF2EB66}"/>
              </a:ext>
            </a:extLst>
          </p:cNvPr>
          <p:cNvSpPr/>
          <p:nvPr/>
        </p:nvSpPr>
        <p:spPr>
          <a:xfrm>
            <a:off x="249586" y="1551741"/>
            <a:ext cx="2337115" cy="68585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Sistema y </a:t>
            </a:r>
            <a:r>
              <a:rPr lang="en-US" sz="2000" dirty="0" err="1">
                <a:solidFill>
                  <a:schemeClr val="tx1"/>
                </a:solidFill>
              </a:rPr>
              <a:t>dispositivos</a:t>
            </a:r>
            <a:endParaRPr lang="en-US" sz="2000" dirty="0">
              <a:solidFill>
                <a:schemeClr val="tx1"/>
              </a:solidFill>
            </a:endParaRPr>
          </a:p>
        </p:txBody>
      </p:sp>
      <p:sp>
        <p:nvSpPr>
          <p:cNvPr id="16" name="Rectangle: Rounded Corners 15">
            <a:extLst>
              <a:ext uri="{FF2B5EF4-FFF2-40B4-BE49-F238E27FC236}">
                <a16:creationId xmlns:a16="http://schemas.microsoft.com/office/drawing/2014/main" id="{0AAAD960-B51E-7263-61C5-969691C21008}"/>
              </a:ext>
            </a:extLst>
          </p:cNvPr>
          <p:cNvSpPr/>
          <p:nvPr/>
        </p:nvSpPr>
        <p:spPr>
          <a:xfrm>
            <a:off x="6195902" y="1595679"/>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Pensamiento</a:t>
            </a:r>
            <a:r>
              <a:rPr lang="en-US" sz="2000" dirty="0">
                <a:solidFill>
                  <a:schemeClr val="tx1"/>
                </a:solidFill>
              </a:rPr>
              <a:t> </a:t>
            </a:r>
            <a:r>
              <a:rPr lang="en-US" sz="2000" dirty="0" err="1">
                <a:solidFill>
                  <a:schemeClr val="tx1"/>
                </a:solidFill>
              </a:rPr>
              <a:t>computacional</a:t>
            </a:r>
            <a:endParaRPr lang="en-US" sz="2000" dirty="0">
              <a:solidFill>
                <a:schemeClr val="tx1"/>
              </a:solidFill>
            </a:endParaRPr>
          </a:p>
        </p:txBody>
      </p:sp>
      <p:sp>
        <p:nvSpPr>
          <p:cNvPr id="17" name="Rectangle: Rounded Corners 16">
            <a:extLst>
              <a:ext uri="{FF2B5EF4-FFF2-40B4-BE49-F238E27FC236}">
                <a16:creationId xmlns:a16="http://schemas.microsoft.com/office/drawing/2014/main" id="{FC317A4E-2D17-0032-04AB-B459C7555982}"/>
              </a:ext>
            </a:extLst>
          </p:cNvPr>
          <p:cNvSpPr/>
          <p:nvPr/>
        </p:nvSpPr>
        <p:spPr>
          <a:xfrm>
            <a:off x="266048" y="2271079"/>
            <a:ext cx="2335017" cy="68585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Más de la </a:t>
            </a:r>
            <a:r>
              <a:rPr lang="en-US" sz="2000" dirty="0" err="1">
                <a:solidFill>
                  <a:schemeClr val="tx1"/>
                </a:solidFill>
              </a:rPr>
              <a:t>interfaz</a:t>
            </a:r>
            <a:r>
              <a:rPr lang="en-US" sz="2000" dirty="0">
                <a:solidFill>
                  <a:schemeClr val="tx1"/>
                </a:solidFill>
              </a:rPr>
              <a:t>: </a:t>
            </a:r>
          </a:p>
          <a:p>
            <a:pPr algn="ctr"/>
            <a:r>
              <a:rPr lang="en-US" sz="2000" dirty="0">
                <a:solidFill>
                  <a:schemeClr val="tx1"/>
                </a:solidFill>
              </a:rPr>
              <a:t>entradas y </a:t>
            </a:r>
            <a:r>
              <a:rPr lang="en-US" sz="2000" dirty="0" err="1">
                <a:solidFill>
                  <a:schemeClr val="tx1"/>
                </a:solidFill>
              </a:rPr>
              <a:t>salidas</a:t>
            </a:r>
            <a:r>
              <a:rPr lang="en-US" sz="2000" dirty="0">
                <a:solidFill>
                  <a:schemeClr val="tx1"/>
                </a:solidFill>
              </a:rPr>
              <a:t>  </a:t>
            </a:r>
          </a:p>
        </p:txBody>
      </p:sp>
      <p:sp>
        <p:nvSpPr>
          <p:cNvPr id="18" name="Rectangle: Rounded Corners 17">
            <a:extLst>
              <a:ext uri="{FF2B5EF4-FFF2-40B4-BE49-F238E27FC236}">
                <a16:creationId xmlns:a16="http://schemas.microsoft.com/office/drawing/2014/main" id="{A5870083-EBC3-D1F4-AB76-AF657EE8E9B1}"/>
              </a:ext>
            </a:extLst>
          </p:cNvPr>
          <p:cNvSpPr/>
          <p:nvPr/>
        </p:nvSpPr>
        <p:spPr>
          <a:xfrm>
            <a:off x="9774841" y="5201433"/>
            <a:ext cx="2232000" cy="599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Análisis</a:t>
            </a:r>
            <a:r>
              <a:rPr lang="en-US" sz="2000" dirty="0">
                <a:solidFill>
                  <a:schemeClr val="tx1"/>
                </a:solidFill>
              </a:rPr>
              <a:t> de </a:t>
            </a:r>
            <a:r>
              <a:rPr lang="en-US" sz="2000" dirty="0" err="1">
                <a:solidFill>
                  <a:schemeClr val="tx1"/>
                </a:solidFill>
              </a:rPr>
              <a:t>resultados</a:t>
            </a:r>
            <a:endParaRPr lang="en-US" sz="2000" dirty="0">
              <a:solidFill>
                <a:schemeClr val="tx1"/>
              </a:solidFill>
            </a:endParaRPr>
          </a:p>
        </p:txBody>
      </p:sp>
      <p:sp>
        <p:nvSpPr>
          <p:cNvPr id="19" name="Rectangle: Rounded Corners 18">
            <a:extLst>
              <a:ext uri="{FF2B5EF4-FFF2-40B4-BE49-F238E27FC236}">
                <a16:creationId xmlns:a16="http://schemas.microsoft.com/office/drawing/2014/main" id="{FFB2EEEF-6DBF-9ED5-C33C-46A97A967351}"/>
              </a:ext>
            </a:extLst>
          </p:cNvPr>
          <p:cNvSpPr/>
          <p:nvPr/>
        </p:nvSpPr>
        <p:spPr>
          <a:xfrm>
            <a:off x="9774841" y="5881391"/>
            <a:ext cx="2232000" cy="51956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Proyecto</a:t>
            </a:r>
          </a:p>
        </p:txBody>
      </p:sp>
      <p:sp>
        <p:nvSpPr>
          <p:cNvPr id="8" name="Rectangle: Rounded Corners 7">
            <a:extLst>
              <a:ext uri="{FF2B5EF4-FFF2-40B4-BE49-F238E27FC236}">
                <a16:creationId xmlns:a16="http://schemas.microsoft.com/office/drawing/2014/main" id="{F98DD705-9F57-1F45-C097-535AFDE6F39F}"/>
              </a:ext>
            </a:extLst>
          </p:cNvPr>
          <p:cNvSpPr/>
          <p:nvPr/>
        </p:nvSpPr>
        <p:spPr>
          <a:xfrm>
            <a:off x="267184" y="4018511"/>
            <a:ext cx="2301919"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Lectura</a:t>
            </a:r>
            <a:r>
              <a:rPr lang="en-US" sz="2000" dirty="0">
                <a:solidFill>
                  <a:schemeClr val="tx1"/>
                </a:solidFill>
              </a:rPr>
              <a:t> de </a:t>
            </a:r>
            <a:r>
              <a:rPr lang="en-US" sz="2000" dirty="0" err="1">
                <a:solidFill>
                  <a:schemeClr val="tx1"/>
                </a:solidFill>
              </a:rPr>
              <a:t>señales</a:t>
            </a:r>
            <a:endParaRPr lang="en-US" sz="2000" dirty="0">
              <a:solidFill>
                <a:schemeClr val="tx1"/>
              </a:solidFill>
            </a:endParaRPr>
          </a:p>
        </p:txBody>
      </p:sp>
      <p:sp>
        <p:nvSpPr>
          <p:cNvPr id="26" name="TextBox 25">
            <a:extLst>
              <a:ext uri="{FF2B5EF4-FFF2-40B4-BE49-F238E27FC236}">
                <a16:creationId xmlns:a16="http://schemas.microsoft.com/office/drawing/2014/main" id="{51AE2579-8557-B965-184A-302135489DE7}"/>
              </a:ext>
            </a:extLst>
          </p:cNvPr>
          <p:cNvSpPr txBox="1"/>
          <p:nvPr/>
        </p:nvSpPr>
        <p:spPr>
          <a:xfrm>
            <a:off x="6181405" y="3744386"/>
            <a:ext cx="2232000" cy="576810"/>
          </a:xfrm>
          <a:prstGeom prst="roundRect">
            <a:avLst>
              <a:gd name="adj" fmla="val 2340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algn="ct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err="1"/>
              <a:t>Análisis</a:t>
            </a:r>
            <a:r>
              <a:rPr lang="en-US" dirty="0"/>
              <a:t> del </a:t>
            </a:r>
            <a:r>
              <a:rPr lang="en-US" dirty="0" err="1"/>
              <a:t>entorno</a:t>
            </a:r>
            <a:r>
              <a:rPr lang="en-US" dirty="0"/>
              <a:t> real</a:t>
            </a:r>
            <a:endParaRPr lang="es-419" dirty="0"/>
          </a:p>
        </p:txBody>
      </p:sp>
      <p:sp>
        <p:nvSpPr>
          <p:cNvPr id="27" name="Rectangle: Rounded Corners 26">
            <a:extLst>
              <a:ext uri="{FF2B5EF4-FFF2-40B4-BE49-F238E27FC236}">
                <a16:creationId xmlns:a16="http://schemas.microsoft.com/office/drawing/2014/main" id="{5815E338-DD65-228D-58D5-048149DCECE1}"/>
              </a:ext>
            </a:extLst>
          </p:cNvPr>
          <p:cNvSpPr/>
          <p:nvPr/>
        </p:nvSpPr>
        <p:spPr>
          <a:xfrm>
            <a:off x="9774841" y="3826712"/>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Programación</a:t>
            </a:r>
            <a:endParaRPr lang="en-US" sz="2000" dirty="0">
              <a:solidFill>
                <a:schemeClr val="tx1"/>
              </a:solidFill>
            </a:endParaRPr>
          </a:p>
        </p:txBody>
      </p:sp>
      <p:sp>
        <p:nvSpPr>
          <p:cNvPr id="28" name="Rectangle: Rounded Corners 27">
            <a:extLst>
              <a:ext uri="{FF2B5EF4-FFF2-40B4-BE49-F238E27FC236}">
                <a16:creationId xmlns:a16="http://schemas.microsoft.com/office/drawing/2014/main" id="{35758B13-5488-D0A1-E7BE-C0A6B2BB3C4E}"/>
              </a:ext>
            </a:extLst>
          </p:cNvPr>
          <p:cNvSpPr/>
          <p:nvPr/>
        </p:nvSpPr>
        <p:spPr>
          <a:xfrm>
            <a:off x="251719" y="6437581"/>
            <a:ext cx="5844279" cy="374574"/>
          </a:xfrm>
          <a:prstGeom prst="roundRect">
            <a:avLst/>
          </a:prstGeom>
          <a:solidFill>
            <a:srgbClr val="FC9AA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DEBUG</a:t>
            </a:r>
            <a:r>
              <a:rPr lang="en-US" dirty="0">
                <a:solidFill>
                  <a:schemeClr val="tx1"/>
                </a:solidFill>
              </a:rPr>
              <a:t>. </a:t>
            </a:r>
            <a:endParaRPr lang="es-419" dirty="0">
              <a:solidFill>
                <a:schemeClr val="tx1"/>
              </a:solidFill>
            </a:endParaRPr>
          </a:p>
        </p:txBody>
      </p:sp>
      <p:sp>
        <p:nvSpPr>
          <p:cNvPr id="20" name="Rectangle: Rounded Corners 19">
            <a:extLst>
              <a:ext uri="{FF2B5EF4-FFF2-40B4-BE49-F238E27FC236}">
                <a16:creationId xmlns:a16="http://schemas.microsoft.com/office/drawing/2014/main" id="{2EA272EF-7B98-5198-4932-3B6C18131005}"/>
              </a:ext>
            </a:extLst>
          </p:cNvPr>
          <p:cNvSpPr/>
          <p:nvPr/>
        </p:nvSpPr>
        <p:spPr>
          <a:xfrm>
            <a:off x="274625" y="3002766"/>
            <a:ext cx="2319232" cy="28895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Los </a:t>
            </a:r>
            <a:r>
              <a:rPr lang="en-US" sz="2000" dirty="0" err="1">
                <a:solidFill>
                  <a:schemeClr val="tx1"/>
                </a:solidFill>
              </a:rPr>
              <a:t>puertos</a:t>
            </a:r>
            <a:endParaRPr lang="en-US" sz="2000" dirty="0">
              <a:solidFill>
                <a:schemeClr val="tx1"/>
              </a:solidFill>
            </a:endParaRPr>
          </a:p>
        </p:txBody>
      </p:sp>
      <p:sp>
        <p:nvSpPr>
          <p:cNvPr id="25" name="Rectangle: Rounded Corners 24">
            <a:extLst>
              <a:ext uri="{FF2B5EF4-FFF2-40B4-BE49-F238E27FC236}">
                <a16:creationId xmlns:a16="http://schemas.microsoft.com/office/drawing/2014/main" id="{4FCA1451-A2B4-AB9B-D475-0915CC6D46A9}"/>
              </a:ext>
            </a:extLst>
          </p:cNvPr>
          <p:cNvSpPr/>
          <p:nvPr/>
        </p:nvSpPr>
        <p:spPr>
          <a:xfrm>
            <a:off x="285596" y="4518178"/>
            <a:ext cx="2315469" cy="31544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Señal</a:t>
            </a:r>
            <a:r>
              <a:rPr lang="en-US" sz="2000" dirty="0">
                <a:solidFill>
                  <a:schemeClr val="tx1"/>
                </a:solidFill>
              </a:rPr>
              <a:t> </a:t>
            </a:r>
            <a:r>
              <a:rPr lang="en-US" sz="2000" dirty="0" err="1">
                <a:solidFill>
                  <a:schemeClr val="tx1"/>
                </a:solidFill>
              </a:rPr>
              <a:t>snalógica</a:t>
            </a:r>
            <a:endParaRPr lang="en-US" sz="2000" dirty="0">
              <a:solidFill>
                <a:schemeClr val="tx1"/>
              </a:solidFill>
            </a:endParaRPr>
          </a:p>
        </p:txBody>
      </p:sp>
      <p:sp>
        <p:nvSpPr>
          <p:cNvPr id="29" name="Rectangle: Rounded Corners 28">
            <a:extLst>
              <a:ext uri="{FF2B5EF4-FFF2-40B4-BE49-F238E27FC236}">
                <a16:creationId xmlns:a16="http://schemas.microsoft.com/office/drawing/2014/main" id="{C8A4D4AE-883F-EEE7-C9F2-9214A4EDA60E}"/>
              </a:ext>
            </a:extLst>
          </p:cNvPr>
          <p:cNvSpPr/>
          <p:nvPr/>
        </p:nvSpPr>
        <p:spPr>
          <a:xfrm>
            <a:off x="275821" y="4900424"/>
            <a:ext cx="2335017" cy="31544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Señal</a:t>
            </a:r>
            <a:r>
              <a:rPr lang="en-US" sz="2000" dirty="0">
                <a:solidFill>
                  <a:schemeClr val="tx1"/>
                </a:solidFill>
              </a:rPr>
              <a:t> digital</a:t>
            </a:r>
          </a:p>
        </p:txBody>
      </p:sp>
      <p:sp>
        <p:nvSpPr>
          <p:cNvPr id="30" name="Rectangle: Rounded Corners 29">
            <a:extLst>
              <a:ext uri="{FF2B5EF4-FFF2-40B4-BE49-F238E27FC236}">
                <a16:creationId xmlns:a16="http://schemas.microsoft.com/office/drawing/2014/main" id="{3F83737F-6860-B01B-2729-A64E63C16A6D}"/>
              </a:ext>
            </a:extLst>
          </p:cNvPr>
          <p:cNvSpPr/>
          <p:nvPr/>
        </p:nvSpPr>
        <p:spPr>
          <a:xfrm>
            <a:off x="259742" y="5266786"/>
            <a:ext cx="2375942" cy="5461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Análisis</a:t>
            </a:r>
            <a:r>
              <a:rPr lang="en-US" sz="2000" dirty="0">
                <a:solidFill>
                  <a:schemeClr val="tx1"/>
                </a:solidFill>
              </a:rPr>
              <a:t> de </a:t>
            </a:r>
            <a:r>
              <a:rPr lang="en-US" sz="2000" dirty="0" err="1">
                <a:solidFill>
                  <a:schemeClr val="tx1"/>
                </a:solidFill>
              </a:rPr>
              <a:t>datos</a:t>
            </a:r>
            <a:r>
              <a:rPr lang="en-US" sz="2000" dirty="0">
                <a:solidFill>
                  <a:schemeClr val="tx1"/>
                </a:solidFill>
              </a:rPr>
              <a:t>: variables</a:t>
            </a:r>
          </a:p>
        </p:txBody>
      </p:sp>
      <p:sp>
        <p:nvSpPr>
          <p:cNvPr id="31" name="Rectangle: Rounded Corners 30">
            <a:extLst>
              <a:ext uri="{FF2B5EF4-FFF2-40B4-BE49-F238E27FC236}">
                <a16:creationId xmlns:a16="http://schemas.microsoft.com/office/drawing/2014/main" id="{4EB7DD7D-9A4B-81EF-81CD-FA458E975A02}"/>
              </a:ext>
            </a:extLst>
          </p:cNvPr>
          <p:cNvSpPr/>
          <p:nvPr/>
        </p:nvSpPr>
        <p:spPr>
          <a:xfrm>
            <a:off x="6188561" y="2301955"/>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Pensamiento</a:t>
            </a:r>
            <a:r>
              <a:rPr lang="en-US" sz="2000" dirty="0">
                <a:solidFill>
                  <a:schemeClr val="tx1"/>
                </a:solidFill>
              </a:rPr>
              <a:t> </a:t>
            </a:r>
            <a:r>
              <a:rPr lang="en-US" sz="2000" dirty="0" err="1">
                <a:solidFill>
                  <a:schemeClr val="tx1"/>
                </a:solidFill>
              </a:rPr>
              <a:t>crítico</a:t>
            </a:r>
            <a:endParaRPr lang="en-US" sz="2000" dirty="0">
              <a:solidFill>
                <a:schemeClr val="tx1"/>
              </a:solidFill>
            </a:endParaRPr>
          </a:p>
        </p:txBody>
      </p:sp>
      <p:sp>
        <p:nvSpPr>
          <p:cNvPr id="32" name="Rectangle: Rounded Corners 31">
            <a:extLst>
              <a:ext uri="{FF2B5EF4-FFF2-40B4-BE49-F238E27FC236}">
                <a16:creationId xmlns:a16="http://schemas.microsoft.com/office/drawing/2014/main" id="{F8466C6A-2D8B-4EED-852F-D601DBDAABE0}"/>
              </a:ext>
            </a:extLst>
          </p:cNvPr>
          <p:cNvSpPr/>
          <p:nvPr/>
        </p:nvSpPr>
        <p:spPr>
          <a:xfrm>
            <a:off x="6181405" y="3014825"/>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Pensamiento</a:t>
            </a:r>
            <a:r>
              <a:rPr lang="en-US" sz="2000" dirty="0">
                <a:solidFill>
                  <a:schemeClr val="tx1"/>
                </a:solidFill>
              </a:rPr>
              <a:t> de </a:t>
            </a:r>
            <a:r>
              <a:rPr lang="en-US" sz="2000" dirty="0" err="1">
                <a:solidFill>
                  <a:schemeClr val="tx1"/>
                </a:solidFill>
              </a:rPr>
              <a:t>diseño</a:t>
            </a:r>
            <a:r>
              <a:rPr lang="en-US" sz="2000" dirty="0">
                <a:solidFill>
                  <a:schemeClr val="tx1"/>
                </a:solidFill>
              </a:rPr>
              <a:t> </a:t>
            </a:r>
            <a:r>
              <a:rPr lang="en-US" sz="2000" dirty="0" err="1">
                <a:solidFill>
                  <a:schemeClr val="tx1"/>
                </a:solidFill>
              </a:rPr>
              <a:t>crítico</a:t>
            </a:r>
            <a:endParaRPr lang="en-US" sz="2000" dirty="0">
              <a:solidFill>
                <a:schemeClr val="tx1"/>
              </a:solidFill>
            </a:endParaRPr>
          </a:p>
        </p:txBody>
      </p:sp>
      <p:sp>
        <p:nvSpPr>
          <p:cNvPr id="33" name="TextBox 32">
            <a:extLst>
              <a:ext uri="{FF2B5EF4-FFF2-40B4-BE49-F238E27FC236}">
                <a16:creationId xmlns:a16="http://schemas.microsoft.com/office/drawing/2014/main" id="{3839BADF-A22B-CF0F-073C-4E5AEC59204B}"/>
              </a:ext>
            </a:extLst>
          </p:cNvPr>
          <p:cNvSpPr txBox="1"/>
          <p:nvPr/>
        </p:nvSpPr>
        <p:spPr>
          <a:xfrm>
            <a:off x="6174197" y="4387262"/>
            <a:ext cx="2232000" cy="927726"/>
          </a:xfrm>
          <a:prstGeom prst="roundRect">
            <a:avLst>
              <a:gd name="adj" fmla="val 2340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algn="ct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Desarrollo de </a:t>
            </a:r>
            <a:r>
              <a:rPr lang="en-US" dirty="0" err="1"/>
              <a:t>propuesta</a:t>
            </a:r>
            <a:r>
              <a:rPr lang="en-US" dirty="0"/>
              <a:t> o </a:t>
            </a:r>
            <a:r>
              <a:rPr lang="en-US" dirty="0" err="1"/>
              <a:t>solución</a:t>
            </a:r>
            <a:endParaRPr lang="es-419" dirty="0"/>
          </a:p>
        </p:txBody>
      </p:sp>
      <p:sp>
        <p:nvSpPr>
          <p:cNvPr id="34" name="Rectangle: Rounded Corners 33">
            <a:extLst>
              <a:ext uri="{FF2B5EF4-FFF2-40B4-BE49-F238E27FC236}">
                <a16:creationId xmlns:a16="http://schemas.microsoft.com/office/drawing/2014/main" id="{C63573DC-EDBE-8C6F-4202-81C6988373CC}"/>
              </a:ext>
            </a:extLst>
          </p:cNvPr>
          <p:cNvSpPr/>
          <p:nvPr/>
        </p:nvSpPr>
        <p:spPr>
          <a:xfrm>
            <a:off x="6159285" y="5376007"/>
            <a:ext cx="2232001" cy="106157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Selección</a:t>
            </a:r>
            <a:r>
              <a:rPr lang="en-US" sz="2000" dirty="0">
                <a:solidFill>
                  <a:schemeClr val="tx1"/>
                </a:solidFill>
              </a:rPr>
              <a:t> de </a:t>
            </a:r>
            <a:r>
              <a:rPr lang="en-US" sz="2000" dirty="0" err="1">
                <a:solidFill>
                  <a:schemeClr val="tx1"/>
                </a:solidFill>
              </a:rPr>
              <a:t>sistema</a:t>
            </a:r>
            <a:r>
              <a:rPr lang="en-US" sz="2000" dirty="0">
                <a:solidFill>
                  <a:schemeClr val="tx1"/>
                </a:solidFill>
              </a:rPr>
              <a:t> y </a:t>
            </a:r>
            <a:r>
              <a:rPr lang="en-US" sz="2000" dirty="0" err="1">
                <a:solidFill>
                  <a:schemeClr val="tx1"/>
                </a:solidFill>
              </a:rPr>
              <a:t>dispositivos</a:t>
            </a:r>
            <a:endParaRPr lang="en-US" sz="2000" dirty="0">
              <a:solidFill>
                <a:schemeClr val="tx1"/>
              </a:solidFill>
            </a:endParaRPr>
          </a:p>
        </p:txBody>
      </p:sp>
      <p:sp>
        <p:nvSpPr>
          <p:cNvPr id="35" name="Right Brace 34">
            <a:extLst>
              <a:ext uri="{FF2B5EF4-FFF2-40B4-BE49-F238E27FC236}">
                <a16:creationId xmlns:a16="http://schemas.microsoft.com/office/drawing/2014/main" id="{05B6A92A-17F0-886E-10AB-4055178C6A0D}"/>
              </a:ext>
            </a:extLst>
          </p:cNvPr>
          <p:cNvSpPr/>
          <p:nvPr/>
        </p:nvSpPr>
        <p:spPr>
          <a:xfrm>
            <a:off x="8542557" y="3897624"/>
            <a:ext cx="426514" cy="2429812"/>
          </a:xfrm>
          <a:prstGeom prst="rightBrace">
            <a:avLst>
              <a:gd name="adj1" fmla="val 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Tree>
    <p:extLst>
      <p:ext uri="{BB962C8B-B14F-4D97-AF65-F5344CB8AC3E}">
        <p14:creationId xmlns:p14="http://schemas.microsoft.com/office/powerpoint/2010/main" val="2333629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adolescent girl assembling robotics in classroom">
            <a:extLst>
              <a:ext uri="{FF2B5EF4-FFF2-40B4-BE49-F238E27FC236}">
                <a16:creationId xmlns:a16="http://schemas.microsoft.com/office/drawing/2014/main" id="{0DEB6F22-CE34-C20B-EAD3-419FAAB1BAF5}"/>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22"/>
            <a:ext cx="12191977" cy="6858022"/>
          </a:xfrm>
          <a:prstGeom prst="rect">
            <a:avLst/>
          </a:prstGeom>
        </p:spPr>
      </p:pic>
      <p:sp>
        <p:nvSpPr>
          <p:cNvPr id="2" name="Title 1">
            <a:extLst>
              <a:ext uri="{FF2B5EF4-FFF2-40B4-BE49-F238E27FC236}">
                <a16:creationId xmlns:a16="http://schemas.microsoft.com/office/drawing/2014/main" id="{37C3C712-D5FD-811A-226B-A5FBF1575619}"/>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4000" b="1" baseline="30000" dirty="0">
                <a:solidFill>
                  <a:srgbClr val="FFFFFF"/>
                </a:solidFill>
              </a:rPr>
              <a:t>8vo </a:t>
            </a:r>
            <a:r>
              <a:rPr lang="en-US" sz="4000" b="1" dirty="0">
                <a:solidFill>
                  <a:srgbClr val="FFFFFF"/>
                </a:solidFill>
              </a:rPr>
              <a:t>a 9</a:t>
            </a:r>
            <a:r>
              <a:rPr lang="en-US" sz="4000" b="1" baseline="30000" dirty="0">
                <a:solidFill>
                  <a:srgbClr val="FFFFFF"/>
                </a:solidFill>
              </a:rPr>
              <a:t>no</a:t>
            </a:r>
            <a:br>
              <a:rPr lang="en-US" sz="4000" b="1" baseline="30000" dirty="0">
                <a:solidFill>
                  <a:srgbClr val="FFFFFF"/>
                </a:solidFill>
              </a:rPr>
            </a:br>
            <a:r>
              <a:rPr lang="en-US" sz="4000" b="1" dirty="0">
                <a:solidFill>
                  <a:srgbClr val="FFFFFF"/>
                </a:solidFill>
              </a:rPr>
              <a:t>SECUNDARIA</a:t>
            </a:r>
            <a:br>
              <a:rPr lang="en-US" sz="4000" b="1" dirty="0">
                <a:solidFill>
                  <a:srgbClr val="FFFFFF"/>
                </a:solidFill>
              </a:rPr>
            </a:br>
            <a:endParaRPr lang="en-US" sz="4000" b="1" baseline="30000" dirty="0">
              <a:solidFill>
                <a:srgbClr val="FFFFFF"/>
              </a:solidFill>
            </a:endParaRPr>
          </a:p>
        </p:txBody>
      </p:sp>
    </p:spTree>
    <p:extLst>
      <p:ext uri="{BB962C8B-B14F-4D97-AF65-F5344CB8AC3E}">
        <p14:creationId xmlns:p14="http://schemas.microsoft.com/office/powerpoint/2010/main" val="1994962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1" y="98660"/>
            <a:ext cx="12191999" cy="511952"/>
          </a:xfrm>
          <a:prstGeom prst="rect">
            <a:avLst/>
          </a:prstGeom>
          <a:solidFill>
            <a:srgbClr val="7030A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SECUNDARIA (de 8 a 9) – Marco General</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90114" y="1144302"/>
            <a:ext cx="11995867" cy="4168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t>Pensamiento Computacional 3</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90115" y="683710"/>
            <a:ext cx="11995867" cy="422132"/>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CIUDADANIA DIGITAL – </a:t>
            </a:r>
            <a:r>
              <a:rPr lang="en-US" sz="2400">
                <a:solidFill>
                  <a:schemeClr val="bg1"/>
                </a:solidFill>
                <a:latin typeface="Segoe UI Semibold" panose="020B0702040204020203" pitchFamily="34" charset="0"/>
                <a:cs typeface="Segoe UI Semibold" panose="020B0702040204020203" pitchFamily="34" charset="0"/>
              </a:rPr>
              <a:t>Eje Transversal</a:t>
            </a:r>
            <a:endParaRPr lang="es-419" sz="2400" dirty="0">
              <a:solidFill>
                <a:schemeClr val="bg1"/>
              </a:solidFill>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A3409B8C-CBD7-4F7B-0B68-5F43BA911CBF}"/>
              </a:ext>
            </a:extLst>
          </p:cNvPr>
          <p:cNvSpPr/>
          <p:nvPr/>
        </p:nvSpPr>
        <p:spPr>
          <a:xfrm>
            <a:off x="7067966" y="1657166"/>
            <a:ext cx="5011984" cy="5141215"/>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419" dirty="0">
                <a:solidFill>
                  <a:schemeClr val="tx1"/>
                </a:solidFill>
              </a:rPr>
              <a:t>Descompone los problemas en subproblemas y simplifica el desarrollo del program</a:t>
            </a:r>
            <a:r>
              <a:rPr lang="en-US" dirty="0">
                <a:solidFill>
                  <a:schemeClr val="tx1"/>
                </a:solidFill>
              </a:rPr>
              <a:t>a/soluci</a:t>
            </a:r>
            <a:r>
              <a:rPr lang="es-419" dirty="0">
                <a:solidFill>
                  <a:schemeClr val="tx1"/>
                </a:solidFill>
              </a:rPr>
              <a:t>ón.</a:t>
            </a:r>
          </a:p>
          <a:p>
            <a:pPr marL="285750" indent="-285750" algn="just">
              <a:buFont typeface="Arial" panose="020B0604020202020204" pitchFamily="34" charset="0"/>
              <a:buChar char="•"/>
            </a:pPr>
            <a:r>
              <a:rPr lang="es-419" dirty="0">
                <a:solidFill>
                  <a:schemeClr val="tx1"/>
                </a:solidFill>
              </a:rPr>
              <a:t>Identifica y describe patrones para crear funciones, objetivos o desarrollar predicciones.</a:t>
            </a:r>
          </a:p>
          <a:p>
            <a:pPr marL="285750" indent="-285750" algn="just">
              <a:buFont typeface="Arial" panose="020B0604020202020204" pitchFamily="34" charset="0"/>
              <a:buChar char="•"/>
            </a:pPr>
            <a:r>
              <a:rPr lang="es-419" dirty="0">
                <a:solidFill>
                  <a:schemeClr val="tx1"/>
                </a:solidFill>
              </a:rPr>
              <a:t>Comprende, modifica, e incorpora soluciones parciales al  proceso siguiendo algoritmos.</a:t>
            </a:r>
          </a:p>
          <a:p>
            <a:pPr marL="285750" indent="-285750" algn="just">
              <a:buFont typeface="Arial" panose="020B0604020202020204" pitchFamily="34" charset="0"/>
              <a:buChar char="•"/>
            </a:pPr>
            <a:r>
              <a:rPr lang="es-419" dirty="0">
                <a:solidFill>
                  <a:schemeClr val="tx1"/>
                </a:solidFill>
              </a:rPr>
              <a:t>Crea programas de orden superior que incluyen lazos, secuencias, condicionales, eventos y</a:t>
            </a:r>
            <a:r>
              <a:rPr lang="en-US" dirty="0">
                <a:solidFill>
                  <a:schemeClr val="tx1"/>
                </a:solidFill>
              </a:rPr>
              <a:t>/o </a:t>
            </a:r>
            <a:r>
              <a:rPr lang="en-US" dirty="0" err="1">
                <a:solidFill>
                  <a:schemeClr val="tx1"/>
                </a:solidFill>
              </a:rPr>
              <a:t>funciones</a:t>
            </a:r>
            <a:r>
              <a:rPr lang="en-US" dirty="0">
                <a:solidFill>
                  <a:schemeClr val="tx1"/>
                </a:solidFill>
              </a:rPr>
              <a:t>.</a:t>
            </a:r>
          </a:p>
          <a:p>
            <a:pPr marL="285750" indent="-285750" algn="just">
              <a:buFont typeface="Arial" panose="020B0604020202020204" pitchFamily="34" charset="0"/>
              <a:buChar char="•"/>
            </a:pPr>
            <a:r>
              <a:rPr lang="en-US" dirty="0" err="1">
                <a:solidFill>
                  <a:schemeClr val="tx1"/>
                </a:solidFill>
              </a:rPr>
              <a:t>Crea</a:t>
            </a:r>
            <a:r>
              <a:rPr lang="en-US" dirty="0">
                <a:solidFill>
                  <a:schemeClr val="tx1"/>
                </a:solidFill>
              </a:rPr>
              <a:t> </a:t>
            </a:r>
            <a:r>
              <a:rPr lang="en-US" dirty="0" err="1">
                <a:solidFill>
                  <a:schemeClr val="tx1"/>
                </a:solidFill>
              </a:rPr>
              <a:t>programas</a:t>
            </a:r>
            <a:r>
              <a:rPr lang="en-US" dirty="0">
                <a:solidFill>
                  <a:schemeClr val="tx1"/>
                </a:solidFill>
              </a:rPr>
              <a:t> con variables para </a:t>
            </a:r>
            <a:r>
              <a:rPr lang="en-US" dirty="0" err="1">
                <a:solidFill>
                  <a:schemeClr val="tx1"/>
                </a:solidFill>
              </a:rPr>
              <a:t>almacenar</a:t>
            </a:r>
            <a:r>
              <a:rPr lang="en-US" dirty="0">
                <a:solidFill>
                  <a:schemeClr val="tx1"/>
                </a:solidFill>
              </a:rPr>
              <a:t> y </a:t>
            </a:r>
            <a:r>
              <a:rPr lang="en-US" dirty="0" err="1">
                <a:solidFill>
                  <a:schemeClr val="tx1"/>
                </a:solidFill>
              </a:rPr>
              <a:t>modificar</a:t>
            </a:r>
            <a:r>
              <a:rPr lang="en-US" dirty="0">
                <a:solidFill>
                  <a:schemeClr val="tx1"/>
                </a:solidFill>
              </a:rPr>
              <a:t> </a:t>
            </a:r>
            <a:r>
              <a:rPr lang="en-US" dirty="0" err="1">
                <a:solidFill>
                  <a:schemeClr val="tx1"/>
                </a:solidFill>
              </a:rPr>
              <a:t>datos</a:t>
            </a:r>
            <a:r>
              <a:rPr lang="en-US" dirty="0">
                <a:solidFill>
                  <a:schemeClr val="tx1"/>
                </a:solidFill>
              </a:rPr>
              <a:t>.</a:t>
            </a:r>
          </a:p>
          <a:p>
            <a:pPr marL="285750" indent="-285750" algn="just">
              <a:buFont typeface="Arial" panose="020B0604020202020204" pitchFamily="34" charset="0"/>
              <a:buChar char="•"/>
            </a:pPr>
            <a:r>
              <a:rPr lang="es-419" dirty="0">
                <a:solidFill>
                  <a:schemeClr val="tx1"/>
                </a:solidFill>
              </a:rPr>
              <a:t>Prueba y depura (identifica y corrige errores) a un programa o algoritmo para asegurar que funcione según lo previsto.</a:t>
            </a:r>
          </a:p>
          <a:p>
            <a:pPr marL="285750" indent="-285750" algn="just">
              <a:buFont typeface="Arial" panose="020B0604020202020204" pitchFamily="34" charset="0"/>
              <a:buChar char="•"/>
            </a:pPr>
            <a:r>
              <a:rPr lang="es-419" dirty="0">
                <a:solidFill>
                  <a:schemeClr val="tx1"/>
                </a:solidFill>
              </a:rPr>
              <a:t>Organiza y presenta los datos recopilados visualmente para crear salidas de información.</a:t>
            </a:r>
          </a:p>
          <a:p>
            <a:pPr marL="285750" indent="-285750" algn="just">
              <a:buFont typeface="Arial" panose="020B0604020202020204" pitchFamily="34" charset="0"/>
              <a:buChar char="•"/>
            </a:pPr>
            <a:r>
              <a:rPr lang="es-419" dirty="0">
                <a:solidFill>
                  <a:schemeClr val="tx1"/>
                </a:solidFill>
              </a:rPr>
              <a:t>Trabaja respetuosamente entre compañeros. </a:t>
            </a:r>
          </a:p>
          <a:p>
            <a:endParaRPr lang="es-419" b="1" dirty="0">
              <a:solidFill>
                <a:schemeClr val="tx1"/>
              </a:solidFill>
            </a:endParaRPr>
          </a:p>
          <a:p>
            <a:endParaRPr lang="es-419" dirty="0">
              <a:solidFill>
                <a:schemeClr val="tx1"/>
              </a:solidFill>
            </a:endParaRPr>
          </a:p>
        </p:txBody>
      </p:sp>
      <p:sp>
        <p:nvSpPr>
          <p:cNvPr id="2" name="Rectangle: Rounded Corners 1">
            <a:extLst>
              <a:ext uri="{FF2B5EF4-FFF2-40B4-BE49-F238E27FC236}">
                <a16:creationId xmlns:a16="http://schemas.microsoft.com/office/drawing/2014/main" id="{372C2634-E0A5-5E7B-B52E-7621860DD4F5}"/>
              </a:ext>
            </a:extLst>
          </p:cNvPr>
          <p:cNvSpPr/>
          <p:nvPr/>
        </p:nvSpPr>
        <p:spPr>
          <a:xfrm>
            <a:off x="114188" y="2633447"/>
            <a:ext cx="2182297" cy="59133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Secuencias</a:t>
            </a:r>
            <a:r>
              <a:rPr lang="en-US" sz="2000" dirty="0">
                <a:solidFill>
                  <a:schemeClr val="tx1"/>
                </a:solidFill>
              </a:rPr>
              <a:t> y </a:t>
            </a:r>
            <a:r>
              <a:rPr lang="en-US" sz="2000" dirty="0" err="1">
                <a:solidFill>
                  <a:schemeClr val="tx1"/>
                </a:solidFill>
              </a:rPr>
              <a:t>patrones</a:t>
            </a:r>
            <a:r>
              <a:rPr lang="en-US" sz="2000" dirty="0">
                <a:solidFill>
                  <a:schemeClr val="tx1"/>
                </a:solidFill>
              </a:rPr>
              <a:t> </a:t>
            </a:r>
          </a:p>
        </p:txBody>
      </p:sp>
      <p:sp>
        <p:nvSpPr>
          <p:cNvPr id="7" name="Rectangle: Rounded Corners 6">
            <a:extLst>
              <a:ext uri="{FF2B5EF4-FFF2-40B4-BE49-F238E27FC236}">
                <a16:creationId xmlns:a16="http://schemas.microsoft.com/office/drawing/2014/main" id="{F33F706C-551B-9776-9581-6D0A9C9D2F32}"/>
              </a:ext>
            </a:extLst>
          </p:cNvPr>
          <p:cNvSpPr/>
          <p:nvPr/>
        </p:nvSpPr>
        <p:spPr>
          <a:xfrm>
            <a:off x="2405437" y="4903897"/>
            <a:ext cx="2264892"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Lazo</a:t>
            </a:r>
            <a:r>
              <a:rPr lang="en-US" sz="2000" dirty="0">
                <a:solidFill>
                  <a:schemeClr val="tx1"/>
                </a:solidFill>
              </a:rPr>
              <a:t> o </a:t>
            </a:r>
            <a:r>
              <a:rPr lang="en-US" sz="2000" dirty="0" err="1">
                <a:solidFill>
                  <a:schemeClr val="tx1"/>
                </a:solidFill>
              </a:rPr>
              <a:t>Bucle</a:t>
            </a:r>
            <a:r>
              <a:rPr lang="en-US" sz="2000" dirty="0">
                <a:solidFill>
                  <a:schemeClr val="tx1"/>
                </a:solidFill>
              </a:rPr>
              <a:t> </a:t>
            </a:r>
          </a:p>
        </p:txBody>
      </p:sp>
      <p:sp>
        <p:nvSpPr>
          <p:cNvPr id="11" name="Rectangle: Rounded Corners 10">
            <a:extLst>
              <a:ext uri="{FF2B5EF4-FFF2-40B4-BE49-F238E27FC236}">
                <a16:creationId xmlns:a16="http://schemas.microsoft.com/office/drawing/2014/main" id="{240F1E3F-62CB-3AB1-4A3E-055D334D43E9}"/>
              </a:ext>
            </a:extLst>
          </p:cNvPr>
          <p:cNvSpPr/>
          <p:nvPr/>
        </p:nvSpPr>
        <p:spPr>
          <a:xfrm>
            <a:off x="4749730" y="5151429"/>
            <a:ext cx="2232000" cy="6340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Impacto</a:t>
            </a:r>
            <a:r>
              <a:rPr lang="en-US" sz="2000" dirty="0">
                <a:solidFill>
                  <a:schemeClr val="tx1"/>
                </a:solidFill>
              </a:rPr>
              <a:t> de la </a:t>
            </a:r>
            <a:r>
              <a:rPr lang="en-US" sz="2000" dirty="0" err="1">
                <a:solidFill>
                  <a:schemeClr val="tx1"/>
                </a:solidFill>
              </a:rPr>
              <a:t>Tecnología</a:t>
            </a:r>
            <a:r>
              <a:rPr lang="en-US" sz="2000" dirty="0">
                <a:solidFill>
                  <a:schemeClr val="tx1"/>
                </a:solidFill>
              </a:rPr>
              <a:t> </a:t>
            </a:r>
          </a:p>
        </p:txBody>
      </p:sp>
      <p:sp>
        <p:nvSpPr>
          <p:cNvPr id="12" name="Rectangle: Rounded Corners 11">
            <a:extLst>
              <a:ext uri="{FF2B5EF4-FFF2-40B4-BE49-F238E27FC236}">
                <a16:creationId xmlns:a16="http://schemas.microsoft.com/office/drawing/2014/main" id="{30EADF72-9E49-7B4E-9991-B6019CD99183}"/>
              </a:ext>
            </a:extLst>
          </p:cNvPr>
          <p:cNvSpPr/>
          <p:nvPr/>
        </p:nvSpPr>
        <p:spPr>
          <a:xfrm>
            <a:off x="4749730" y="3778333"/>
            <a:ext cx="2232000" cy="57740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Desarrollo de </a:t>
            </a:r>
            <a:r>
              <a:rPr lang="en-US" sz="2000" dirty="0" err="1">
                <a:solidFill>
                  <a:schemeClr val="tx1"/>
                </a:solidFill>
              </a:rPr>
              <a:t>casos</a:t>
            </a:r>
            <a:r>
              <a:rPr lang="en-US" sz="2000" dirty="0">
                <a:solidFill>
                  <a:schemeClr val="tx1"/>
                </a:solidFill>
              </a:rPr>
              <a:t> y </a:t>
            </a:r>
            <a:r>
              <a:rPr lang="en-US" sz="2000" dirty="0" err="1">
                <a:solidFill>
                  <a:schemeClr val="tx1"/>
                </a:solidFill>
              </a:rPr>
              <a:t>proyectos</a:t>
            </a:r>
            <a:endParaRPr lang="en-US" sz="2000" dirty="0">
              <a:solidFill>
                <a:schemeClr val="tx1"/>
              </a:solidFill>
            </a:endParaRPr>
          </a:p>
        </p:txBody>
      </p:sp>
      <p:sp>
        <p:nvSpPr>
          <p:cNvPr id="13" name="Rectangle: Rounded Corners 12">
            <a:extLst>
              <a:ext uri="{FF2B5EF4-FFF2-40B4-BE49-F238E27FC236}">
                <a16:creationId xmlns:a16="http://schemas.microsoft.com/office/drawing/2014/main" id="{564766F1-2CAD-1E74-8C1B-063D1106C332}"/>
              </a:ext>
            </a:extLst>
          </p:cNvPr>
          <p:cNvSpPr/>
          <p:nvPr/>
        </p:nvSpPr>
        <p:spPr>
          <a:xfrm>
            <a:off x="112050" y="4770940"/>
            <a:ext cx="2177874" cy="59133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Funciones</a:t>
            </a:r>
            <a:r>
              <a:rPr lang="en-US" sz="2000" dirty="0">
                <a:solidFill>
                  <a:schemeClr val="tx1"/>
                </a:solidFill>
              </a:rPr>
              <a:t> </a:t>
            </a:r>
            <a:r>
              <a:rPr lang="en-US" sz="2000" dirty="0" err="1">
                <a:solidFill>
                  <a:schemeClr val="tx1"/>
                </a:solidFill>
              </a:rPr>
              <a:t>matemáticas</a:t>
            </a:r>
            <a:endParaRPr lang="en-US" sz="2000" dirty="0">
              <a:solidFill>
                <a:schemeClr val="tx1"/>
              </a:solidFill>
            </a:endParaRPr>
          </a:p>
        </p:txBody>
      </p:sp>
      <p:sp>
        <p:nvSpPr>
          <p:cNvPr id="14" name="Rectangle: Rounded Corners 13">
            <a:extLst>
              <a:ext uri="{FF2B5EF4-FFF2-40B4-BE49-F238E27FC236}">
                <a16:creationId xmlns:a16="http://schemas.microsoft.com/office/drawing/2014/main" id="{EA51DCCB-B515-34F1-DA9B-77753A275780}"/>
              </a:ext>
            </a:extLst>
          </p:cNvPr>
          <p:cNvSpPr/>
          <p:nvPr/>
        </p:nvSpPr>
        <p:spPr>
          <a:xfrm>
            <a:off x="118612" y="5932789"/>
            <a:ext cx="6863118" cy="24289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Proyecto</a:t>
            </a:r>
          </a:p>
        </p:txBody>
      </p:sp>
      <p:sp>
        <p:nvSpPr>
          <p:cNvPr id="15" name="Rectangle: Rounded Corners 14">
            <a:extLst>
              <a:ext uri="{FF2B5EF4-FFF2-40B4-BE49-F238E27FC236}">
                <a16:creationId xmlns:a16="http://schemas.microsoft.com/office/drawing/2014/main" id="{0367A977-458B-3EB5-A398-50815FF2EB66}"/>
              </a:ext>
            </a:extLst>
          </p:cNvPr>
          <p:cNvSpPr/>
          <p:nvPr/>
        </p:nvSpPr>
        <p:spPr>
          <a:xfrm>
            <a:off x="2754172" y="1729825"/>
            <a:ext cx="1696328" cy="184076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Lenguaje</a:t>
            </a:r>
            <a:r>
              <a:rPr lang="en-US" sz="2000" dirty="0">
                <a:solidFill>
                  <a:schemeClr val="tx1"/>
                </a:solidFill>
              </a:rPr>
              <a:t> de </a:t>
            </a:r>
            <a:r>
              <a:rPr lang="en-US" sz="2000" dirty="0" err="1">
                <a:solidFill>
                  <a:schemeClr val="tx1"/>
                </a:solidFill>
              </a:rPr>
              <a:t>Bloques</a:t>
            </a:r>
            <a:endParaRPr lang="en-US" sz="2000" dirty="0">
              <a:solidFill>
                <a:schemeClr val="tx1"/>
              </a:solidFill>
            </a:endParaRPr>
          </a:p>
          <a:p>
            <a:pPr algn="ctr"/>
            <a:r>
              <a:rPr lang="en-US" sz="2000" dirty="0">
                <a:solidFill>
                  <a:schemeClr val="tx1"/>
                </a:solidFill>
              </a:rPr>
              <a:t>+</a:t>
            </a:r>
          </a:p>
          <a:p>
            <a:pPr algn="ctr"/>
            <a:r>
              <a:rPr lang="en-US" sz="2000" dirty="0" err="1">
                <a:solidFill>
                  <a:schemeClr val="tx1"/>
                </a:solidFill>
              </a:rPr>
              <a:t>Lenguaje</a:t>
            </a:r>
            <a:r>
              <a:rPr lang="en-US" sz="2000" dirty="0">
                <a:solidFill>
                  <a:schemeClr val="tx1"/>
                </a:solidFill>
              </a:rPr>
              <a:t> </a:t>
            </a:r>
            <a:r>
              <a:rPr lang="en-US" sz="2000" dirty="0" err="1">
                <a:solidFill>
                  <a:schemeClr val="tx1"/>
                </a:solidFill>
              </a:rPr>
              <a:t>estructurado</a:t>
            </a:r>
            <a:endParaRPr lang="en-US" sz="2000" dirty="0">
              <a:solidFill>
                <a:schemeClr val="tx1"/>
              </a:solidFill>
            </a:endParaRPr>
          </a:p>
          <a:p>
            <a:pPr algn="ctr"/>
            <a:r>
              <a:rPr lang="en-US" sz="2000" dirty="0">
                <a:solidFill>
                  <a:schemeClr val="tx1"/>
                </a:solidFill>
              </a:rPr>
              <a:t>Phyton</a:t>
            </a:r>
          </a:p>
        </p:txBody>
      </p:sp>
      <p:sp>
        <p:nvSpPr>
          <p:cNvPr id="16" name="Rectangle: Rounded Corners 15">
            <a:extLst>
              <a:ext uri="{FF2B5EF4-FFF2-40B4-BE49-F238E27FC236}">
                <a16:creationId xmlns:a16="http://schemas.microsoft.com/office/drawing/2014/main" id="{0AAAD960-B51E-7263-61C5-969691C21008}"/>
              </a:ext>
            </a:extLst>
          </p:cNvPr>
          <p:cNvSpPr/>
          <p:nvPr/>
        </p:nvSpPr>
        <p:spPr>
          <a:xfrm>
            <a:off x="4626932" y="1763939"/>
            <a:ext cx="2232000" cy="66349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Análisis</a:t>
            </a:r>
            <a:r>
              <a:rPr lang="en-US" sz="2000" dirty="0">
                <a:solidFill>
                  <a:schemeClr val="tx1"/>
                </a:solidFill>
              </a:rPr>
              <a:t> de </a:t>
            </a:r>
            <a:r>
              <a:rPr lang="en-US" sz="2000" dirty="0" err="1">
                <a:solidFill>
                  <a:schemeClr val="tx1"/>
                </a:solidFill>
              </a:rPr>
              <a:t>algorítmos</a:t>
            </a:r>
            <a:endParaRPr lang="en-US" sz="2000" dirty="0">
              <a:solidFill>
                <a:schemeClr val="tx1"/>
              </a:solidFill>
            </a:endParaRPr>
          </a:p>
        </p:txBody>
      </p:sp>
      <p:sp>
        <p:nvSpPr>
          <p:cNvPr id="17" name="Rectangle: Rounded Corners 16">
            <a:extLst>
              <a:ext uri="{FF2B5EF4-FFF2-40B4-BE49-F238E27FC236}">
                <a16:creationId xmlns:a16="http://schemas.microsoft.com/office/drawing/2014/main" id="{FC317A4E-2D17-0032-04AB-B459C7555982}"/>
              </a:ext>
            </a:extLst>
          </p:cNvPr>
          <p:cNvSpPr/>
          <p:nvPr/>
        </p:nvSpPr>
        <p:spPr>
          <a:xfrm>
            <a:off x="2413054" y="3769903"/>
            <a:ext cx="2232000"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Video y </a:t>
            </a:r>
            <a:r>
              <a:rPr lang="en-US" sz="2000" dirty="0" err="1">
                <a:solidFill>
                  <a:schemeClr val="tx1"/>
                </a:solidFill>
              </a:rPr>
              <a:t>sonido</a:t>
            </a:r>
            <a:endParaRPr lang="en-US" sz="2000" dirty="0">
              <a:solidFill>
                <a:schemeClr val="tx1"/>
              </a:solidFill>
            </a:endParaRPr>
          </a:p>
        </p:txBody>
      </p:sp>
      <p:sp>
        <p:nvSpPr>
          <p:cNvPr id="18" name="Rectangle: Rounded Corners 17">
            <a:extLst>
              <a:ext uri="{FF2B5EF4-FFF2-40B4-BE49-F238E27FC236}">
                <a16:creationId xmlns:a16="http://schemas.microsoft.com/office/drawing/2014/main" id="{A5870083-EBC3-D1F4-AB76-AF657EE8E9B1}"/>
              </a:ext>
            </a:extLst>
          </p:cNvPr>
          <p:cNvSpPr/>
          <p:nvPr/>
        </p:nvSpPr>
        <p:spPr>
          <a:xfrm>
            <a:off x="4645054" y="2533910"/>
            <a:ext cx="2264892" cy="101635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Programaci</a:t>
            </a:r>
            <a:r>
              <a:rPr lang="es-419" sz="2000" dirty="0">
                <a:solidFill>
                  <a:schemeClr val="tx1"/>
                </a:solidFill>
              </a:rPr>
              <a:t>ón</a:t>
            </a:r>
            <a:r>
              <a:rPr lang="en-US" sz="2000" dirty="0">
                <a:solidFill>
                  <a:schemeClr val="tx1"/>
                </a:solidFill>
              </a:rPr>
              <a:t> de </a:t>
            </a:r>
            <a:r>
              <a:rPr lang="en-US" sz="2000" dirty="0" err="1">
                <a:solidFill>
                  <a:schemeClr val="tx1"/>
                </a:solidFill>
              </a:rPr>
              <a:t>Modelos</a:t>
            </a:r>
            <a:r>
              <a:rPr lang="en-US" sz="2000" dirty="0">
                <a:solidFill>
                  <a:schemeClr val="tx1"/>
                </a:solidFill>
              </a:rPr>
              <a:t> y </a:t>
            </a:r>
            <a:r>
              <a:rPr lang="en-US" sz="2000" dirty="0" err="1">
                <a:solidFill>
                  <a:schemeClr val="tx1"/>
                </a:solidFill>
              </a:rPr>
              <a:t>análisis</a:t>
            </a:r>
            <a:r>
              <a:rPr lang="en-US" sz="2000" dirty="0">
                <a:solidFill>
                  <a:schemeClr val="tx1"/>
                </a:solidFill>
              </a:rPr>
              <a:t> de </a:t>
            </a:r>
            <a:r>
              <a:rPr lang="en-US" sz="2000" dirty="0" err="1">
                <a:solidFill>
                  <a:schemeClr val="tx1"/>
                </a:solidFill>
              </a:rPr>
              <a:t>resultados</a:t>
            </a:r>
            <a:endParaRPr lang="en-US" sz="2000" dirty="0">
              <a:solidFill>
                <a:schemeClr val="tx1"/>
              </a:solidFill>
            </a:endParaRPr>
          </a:p>
        </p:txBody>
      </p:sp>
      <p:sp>
        <p:nvSpPr>
          <p:cNvPr id="19" name="Rectangle: Rounded Corners 18">
            <a:extLst>
              <a:ext uri="{FF2B5EF4-FFF2-40B4-BE49-F238E27FC236}">
                <a16:creationId xmlns:a16="http://schemas.microsoft.com/office/drawing/2014/main" id="{FFB2EEEF-6DBF-9ED5-C33C-46A97A967351}"/>
              </a:ext>
            </a:extLst>
          </p:cNvPr>
          <p:cNvSpPr/>
          <p:nvPr/>
        </p:nvSpPr>
        <p:spPr>
          <a:xfrm>
            <a:off x="4731289" y="4416572"/>
            <a:ext cx="2232000" cy="68020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Desarrollo de </a:t>
            </a:r>
            <a:r>
              <a:rPr lang="en-US" sz="2000" dirty="0" err="1">
                <a:solidFill>
                  <a:schemeClr val="tx1"/>
                </a:solidFill>
              </a:rPr>
              <a:t>desafíos</a:t>
            </a:r>
            <a:endParaRPr lang="en-US" sz="2000" dirty="0">
              <a:solidFill>
                <a:schemeClr val="tx1"/>
              </a:solidFill>
            </a:endParaRPr>
          </a:p>
        </p:txBody>
      </p:sp>
      <p:sp>
        <p:nvSpPr>
          <p:cNvPr id="8" name="Rectangle: Rounded Corners 7">
            <a:extLst>
              <a:ext uri="{FF2B5EF4-FFF2-40B4-BE49-F238E27FC236}">
                <a16:creationId xmlns:a16="http://schemas.microsoft.com/office/drawing/2014/main" id="{F98DD705-9F57-1F45-C097-535AFDE6F39F}"/>
              </a:ext>
            </a:extLst>
          </p:cNvPr>
          <p:cNvSpPr/>
          <p:nvPr/>
        </p:nvSpPr>
        <p:spPr>
          <a:xfrm>
            <a:off x="118612" y="3769903"/>
            <a:ext cx="2177873"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Datos</a:t>
            </a:r>
            <a:r>
              <a:rPr lang="en-US" sz="2000" dirty="0">
                <a:solidFill>
                  <a:schemeClr val="tx1"/>
                </a:solidFill>
              </a:rPr>
              <a:t> y variable</a:t>
            </a:r>
          </a:p>
        </p:txBody>
      </p:sp>
      <p:sp>
        <p:nvSpPr>
          <p:cNvPr id="21" name="Rectangle: Rounded Corners 20">
            <a:extLst>
              <a:ext uri="{FF2B5EF4-FFF2-40B4-BE49-F238E27FC236}">
                <a16:creationId xmlns:a16="http://schemas.microsoft.com/office/drawing/2014/main" id="{BF3C9465-A5D9-FE68-015A-4C9044120B09}"/>
              </a:ext>
            </a:extLst>
          </p:cNvPr>
          <p:cNvSpPr/>
          <p:nvPr/>
        </p:nvSpPr>
        <p:spPr>
          <a:xfrm>
            <a:off x="112049" y="5407142"/>
            <a:ext cx="2177873"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Funciones</a:t>
            </a:r>
            <a:r>
              <a:rPr lang="en-US" sz="2000" dirty="0">
                <a:solidFill>
                  <a:schemeClr val="tx1"/>
                </a:solidFill>
              </a:rPr>
              <a:t> </a:t>
            </a:r>
            <a:r>
              <a:rPr lang="en-US" sz="2000" dirty="0" err="1">
                <a:solidFill>
                  <a:schemeClr val="tx1"/>
                </a:solidFill>
              </a:rPr>
              <a:t>lógicas</a:t>
            </a:r>
            <a:endParaRPr lang="en-US" sz="2000" dirty="0">
              <a:solidFill>
                <a:schemeClr val="tx1"/>
              </a:solidFill>
            </a:endParaRPr>
          </a:p>
        </p:txBody>
      </p:sp>
      <p:sp>
        <p:nvSpPr>
          <p:cNvPr id="22" name="Rectangle: Rounded Corners 21">
            <a:extLst>
              <a:ext uri="{FF2B5EF4-FFF2-40B4-BE49-F238E27FC236}">
                <a16:creationId xmlns:a16="http://schemas.microsoft.com/office/drawing/2014/main" id="{07B5412A-F99C-F3D3-FF4B-676D1C966111}"/>
              </a:ext>
            </a:extLst>
          </p:cNvPr>
          <p:cNvSpPr/>
          <p:nvPr/>
        </p:nvSpPr>
        <p:spPr>
          <a:xfrm>
            <a:off x="112050" y="1702921"/>
            <a:ext cx="2188859" cy="40622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Descomposición</a:t>
            </a:r>
            <a:r>
              <a:rPr lang="en-US" sz="2000" dirty="0">
                <a:solidFill>
                  <a:schemeClr val="tx1"/>
                </a:solidFill>
              </a:rPr>
              <a:t> </a:t>
            </a:r>
          </a:p>
        </p:txBody>
      </p:sp>
      <p:sp>
        <p:nvSpPr>
          <p:cNvPr id="23" name="Rectangle: Rounded Corners 22">
            <a:extLst>
              <a:ext uri="{FF2B5EF4-FFF2-40B4-BE49-F238E27FC236}">
                <a16:creationId xmlns:a16="http://schemas.microsoft.com/office/drawing/2014/main" id="{3D8B397D-5D04-AC1A-7EB0-AEB21A74EDE5}"/>
              </a:ext>
            </a:extLst>
          </p:cNvPr>
          <p:cNvSpPr/>
          <p:nvPr/>
        </p:nvSpPr>
        <p:spPr>
          <a:xfrm>
            <a:off x="112050" y="2166959"/>
            <a:ext cx="2197322" cy="40622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Abstracción</a:t>
            </a:r>
            <a:r>
              <a:rPr lang="en-US" sz="2000" dirty="0">
                <a:solidFill>
                  <a:schemeClr val="tx1"/>
                </a:solidFill>
              </a:rPr>
              <a:t> </a:t>
            </a:r>
          </a:p>
        </p:txBody>
      </p:sp>
      <p:sp>
        <p:nvSpPr>
          <p:cNvPr id="24" name="Rectangle: Rounded Corners 23">
            <a:extLst>
              <a:ext uri="{FF2B5EF4-FFF2-40B4-BE49-F238E27FC236}">
                <a16:creationId xmlns:a16="http://schemas.microsoft.com/office/drawing/2014/main" id="{2B8F2578-FE35-57C1-4FA3-FCCA273B5AAB}"/>
              </a:ext>
            </a:extLst>
          </p:cNvPr>
          <p:cNvSpPr/>
          <p:nvPr/>
        </p:nvSpPr>
        <p:spPr>
          <a:xfrm>
            <a:off x="118612" y="3270235"/>
            <a:ext cx="2182297" cy="44603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Algoritmos</a:t>
            </a:r>
            <a:endParaRPr lang="en-US" sz="2000" dirty="0">
              <a:solidFill>
                <a:schemeClr val="tx1"/>
              </a:solidFill>
            </a:endParaRPr>
          </a:p>
        </p:txBody>
      </p:sp>
      <p:sp>
        <p:nvSpPr>
          <p:cNvPr id="27" name="Rectangle: Rounded Corners 26">
            <a:extLst>
              <a:ext uri="{FF2B5EF4-FFF2-40B4-BE49-F238E27FC236}">
                <a16:creationId xmlns:a16="http://schemas.microsoft.com/office/drawing/2014/main" id="{5815E338-DD65-228D-58D5-048149DCECE1}"/>
              </a:ext>
            </a:extLst>
          </p:cNvPr>
          <p:cNvSpPr/>
          <p:nvPr/>
        </p:nvSpPr>
        <p:spPr>
          <a:xfrm>
            <a:off x="2413054" y="4260474"/>
            <a:ext cx="2232000" cy="60361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Entrada y </a:t>
            </a:r>
            <a:r>
              <a:rPr lang="en-US" sz="2000" dirty="0" err="1">
                <a:solidFill>
                  <a:schemeClr val="tx1"/>
                </a:solidFill>
              </a:rPr>
              <a:t>salida</a:t>
            </a:r>
            <a:r>
              <a:rPr lang="en-US" sz="2000" dirty="0">
                <a:solidFill>
                  <a:schemeClr val="tx1"/>
                </a:solidFill>
              </a:rPr>
              <a:t> de </a:t>
            </a:r>
            <a:r>
              <a:rPr lang="en-US" sz="2000" dirty="0" err="1">
                <a:solidFill>
                  <a:schemeClr val="tx1"/>
                </a:solidFill>
              </a:rPr>
              <a:t>datos</a:t>
            </a:r>
            <a:r>
              <a:rPr lang="en-US" sz="2000" dirty="0">
                <a:solidFill>
                  <a:schemeClr val="tx1"/>
                </a:solidFill>
              </a:rPr>
              <a:t>: </a:t>
            </a:r>
            <a:r>
              <a:rPr lang="en-US" sz="2000" dirty="0" err="1">
                <a:solidFill>
                  <a:schemeClr val="tx1"/>
                </a:solidFill>
              </a:rPr>
              <a:t>sensores</a:t>
            </a:r>
            <a:endParaRPr lang="en-US" sz="2000" dirty="0">
              <a:solidFill>
                <a:schemeClr val="tx1"/>
              </a:solidFill>
            </a:endParaRPr>
          </a:p>
        </p:txBody>
      </p:sp>
      <p:sp>
        <p:nvSpPr>
          <p:cNvPr id="28" name="Rectangle: Rounded Corners 27">
            <a:extLst>
              <a:ext uri="{FF2B5EF4-FFF2-40B4-BE49-F238E27FC236}">
                <a16:creationId xmlns:a16="http://schemas.microsoft.com/office/drawing/2014/main" id="{35758B13-5488-D0A1-E7BE-C0A6B2BB3C4E}"/>
              </a:ext>
            </a:extLst>
          </p:cNvPr>
          <p:cNvSpPr/>
          <p:nvPr/>
        </p:nvSpPr>
        <p:spPr>
          <a:xfrm>
            <a:off x="112049" y="6264393"/>
            <a:ext cx="6869681" cy="593607"/>
          </a:xfrm>
          <a:prstGeom prst="roundRect">
            <a:avLst/>
          </a:prstGeom>
          <a:solidFill>
            <a:srgbClr val="FC9AA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chemeClr val="tx1"/>
                </a:solidFill>
              </a:rPr>
              <a:t>Temática</a:t>
            </a:r>
            <a:r>
              <a:rPr lang="en-US" b="1" dirty="0">
                <a:solidFill>
                  <a:schemeClr val="tx1"/>
                </a:solidFill>
              </a:rPr>
              <a:t> Transversal</a:t>
            </a:r>
            <a:r>
              <a:rPr lang="en-US" dirty="0">
                <a:solidFill>
                  <a:schemeClr val="tx1"/>
                </a:solidFill>
              </a:rPr>
              <a:t>: </a:t>
            </a:r>
            <a:r>
              <a:rPr lang="en-US" b="1" dirty="0">
                <a:solidFill>
                  <a:schemeClr val="tx1"/>
                </a:solidFill>
              </a:rPr>
              <a:t>DEBUG</a:t>
            </a:r>
            <a:r>
              <a:rPr lang="en-US" dirty="0">
                <a:solidFill>
                  <a:schemeClr val="tx1"/>
                </a:solidFill>
              </a:rPr>
              <a:t>. </a:t>
            </a:r>
            <a:r>
              <a:rPr lang="en-US" dirty="0" err="1">
                <a:solidFill>
                  <a:schemeClr val="tx1"/>
                </a:solidFill>
              </a:rPr>
              <a:t>Depura</a:t>
            </a:r>
            <a:r>
              <a:rPr lang="en-US" dirty="0">
                <a:solidFill>
                  <a:schemeClr val="tx1"/>
                </a:solidFill>
              </a:rPr>
              <a:t> </a:t>
            </a:r>
            <a:r>
              <a:rPr lang="en-US" dirty="0" err="1">
                <a:solidFill>
                  <a:schemeClr val="tx1"/>
                </a:solidFill>
              </a:rPr>
              <a:t>errores</a:t>
            </a:r>
            <a:r>
              <a:rPr lang="en-US" dirty="0">
                <a:solidFill>
                  <a:schemeClr val="tx1"/>
                </a:solidFill>
              </a:rPr>
              <a:t> en </a:t>
            </a:r>
            <a:r>
              <a:rPr lang="en-US" dirty="0" err="1">
                <a:solidFill>
                  <a:schemeClr val="tx1"/>
                </a:solidFill>
              </a:rPr>
              <a:t>el</a:t>
            </a:r>
            <a:r>
              <a:rPr lang="en-US" dirty="0">
                <a:solidFill>
                  <a:schemeClr val="tx1"/>
                </a:solidFill>
              </a:rPr>
              <a:t> </a:t>
            </a:r>
            <a:r>
              <a:rPr lang="en-US" dirty="0" err="1">
                <a:solidFill>
                  <a:schemeClr val="tx1"/>
                </a:solidFill>
              </a:rPr>
              <a:t>proceso</a:t>
            </a:r>
            <a:r>
              <a:rPr lang="en-US" dirty="0">
                <a:solidFill>
                  <a:schemeClr val="tx1"/>
                </a:solidFill>
              </a:rPr>
              <a:t> de </a:t>
            </a:r>
            <a:r>
              <a:rPr lang="en-US" dirty="0" err="1">
                <a:solidFill>
                  <a:schemeClr val="tx1"/>
                </a:solidFill>
              </a:rPr>
              <a:t>programación</a:t>
            </a:r>
            <a:r>
              <a:rPr lang="en-US" dirty="0">
                <a:solidFill>
                  <a:schemeClr val="tx1"/>
                </a:solidFill>
              </a:rPr>
              <a:t> y </a:t>
            </a:r>
            <a:r>
              <a:rPr lang="en-US" dirty="0" err="1">
                <a:solidFill>
                  <a:schemeClr val="tx1"/>
                </a:solidFill>
              </a:rPr>
              <a:t>convierte</a:t>
            </a:r>
            <a:r>
              <a:rPr lang="en-US" dirty="0">
                <a:solidFill>
                  <a:schemeClr val="tx1"/>
                </a:solidFill>
              </a:rPr>
              <a:t> en </a:t>
            </a:r>
            <a:r>
              <a:rPr lang="en-US" dirty="0" err="1">
                <a:solidFill>
                  <a:schemeClr val="tx1"/>
                </a:solidFill>
              </a:rPr>
              <a:t>procesos</a:t>
            </a:r>
            <a:r>
              <a:rPr lang="en-US" dirty="0">
                <a:solidFill>
                  <a:schemeClr val="tx1"/>
                </a:solidFill>
              </a:rPr>
              <a:t> de </a:t>
            </a:r>
            <a:r>
              <a:rPr lang="en-US" dirty="0" err="1">
                <a:solidFill>
                  <a:schemeClr val="tx1"/>
                </a:solidFill>
              </a:rPr>
              <a:t>retroalimentación</a:t>
            </a:r>
            <a:r>
              <a:rPr lang="en-US" dirty="0">
                <a:solidFill>
                  <a:schemeClr val="tx1"/>
                </a:solidFill>
              </a:rPr>
              <a:t>. </a:t>
            </a:r>
            <a:endParaRPr lang="es-419" dirty="0">
              <a:solidFill>
                <a:schemeClr val="tx1"/>
              </a:solidFill>
            </a:endParaRPr>
          </a:p>
        </p:txBody>
      </p:sp>
      <p:sp>
        <p:nvSpPr>
          <p:cNvPr id="20" name="Rectangle: Rounded Corners 19">
            <a:extLst>
              <a:ext uri="{FF2B5EF4-FFF2-40B4-BE49-F238E27FC236}">
                <a16:creationId xmlns:a16="http://schemas.microsoft.com/office/drawing/2014/main" id="{EB392A86-938C-931D-16E1-3605873A658E}"/>
              </a:ext>
            </a:extLst>
          </p:cNvPr>
          <p:cNvSpPr/>
          <p:nvPr/>
        </p:nvSpPr>
        <p:spPr>
          <a:xfrm>
            <a:off x="2413054" y="5389736"/>
            <a:ext cx="2213878"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Lazo</a:t>
            </a:r>
            <a:r>
              <a:rPr lang="en-US" sz="2000" dirty="0">
                <a:solidFill>
                  <a:schemeClr val="tx1"/>
                </a:solidFill>
              </a:rPr>
              <a:t> </a:t>
            </a:r>
            <a:r>
              <a:rPr lang="en-US" sz="2000" dirty="0" err="1">
                <a:solidFill>
                  <a:schemeClr val="tx1"/>
                </a:solidFill>
              </a:rPr>
              <a:t>condicional</a:t>
            </a:r>
            <a:endParaRPr lang="en-US" sz="2000" dirty="0">
              <a:solidFill>
                <a:schemeClr val="tx1"/>
              </a:solidFill>
            </a:endParaRPr>
          </a:p>
        </p:txBody>
      </p:sp>
      <p:sp>
        <p:nvSpPr>
          <p:cNvPr id="25" name="Rectangle: Rounded Corners 24">
            <a:extLst>
              <a:ext uri="{FF2B5EF4-FFF2-40B4-BE49-F238E27FC236}">
                <a16:creationId xmlns:a16="http://schemas.microsoft.com/office/drawing/2014/main" id="{BB366BF4-A770-150A-BAA8-BA4F73C86171}"/>
              </a:ext>
            </a:extLst>
          </p:cNvPr>
          <p:cNvSpPr/>
          <p:nvPr/>
        </p:nvSpPr>
        <p:spPr>
          <a:xfrm>
            <a:off x="94679" y="4260474"/>
            <a:ext cx="2177873" cy="4460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Sprite</a:t>
            </a:r>
          </a:p>
        </p:txBody>
      </p:sp>
      <p:sp>
        <p:nvSpPr>
          <p:cNvPr id="29" name="Right Brace 28">
            <a:extLst>
              <a:ext uri="{FF2B5EF4-FFF2-40B4-BE49-F238E27FC236}">
                <a16:creationId xmlns:a16="http://schemas.microsoft.com/office/drawing/2014/main" id="{3C8BCE25-8BFC-1C88-E9EC-F679490D01E8}"/>
              </a:ext>
            </a:extLst>
          </p:cNvPr>
          <p:cNvSpPr/>
          <p:nvPr/>
        </p:nvSpPr>
        <p:spPr>
          <a:xfrm>
            <a:off x="2342149" y="1729825"/>
            <a:ext cx="412023" cy="1915335"/>
          </a:xfrm>
          <a:prstGeom prst="rightBrace">
            <a:avLst>
              <a:gd name="adj1" fmla="val 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Tree>
    <p:extLst>
      <p:ext uri="{BB962C8B-B14F-4D97-AF65-F5344CB8AC3E}">
        <p14:creationId xmlns:p14="http://schemas.microsoft.com/office/powerpoint/2010/main" val="3656657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0" y="84396"/>
            <a:ext cx="12191999" cy="511952"/>
          </a:xfrm>
          <a:prstGeom prst="rect">
            <a:avLst/>
          </a:prstGeom>
          <a:solidFill>
            <a:srgbClr val="7030A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PRIMARIA/SECUNDARIA (de 8 a 9) – Marco General</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280947" y="1105261"/>
            <a:ext cx="5815052" cy="4168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rPr>
              <a:t>FUNDAMENTOS DE CIENCIA DE DATOS</a:t>
            </a:r>
          </a:p>
        </p:txBody>
      </p:sp>
      <p:sp>
        <p:nvSpPr>
          <p:cNvPr id="5" name="Rectangle: Rounded Corners 4">
            <a:extLst>
              <a:ext uri="{FF2B5EF4-FFF2-40B4-BE49-F238E27FC236}">
                <a16:creationId xmlns:a16="http://schemas.microsoft.com/office/drawing/2014/main" id="{B5621A91-80F5-D842-D9B9-BDD0C6385CF0}"/>
              </a:ext>
            </a:extLst>
          </p:cNvPr>
          <p:cNvSpPr/>
          <p:nvPr/>
        </p:nvSpPr>
        <p:spPr>
          <a:xfrm>
            <a:off x="6188761" y="1112789"/>
            <a:ext cx="5815051" cy="4168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b="1" dirty="0">
                <a:solidFill>
                  <a:schemeClr val="tx1"/>
                </a:solidFill>
              </a:rPr>
              <a:t>STEAM 2</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280948" y="644669"/>
            <a:ext cx="11722864" cy="422132"/>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CIUDADANIA DIGITAL – Eje Transversal</a:t>
            </a:r>
            <a:endParaRPr lang="es-419" sz="2400" dirty="0">
              <a:solidFill>
                <a:schemeClr val="bg1"/>
              </a:solidFill>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A3409B8C-CBD7-4F7B-0B68-5F43BA911CBF}"/>
              </a:ext>
            </a:extLst>
          </p:cNvPr>
          <p:cNvSpPr/>
          <p:nvPr/>
        </p:nvSpPr>
        <p:spPr>
          <a:xfrm>
            <a:off x="2674125" y="1586120"/>
            <a:ext cx="3427012" cy="4627212"/>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MX" sz="1800" b="0" i="0" dirty="0">
                <a:solidFill>
                  <a:schemeClr val="tx1"/>
                </a:solidFill>
                <a:effectLst/>
                <a:latin typeface="Söhne"/>
              </a:rPr>
              <a:t>Comprende los fundamentos del análisis de datos con Excel, y presenta los resultados de manera efectiva.</a:t>
            </a:r>
          </a:p>
          <a:p>
            <a:pPr marL="285750" indent="-285750" algn="just">
              <a:buFont typeface="Arial" panose="020B0604020202020204" pitchFamily="34" charset="0"/>
              <a:buChar char="•"/>
            </a:pPr>
            <a:r>
              <a:rPr lang="es-MX" dirty="0">
                <a:solidFill>
                  <a:schemeClr val="tx1"/>
                </a:solidFill>
                <a:latin typeface="Söhne"/>
              </a:rPr>
              <a:t>Toma decisiones informadas basadas en datos, para la eficiencia del análisis de datos en diferentes entornos (empresariales y organizativos).</a:t>
            </a:r>
          </a:p>
          <a:p>
            <a:pPr marL="285750" indent="-285750" algn="just">
              <a:buFont typeface="Arial" panose="020B0604020202020204" pitchFamily="34" charset="0"/>
              <a:buChar char="•"/>
            </a:pPr>
            <a:r>
              <a:rPr lang="es-MX" dirty="0">
                <a:solidFill>
                  <a:schemeClr val="tx1"/>
                </a:solidFill>
                <a:latin typeface="Söhne"/>
              </a:rPr>
              <a:t>Conoce los conceptos de la nube, los principales servicios (datos relacionales, bases de datos), así como características de gobernanza y administración.</a:t>
            </a:r>
            <a:endParaRPr lang="es-419" dirty="0">
              <a:solidFill>
                <a:schemeClr val="tx1"/>
              </a:solidFill>
            </a:endParaRPr>
          </a:p>
        </p:txBody>
      </p:sp>
      <p:sp>
        <p:nvSpPr>
          <p:cNvPr id="10" name="Rectangle 9">
            <a:extLst>
              <a:ext uri="{FF2B5EF4-FFF2-40B4-BE49-F238E27FC236}">
                <a16:creationId xmlns:a16="http://schemas.microsoft.com/office/drawing/2014/main" id="{F3E212F8-81FE-9889-57CD-D2757C6E09B1}"/>
              </a:ext>
            </a:extLst>
          </p:cNvPr>
          <p:cNvSpPr/>
          <p:nvPr/>
        </p:nvSpPr>
        <p:spPr>
          <a:xfrm>
            <a:off x="8484041" y="1603973"/>
            <a:ext cx="3519771" cy="2118025"/>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 </a:t>
            </a:r>
            <a:r>
              <a:rPr lang="es-419" dirty="0">
                <a:solidFill>
                  <a:schemeClr val="tx1"/>
                </a:solidFill>
              </a:rPr>
              <a:t>Aplica el pensamiento computacional, crítico, y de diseño crítico; para construir prototipos de soluciones tecnológicas que integran el currículo académico STEM y los conocimientos de programación.</a:t>
            </a:r>
          </a:p>
          <a:p>
            <a:pPr marL="285750" indent="-285750">
              <a:buFont typeface="Arial" panose="020B0604020202020204" pitchFamily="34" charset="0"/>
              <a:buChar char="•"/>
            </a:pPr>
            <a:endParaRPr lang="es-419" dirty="0">
              <a:solidFill>
                <a:schemeClr val="tx1"/>
              </a:solidFill>
            </a:endParaRPr>
          </a:p>
        </p:txBody>
      </p:sp>
      <p:sp>
        <p:nvSpPr>
          <p:cNvPr id="2" name="Rectangle: Rounded Corners 1">
            <a:extLst>
              <a:ext uri="{FF2B5EF4-FFF2-40B4-BE49-F238E27FC236}">
                <a16:creationId xmlns:a16="http://schemas.microsoft.com/office/drawing/2014/main" id="{372C2634-E0A5-5E7B-B52E-7621860DD4F5}"/>
              </a:ext>
            </a:extLst>
          </p:cNvPr>
          <p:cNvSpPr/>
          <p:nvPr/>
        </p:nvSpPr>
        <p:spPr>
          <a:xfrm rot="16200000">
            <a:off x="8068856" y="4802102"/>
            <a:ext cx="2558715" cy="5913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Integración Curricular STEM</a:t>
            </a:r>
          </a:p>
        </p:txBody>
      </p:sp>
      <p:sp>
        <p:nvSpPr>
          <p:cNvPr id="12" name="Rectangle: Rounded Corners 11">
            <a:extLst>
              <a:ext uri="{FF2B5EF4-FFF2-40B4-BE49-F238E27FC236}">
                <a16:creationId xmlns:a16="http://schemas.microsoft.com/office/drawing/2014/main" id="{30EADF72-9E49-7B4E-9991-B6019CD99183}"/>
              </a:ext>
            </a:extLst>
          </p:cNvPr>
          <p:cNvSpPr/>
          <p:nvPr/>
        </p:nvSpPr>
        <p:spPr>
          <a:xfrm>
            <a:off x="9774841" y="4558246"/>
            <a:ext cx="2232000" cy="57740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Construcción</a:t>
            </a:r>
            <a:r>
              <a:rPr lang="en-US" sz="2000" dirty="0">
                <a:solidFill>
                  <a:schemeClr val="tx1"/>
                </a:solidFill>
              </a:rPr>
              <a:t> de </a:t>
            </a:r>
            <a:r>
              <a:rPr lang="en-US" sz="2000" dirty="0" err="1">
                <a:solidFill>
                  <a:schemeClr val="tx1"/>
                </a:solidFill>
              </a:rPr>
              <a:t>Prototitos</a:t>
            </a:r>
            <a:endParaRPr lang="en-US" sz="2000" dirty="0">
              <a:solidFill>
                <a:schemeClr val="tx1"/>
              </a:solidFill>
            </a:endParaRPr>
          </a:p>
        </p:txBody>
      </p:sp>
      <p:sp>
        <p:nvSpPr>
          <p:cNvPr id="14" name="Rectangle: Rounded Corners 13">
            <a:extLst>
              <a:ext uri="{FF2B5EF4-FFF2-40B4-BE49-F238E27FC236}">
                <a16:creationId xmlns:a16="http://schemas.microsoft.com/office/drawing/2014/main" id="{EA51DCCB-B515-34F1-DA9B-77753A275780}"/>
              </a:ext>
            </a:extLst>
          </p:cNvPr>
          <p:cNvSpPr/>
          <p:nvPr/>
        </p:nvSpPr>
        <p:spPr>
          <a:xfrm>
            <a:off x="277441" y="5762094"/>
            <a:ext cx="2343654" cy="4567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Proyecto</a:t>
            </a:r>
          </a:p>
        </p:txBody>
      </p:sp>
      <p:sp>
        <p:nvSpPr>
          <p:cNvPr id="15" name="Rectangle: Rounded Corners 14">
            <a:extLst>
              <a:ext uri="{FF2B5EF4-FFF2-40B4-BE49-F238E27FC236}">
                <a16:creationId xmlns:a16="http://schemas.microsoft.com/office/drawing/2014/main" id="{0367A977-458B-3EB5-A398-50815FF2EB66}"/>
              </a:ext>
            </a:extLst>
          </p:cNvPr>
          <p:cNvSpPr/>
          <p:nvPr/>
        </p:nvSpPr>
        <p:spPr>
          <a:xfrm>
            <a:off x="291221" y="2572400"/>
            <a:ext cx="2337115" cy="9699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Fundamentos</a:t>
            </a:r>
            <a:r>
              <a:rPr lang="en-US" sz="2000" dirty="0">
                <a:solidFill>
                  <a:schemeClr val="tx1"/>
                </a:solidFill>
              </a:rPr>
              <a:t> de Azure</a:t>
            </a:r>
          </a:p>
        </p:txBody>
      </p:sp>
      <p:sp>
        <p:nvSpPr>
          <p:cNvPr id="16" name="Rectangle: Rounded Corners 15">
            <a:extLst>
              <a:ext uri="{FF2B5EF4-FFF2-40B4-BE49-F238E27FC236}">
                <a16:creationId xmlns:a16="http://schemas.microsoft.com/office/drawing/2014/main" id="{0AAAD960-B51E-7263-61C5-969691C21008}"/>
              </a:ext>
            </a:extLst>
          </p:cNvPr>
          <p:cNvSpPr/>
          <p:nvPr/>
        </p:nvSpPr>
        <p:spPr>
          <a:xfrm>
            <a:off x="6195902" y="1595679"/>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Pensamiento</a:t>
            </a:r>
            <a:r>
              <a:rPr lang="en-US" sz="2000" dirty="0">
                <a:solidFill>
                  <a:schemeClr val="tx1"/>
                </a:solidFill>
              </a:rPr>
              <a:t> </a:t>
            </a:r>
            <a:r>
              <a:rPr lang="en-US" sz="2000" dirty="0" err="1">
                <a:solidFill>
                  <a:schemeClr val="tx1"/>
                </a:solidFill>
              </a:rPr>
              <a:t>Computacional</a:t>
            </a:r>
            <a:endParaRPr lang="en-US" sz="2000" dirty="0">
              <a:solidFill>
                <a:schemeClr val="tx1"/>
              </a:solidFill>
            </a:endParaRPr>
          </a:p>
        </p:txBody>
      </p:sp>
      <p:sp>
        <p:nvSpPr>
          <p:cNvPr id="18" name="Rectangle: Rounded Corners 17">
            <a:extLst>
              <a:ext uri="{FF2B5EF4-FFF2-40B4-BE49-F238E27FC236}">
                <a16:creationId xmlns:a16="http://schemas.microsoft.com/office/drawing/2014/main" id="{A5870083-EBC3-D1F4-AB76-AF657EE8E9B1}"/>
              </a:ext>
            </a:extLst>
          </p:cNvPr>
          <p:cNvSpPr/>
          <p:nvPr/>
        </p:nvSpPr>
        <p:spPr>
          <a:xfrm>
            <a:off x="9774841" y="5201433"/>
            <a:ext cx="2232000" cy="599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Análisis</a:t>
            </a:r>
            <a:r>
              <a:rPr lang="en-US" sz="2000" dirty="0">
                <a:solidFill>
                  <a:schemeClr val="tx1"/>
                </a:solidFill>
              </a:rPr>
              <a:t> de </a:t>
            </a:r>
            <a:r>
              <a:rPr lang="en-US" sz="2000" dirty="0" err="1">
                <a:solidFill>
                  <a:schemeClr val="tx1"/>
                </a:solidFill>
              </a:rPr>
              <a:t>Resultados</a:t>
            </a:r>
            <a:endParaRPr lang="en-US" sz="2000" dirty="0">
              <a:solidFill>
                <a:schemeClr val="tx1"/>
              </a:solidFill>
            </a:endParaRPr>
          </a:p>
        </p:txBody>
      </p:sp>
      <p:sp>
        <p:nvSpPr>
          <p:cNvPr id="19" name="Rectangle: Rounded Corners 18">
            <a:extLst>
              <a:ext uri="{FF2B5EF4-FFF2-40B4-BE49-F238E27FC236}">
                <a16:creationId xmlns:a16="http://schemas.microsoft.com/office/drawing/2014/main" id="{FFB2EEEF-6DBF-9ED5-C33C-46A97A967351}"/>
              </a:ext>
            </a:extLst>
          </p:cNvPr>
          <p:cNvSpPr/>
          <p:nvPr/>
        </p:nvSpPr>
        <p:spPr>
          <a:xfrm>
            <a:off x="9774841" y="5881391"/>
            <a:ext cx="2232000" cy="51956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Proyecto</a:t>
            </a:r>
          </a:p>
        </p:txBody>
      </p:sp>
      <p:sp>
        <p:nvSpPr>
          <p:cNvPr id="8" name="Rectangle: Rounded Corners 7">
            <a:extLst>
              <a:ext uri="{FF2B5EF4-FFF2-40B4-BE49-F238E27FC236}">
                <a16:creationId xmlns:a16="http://schemas.microsoft.com/office/drawing/2014/main" id="{F98DD705-9F57-1F45-C097-535AFDE6F39F}"/>
              </a:ext>
            </a:extLst>
          </p:cNvPr>
          <p:cNvSpPr/>
          <p:nvPr/>
        </p:nvSpPr>
        <p:spPr>
          <a:xfrm>
            <a:off x="277441" y="4786799"/>
            <a:ext cx="2301919" cy="90188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Modelado</a:t>
            </a:r>
            <a:r>
              <a:rPr lang="en-US" sz="2000" dirty="0">
                <a:solidFill>
                  <a:schemeClr val="tx1"/>
                </a:solidFill>
              </a:rPr>
              <a:t> y </a:t>
            </a:r>
            <a:r>
              <a:rPr lang="en-US" sz="2000" dirty="0" err="1">
                <a:solidFill>
                  <a:schemeClr val="tx1"/>
                </a:solidFill>
              </a:rPr>
              <a:t>transformación</a:t>
            </a:r>
            <a:r>
              <a:rPr lang="en-US" sz="2000" dirty="0">
                <a:solidFill>
                  <a:schemeClr val="tx1"/>
                </a:solidFill>
              </a:rPr>
              <a:t> de </a:t>
            </a:r>
            <a:r>
              <a:rPr lang="en-US" sz="2000" dirty="0" err="1">
                <a:solidFill>
                  <a:schemeClr val="tx1"/>
                </a:solidFill>
              </a:rPr>
              <a:t>datos</a:t>
            </a:r>
            <a:r>
              <a:rPr lang="en-US" sz="2000" dirty="0">
                <a:solidFill>
                  <a:schemeClr val="tx1"/>
                </a:solidFill>
              </a:rPr>
              <a:t> con Power Bi</a:t>
            </a:r>
          </a:p>
        </p:txBody>
      </p:sp>
      <p:sp>
        <p:nvSpPr>
          <p:cNvPr id="26" name="TextBox 25">
            <a:extLst>
              <a:ext uri="{FF2B5EF4-FFF2-40B4-BE49-F238E27FC236}">
                <a16:creationId xmlns:a16="http://schemas.microsoft.com/office/drawing/2014/main" id="{51AE2579-8557-B965-184A-302135489DE7}"/>
              </a:ext>
            </a:extLst>
          </p:cNvPr>
          <p:cNvSpPr txBox="1"/>
          <p:nvPr/>
        </p:nvSpPr>
        <p:spPr>
          <a:xfrm>
            <a:off x="6181405" y="3744386"/>
            <a:ext cx="2232000" cy="576810"/>
          </a:xfrm>
          <a:prstGeom prst="roundRect">
            <a:avLst>
              <a:gd name="adj" fmla="val 2340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algn="ct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err="1"/>
              <a:t>Análisis</a:t>
            </a:r>
            <a:r>
              <a:rPr lang="en-US" dirty="0"/>
              <a:t> del </a:t>
            </a:r>
            <a:r>
              <a:rPr lang="en-US" dirty="0" err="1"/>
              <a:t>Entorno</a:t>
            </a:r>
            <a:r>
              <a:rPr lang="en-US" dirty="0"/>
              <a:t> Real</a:t>
            </a:r>
            <a:endParaRPr lang="es-419" dirty="0"/>
          </a:p>
        </p:txBody>
      </p:sp>
      <p:sp>
        <p:nvSpPr>
          <p:cNvPr id="27" name="Rectangle: Rounded Corners 26">
            <a:extLst>
              <a:ext uri="{FF2B5EF4-FFF2-40B4-BE49-F238E27FC236}">
                <a16:creationId xmlns:a16="http://schemas.microsoft.com/office/drawing/2014/main" id="{5815E338-DD65-228D-58D5-048149DCECE1}"/>
              </a:ext>
            </a:extLst>
          </p:cNvPr>
          <p:cNvSpPr/>
          <p:nvPr/>
        </p:nvSpPr>
        <p:spPr>
          <a:xfrm>
            <a:off x="9774841" y="3826712"/>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Programación</a:t>
            </a:r>
            <a:endParaRPr lang="en-US" sz="2000" dirty="0">
              <a:solidFill>
                <a:schemeClr val="tx1"/>
              </a:solidFill>
            </a:endParaRPr>
          </a:p>
        </p:txBody>
      </p:sp>
      <p:sp>
        <p:nvSpPr>
          <p:cNvPr id="25" name="Rectangle: Rounded Corners 24">
            <a:extLst>
              <a:ext uri="{FF2B5EF4-FFF2-40B4-BE49-F238E27FC236}">
                <a16:creationId xmlns:a16="http://schemas.microsoft.com/office/drawing/2014/main" id="{4FCA1451-A2B4-AB9B-D475-0915CC6D46A9}"/>
              </a:ext>
            </a:extLst>
          </p:cNvPr>
          <p:cNvSpPr/>
          <p:nvPr/>
        </p:nvSpPr>
        <p:spPr>
          <a:xfrm>
            <a:off x="295176" y="1593916"/>
            <a:ext cx="2315469" cy="89277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Fundamentos</a:t>
            </a:r>
            <a:r>
              <a:rPr lang="en-US" sz="2000" dirty="0">
                <a:solidFill>
                  <a:schemeClr val="tx1"/>
                </a:solidFill>
              </a:rPr>
              <a:t> de Excel para </a:t>
            </a:r>
            <a:r>
              <a:rPr lang="en-US" sz="2000" dirty="0" err="1">
                <a:solidFill>
                  <a:schemeClr val="tx1"/>
                </a:solidFill>
              </a:rPr>
              <a:t>el</a:t>
            </a:r>
            <a:r>
              <a:rPr lang="en-US" sz="2000" dirty="0">
                <a:solidFill>
                  <a:schemeClr val="tx1"/>
                </a:solidFill>
              </a:rPr>
              <a:t> </a:t>
            </a:r>
            <a:r>
              <a:rPr lang="en-US" sz="2000" dirty="0" err="1">
                <a:solidFill>
                  <a:schemeClr val="tx1"/>
                </a:solidFill>
              </a:rPr>
              <a:t>manejo</a:t>
            </a:r>
            <a:r>
              <a:rPr lang="en-US" sz="2000" dirty="0">
                <a:solidFill>
                  <a:schemeClr val="tx1"/>
                </a:solidFill>
              </a:rPr>
              <a:t> de </a:t>
            </a:r>
            <a:r>
              <a:rPr lang="en-US" sz="2000" dirty="0" err="1">
                <a:solidFill>
                  <a:schemeClr val="tx1"/>
                </a:solidFill>
              </a:rPr>
              <a:t>datos</a:t>
            </a:r>
            <a:endParaRPr lang="en-US" sz="2000" dirty="0">
              <a:solidFill>
                <a:schemeClr val="tx1"/>
              </a:solidFill>
            </a:endParaRPr>
          </a:p>
        </p:txBody>
      </p:sp>
      <p:sp>
        <p:nvSpPr>
          <p:cNvPr id="31" name="Rectangle: Rounded Corners 30">
            <a:extLst>
              <a:ext uri="{FF2B5EF4-FFF2-40B4-BE49-F238E27FC236}">
                <a16:creationId xmlns:a16="http://schemas.microsoft.com/office/drawing/2014/main" id="{4EB7DD7D-9A4B-81EF-81CD-FA458E975A02}"/>
              </a:ext>
            </a:extLst>
          </p:cNvPr>
          <p:cNvSpPr/>
          <p:nvPr/>
        </p:nvSpPr>
        <p:spPr>
          <a:xfrm>
            <a:off x="6188561" y="2301955"/>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Pensamiento</a:t>
            </a:r>
            <a:r>
              <a:rPr lang="en-US" sz="2000" dirty="0">
                <a:solidFill>
                  <a:schemeClr val="tx1"/>
                </a:solidFill>
              </a:rPr>
              <a:t> </a:t>
            </a:r>
            <a:r>
              <a:rPr lang="en-US" sz="2000" dirty="0" err="1">
                <a:solidFill>
                  <a:schemeClr val="tx1"/>
                </a:solidFill>
              </a:rPr>
              <a:t>Crítico</a:t>
            </a:r>
            <a:endParaRPr lang="en-US" sz="2000" dirty="0">
              <a:solidFill>
                <a:schemeClr val="tx1"/>
              </a:solidFill>
            </a:endParaRPr>
          </a:p>
        </p:txBody>
      </p:sp>
      <p:sp>
        <p:nvSpPr>
          <p:cNvPr id="32" name="Rectangle: Rounded Corners 31">
            <a:extLst>
              <a:ext uri="{FF2B5EF4-FFF2-40B4-BE49-F238E27FC236}">
                <a16:creationId xmlns:a16="http://schemas.microsoft.com/office/drawing/2014/main" id="{F8466C6A-2D8B-4EED-852F-D601DBDAABE0}"/>
              </a:ext>
            </a:extLst>
          </p:cNvPr>
          <p:cNvSpPr/>
          <p:nvPr/>
        </p:nvSpPr>
        <p:spPr>
          <a:xfrm>
            <a:off x="6181405" y="3014825"/>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Pensamiento</a:t>
            </a:r>
            <a:r>
              <a:rPr lang="en-US" sz="2000" dirty="0">
                <a:solidFill>
                  <a:schemeClr val="tx1"/>
                </a:solidFill>
              </a:rPr>
              <a:t> de </a:t>
            </a:r>
            <a:r>
              <a:rPr lang="en-US" sz="2000" dirty="0" err="1">
                <a:solidFill>
                  <a:schemeClr val="tx1"/>
                </a:solidFill>
              </a:rPr>
              <a:t>Diseño</a:t>
            </a:r>
            <a:r>
              <a:rPr lang="en-US" sz="2000" dirty="0">
                <a:solidFill>
                  <a:schemeClr val="tx1"/>
                </a:solidFill>
              </a:rPr>
              <a:t> </a:t>
            </a:r>
            <a:r>
              <a:rPr lang="en-US" sz="2000" dirty="0" err="1">
                <a:solidFill>
                  <a:schemeClr val="tx1"/>
                </a:solidFill>
              </a:rPr>
              <a:t>Crítico</a:t>
            </a:r>
            <a:endParaRPr lang="en-US" sz="2000" dirty="0">
              <a:solidFill>
                <a:schemeClr val="tx1"/>
              </a:solidFill>
            </a:endParaRPr>
          </a:p>
        </p:txBody>
      </p:sp>
      <p:sp>
        <p:nvSpPr>
          <p:cNvPr id="33" name="TextBox 32">
            <a:extLst>
              <a:ext uri="{FF2B5EF4-FFF2-40B4-BE49-F238E27FC236}">
                <a16:creationId xmlns:a16="http://schemas.microsoft.com/office/drawing/2014/main" id="{3839BADF-A22B-CF0F-073C-4E5AEC59204B}"/>
              </a:ext>
            </a:extLst>
          </p:cNvPr>
          <p:cNvSpPr txBox="1"/>
          <p:nvPr/>
        </p:nvSpPr>
        <p:spPr>
          <a:xfrm>
            <a:off x="6174197" y="4387262"/>
            <a:ext cx="2232000" cy="927726"/>
          </a:xfrm>
          <a:prstGeom prst="roundRect">
            <a:avLst>
              <a:gd name="adj" fmla="val 2340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algn="ct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Desarrollo de </a:t>
            </a:r>
            <a:r>
              <a:rPr lang="en-US" dirty="0" err="1"/>
              <a:t>Propuesta</a:t>
            </a:r>
            <a:r>
              <a:rPr lang="en-US" dirty="0"/>
              <a:t> o </a:t>
            </a:r>
            <a:r>
              <a:rPr lang="en-US" dirty="0" err="1"/>
              <a:t>Solución</a:t>
            </a:r>
            <a:endParaRPr lang="es-419" dirty="0"/>
          </a:p>
        </p:txBody>
      </p:sp>
      <p:sp>
        <p:nvSpPr>
          <p:cNvPr id="34" name="Rectangle: Rounded Corners 33">
            <a:extLst>
              <a:ext uri="{FF2B5EF4-FFF2-40B4-BE49-F238E27FC236}">
                <a16:creationId xmlns:a16="http://schemas.microsoft.com/office/drawing/2014/main" id="{C63573DC-EDBE-8C6F-4202-81C6988373CC}"/>
              </a:ext>
            </a:extLst>
          </p:cNvPr>
          <p:cNvSpPr/>
          <p:nvPr/>
        </p:nvSpPr>
        <p:spPr>
          <a:xfrm>
            <a:off x="6159285" y="5376007"/>
            <a:ext cx="2232001" cy="8373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Selección</a:t>
            </a:r>
            <a:r>
              <a:rPr lang="en-US" sz="2000" dirty="0">
                <a:solidFill>
                  <a:schemeClr val="tx1"/>
                </a:solidFill>
              </a:rPr>
              <a:t> de Sistema y </a:t>
            </a:r>
            <a:r>
              <a:rPr lang="en-US" sz="2000" dirty="0" err="1">
                <a:solidFill>
                  <a:schemeClr val="tx1"/>
                </a:solidFill>
              </a:rPr>
              <a:t>Dispositivos</a:t>
            </a:r>
            <a:endParaRPr lang="en-US" sz="2000" dirty="0">
              <a:solidFill>
                <a:schemeClr val="tx1"/>
              </a:solidFill>
            </a:endParaRPr>
          </a:p>
        </p:txBody>
      </p:sp>
      <p:sp>
        <p:nvSpPr>
          <p:cNvPr id="35" name="Right Brace 34">
            <a:extLst>
              <a:ext uri="{FF2B5EF4-FFF2-40B4-BE49-F238E27FC236}">
                <a16:creationId xmlns:a16="http://schemas.microsoft.com/office/drawing/2014/main" id="{05B6A92A-17F0-886E-10AB-4055178C6A0D}"/>
              </a:ext>
            </a:extLst>
          </p:cNvPr>
          <p:cNvSpPr/>
          <p:nvPr/>
        </p:nvSpPr>
        <p:spPr>
          <a:xfrm>
            <a:off x="8542557" y="3897624"/>
            <a:ext cx="426514" cy="2429812"/>
          </a:xfrm>
          <a:prstGeom prst="rightBrace">
            <a:avLst>
              <a:gd name="adj1" fmla="val 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7" name="Rectangle: Rounded Corners 24">
            <a:extLst>
              <a:ext uri="{FF2B5EF4-FFF2-40B4-BE49-F238E27FC236}">
                <a16:creationId xmlns:a16="http://schemas.microsoft.com/office/drawing/2014/main" id="{99374DBE-3899-AF39-84A1-6036B3388FF0}"/>
              </a:ext>
            </a:extLst>
          </p:cNvPr>
          <p:cNvSpPr/>
          <p:nvPr/>
        </p:nvSpPr>
        <p:spPr>
          <a:xfrm>
            <a:off x="295176" y="3712070"/>
            <a:ext cx="2315469" cy="89277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Fundamentos</a:t>
            </a:r>
            <a:r>
              <a:rPr lang="en-US" sz="2000" dirty="0">
                <a:solidFill>
                  <a:schemeClr val="tx1"/>
                </a:solidFill>
              </a:rPr>
              <a:t> de </a:t>
            </a:r>
            <a:r>
              <a:rPr lang="en-US" sz="2000" dirty="0" err="1">
                <a:solidFill>
                  <a:schemeClr val="tx1"/>
                </a:solidFill>
              </a:rPr>
              <a:t>Sharepoint</a:t>
            </a:r>
            <a:r>
              <a:rPr lang="en-US" sz="2000" dirty="0">
                <a:solidFill>
                  <a:schemeClr val="tx1"/>
                </a:solidFill>
              </a:rPr>
              <a:t> para </a:t>
            </a:r>
            <a:r>
              <a:rPr lang="en-US" sz="2000" dirty="0" err="1">
                <a:solidFill>
                  <a:schemeClr val="tx1"/>
                </a:solidFill>
              </a:rPr>
              <a:t>el</a:t>
            </a:r>
            <a:r>
              <a:rPr lang="en-US" sz="2000" dirty="0">
                <a:solidFill>
                  <a:schemeClr val="tx1"/>
                </a:solidFill>
              </a:rPr>
              <a:t> </a:t>
            </a:r>
            <a:r>
              <a:rPr lang="en-US" sz="2000" dirty="0" err="1">
                <a:solidFill>
                  <a:schemeClr val="tx1"/>
                </a:solidFill>
              </a:rPr>
              <a:t>manejo</a:t>
            </a:r>
            <a:r>
              <a:rPr lang="en-US" sz="2000" dirty="0">
                <a:solidFill>
                  <a:schemeClr val="tx1"/>
                </a:solidFill>
              </a:rPr>
              <a:t> de </a:t>
            </a:r>
            <a:r>
              <a:rPr lang="en-US" sz="2000" dirty="0" err="1">
                <a:solidFill>
                  <a:schemeClr val="tx1"/>
                </a:solidFill>
              </a:rPr>
              <a:t>datos</a:t>
            </a:r>
            <a:endParaRPr lang="en-US" sz="2000" dirty="0">
              <a:solidFill>
                <a:schemeClr val="tx1"/>
              </a:solidFill>
            </a:endParaRPr>
          </a:p>
        </p:txBody>
      </p:sp>
      <p:sp>
        <p:nvSpPr>
          <p:cNvPr id="11" name="Rectangle: Rounded Corners 27">
            <a:extLst>
              <a:ext uri="{FF2B5EF4-FFF2-40B4-BE49-F238E27FC236}">
                <a16:creationId xmlns:a16="http://schemas.microsoft.com/office/drawing/2014/main" id="{57B4767B-7273-AF5E-1F5C-4995D2FE0CFD}"/>
              </a:ext>
            </a:extLst>
          </p:cNvPr>
          <p:cNvSpPr/>
          <p:nvPr/>
        </p:nvSpPr>
        <p:spPr>
          <a:xfrm>
            <a:off x="214603" y="6248850"/>
            <a:ext cx="6869681" cy="593607"/>
          </a:xfrm>
          <a:prstGeom prst="roundRect">
            <a:avLst/>
          </a:prstGeom>
          <a:solidFill>
            <a:srgbClr val="FC9AA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chemeClr val="tx1"/>
                </a:solidFill>
              </a:rPr>
              <a:t>Temática</a:t>
            </a:r>
            <a:r>
              <a:rPr lang="en-US" b="1" dirty="0">
                <a:solidFill>
                  <a:schemeClr val="tx1"/>
                </a:solidFill>
              </a:rPr>
              <a:t> Transversal</a:t>
            </a:r>
            <a:r>
              <a:rPr lang="en-US" dirty="0">
                <a:solidFill>
                  <a:schemeClr val="tx1"/>
                </a:solidFill>
              </a:rPr>
              <a:t>: </a:t>
            </a:r>
            <a:r>
              <a:rPr lang="en-US" b="1" dirty="0">
                <a:solidFill>
                  <a:schemeClr val="tx1"/>
                </a:solidFill>
              </a:rPr>
              <a:t>DEBUG</a:t>
            </a:r>
            <a:r>
              <a:rPr lang="en-US" dirty="0">
                <a:solidFill>
                  <a:schemeClr val="tx1"/>
                </a:solidFill>
              </a:rPr>
              <a:t>. </a:t>
            </a:r>
            <a:r>
              <a:rPr lang="en-US" dirty="0" err="1">
                <a:solidFill>
                  <a:schemeClr val="tx1"/>
                </a:solidFill>
              </a:rPr>
              <a:t>Depura</a:t>
            </a:r>
            <a:r>
              <a:rPr lang="en-US" dirty="0">
                <a:solidFill>
                  <a:schemeClr val="tx1"/>
                </a:solidFill>
              </a:rPr>
              <a:t> </a:t>
            </a:r>
            <a:r>
              <a:rPr lang="en-US" dirty="0" err="1">
                <a:solidFill>
                  <a:schemeClr val="tx1"/>
                </a:solidFill>
              </a:rPr>
              <a:t>errores</a:t>
            </a:r>
            <a:r>
              <a:rPr lang="en-US" dirty="0">
                <a:solidFill>
                  <a:schemeClr val="tx1"/>
                </a:solidFill>
              </a:rPr>
              <a:t> en </a:t>
            </a:r>
            <a:r>
              <a:rPr lang="en-US" dirty="0" err="1">
                <a:solidFill>
                  <a:schemeClr val="tx1"/>
                </a:solidFill>
              </a:rPr>
              <a:t>el</a:t>
            </a:r>
            <a:r>
              <a:rPr lang="en-US" dirty="0">
                <a:solidFill>
                  <a:schemeClr val="tx1"/>
                </a:solidFill>
              </a:rPr>
              <a:t> </a:t>
            </a:r>
            <a:r>
              <a:rPr lang="en-US" dirty="0" err="1">
                <a:solidFill>
                  <a:schemeClr val="tx1"/>
                </a:solidFill>
              </a:rPr>
              <a:t>proceso</a:t>
            </a:r>
            <a:r>
              <a:rPr lang="en-US" dirty="0">
                <a:solidFill>
                  <a:schemeClr val="tx1"/>
                </a:solidFill>
              </a:rPr>
              <a:t> de </a:t>
            </a:r>
            <a:r>
              <a:rPr lang="en-US" dirty="0" err="1">
                <a:solidFill>
                  <a:schemeClr val="tx1"/>
                </a:solidFill>
              </a:rPr>
              <a:t>programación</a:t>
            </a:r>
            <a:r>
              <a:rPr lang="en-US" dirty="0">
                <a:solidFill>
                  <a:schemeClr val="tx1"/>
                </a:solidFill>
              </a:rPr>
              <a:t> y </a:t>
            </a:r>
            <a:r>
              <a:rPr lang="en-US" dirty="0" err="1">
                <a:solidFill>
                  <a:schemeClr val="tx1"/>
                </a:solidFill>
              </a:rPr>
              <a:t>convierte</a:t>
            </a:r>
            <a:r>
              <a:rPr lang="en-US" dirty="0">
                <a:solidFill>
                  <a:schemeClr val="tx1"/>
                </a:solidFill>
              </a:rPr>
              <a:t> en </a:t>
            </a:r>
            <a:r>
              <a:rPr lang="en-US" dirty="0" err="1">
                <a:solidFill>
                  <a:schemeClr val="tx1"/>
                </a:solidFill>
              </a:rPr>
              <a:t>procesos</a:t>
            </a:r>
            <a:r>
              <a:rPr lang="en-US" dirty="0">
                <a:solidFill>
                  <a:schemeClr val="tx1"/>
                </a:solidFill>
              </a:rPr>
              <a:t> de </a:t>
            </a:r>
            <a:r>
              <a:rPr lang="en-US" dirty="0" err="1">
                <a:solidFill>
                  <a:schemeClr val="tx1"/>
                </a:solidFill>
              </a:rPr>
              <a:t>retroalimentación</a:t>
            </a:r>
            <a:r>
              <a:rPr lang="en-US" dirty="0">
                <a:solidFill>
                  <a:schemeClr val="tx1"/>
                </a:solidFill>
              </a:rPr>
              <a:t>. </a:t>
            </a:r>
            <a:endParaRPr lang="es-419" dirty="0">
              <a:solidFill>
                <a:schemeClr val="tx1"/>
              </a:solidFill>
            </a:endParaRPr>
          </a:p>
        </p:txBody>
      </p:sp>
    </p:spTree>
    <p:extLst>
      <p:ext uri="{BB962C8B-B14F-4D97-AF65-F5344CB8AC3E}">
        <p14:creationId xmlns:p14="http://schemas.microsoft.com/office/powerpoint/2010/main" val="26038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D78BD8B-22E7-6A64-DC34-411F359EF3E5}"/>
              </a:ext>
            </a:extLst>
          </p:cNvPr>
          <p:cNvSpPr txBox="1"/>
          <p:nvPr/>
        </p:nvSpPr>
        <p:spPr>
          <a:xfrm>
            <a:off x="4096385" y="1448472"/>
            <a:ext cx="7772399" cy="1923604"/>
          </a:xfrm>
          <a:prstGeom prst="rect">
            <a:avLst/>
          </a:prstGeom>
          <a:noFill/>
        </p:spPr>
        <p:txBody>
          <a:bodyPr wrap="square">
            <a:spAutoFit/>
          </a:bodyPr>
          <a:lstStyle/>
          <a:p>
            <a:pPr algn="just"/>
            <a:r>
              <a:rPr lang="es-MX" dirty="0"/>
              <a:t>Las acciones implementadas por el Ministerio de Educación Pública para la </a:t>
            </a:r>
            <a:r>
              <a:rPr lang="es-MX" b="1" dirty="0"/>
              <a:t>gestión de recursos tecnológicos destinados a los procesos de enseñanza y aprendizaje </a:t>
            </a:r>
            <a:r>
              <a:rPr lang="es-MX" b="1" u="sng" dirty="0"/>
              <a:t>no cumplen con el marco regulatorio y prácticas aplicables</a:t>
            </a:r>
            <a:r>
              <a:rPr lang="es-MX" dirty="0"/>
              <a:t>, ya que si bien se cuenta con algunas orientaciones estratégicas, </a:t>
            </a:r>
            <a:r>
              <a:rPr lang="es-MX" b="1" dirty="0"/>
              <a:t>se carece de una visión integral, sistémica y anticipatoria que guíe esa gestión hacia una estructura articulada para alcanzar resultados en beneficio de la comunidad educativa</a:t>
            </a:r>
            <a:r>
              <a:rPr lang="es-MX" dirty="0"/>
              <a:t>. </a:t>
            </a:r>
            <a:r>
              <a:rPr lang="es-MX" sz="1100" i="1" dirty="0"/>
              <a:t>(Página 3)</a:t>
            </a:r>
            <a:endParaRPr lang="es-CR" sz="1100" i="1" dirty="0"/>
          </a:p>
        </p:txBody>
      </p:sp>
      <p:pic>
        <p:nvPicPr>
          <p:cNvPr id="9" name="Imagen 8">
            <a:extLst>
              <a:ext uri="{FF2B5EF4-FFF2-40B4-BE49-F238E27FC236}">
                <a16:creationId xmlns:a16="http://schemas.microsoft.com/office/drawing/2014/main" id="{260B99FA-5DE7-27EC-2D19-DF5AC7FE3F39}"/>
              </a:ext>
            </a:extLst>
          </p:cNvPr>
          <p:cNvPicPr>
            <a:picLocks noChangeAspect="1"/>
          </p:cNvPicPr>
          <p:nvPr/>
        </p:nvPicPr>
        <p:blipFill>
          <a:blip r:embed="rId2"/>
          <a:stretch>
            <a:fillRect/>
          </a:stretch>
        </p:blipFill>
        <p:spPr>
          <a:xfrm>
            <a:off x="503257" y="1932781"/>
            <a:ext cx="2204676" cy="785709"/>
          </a:xfrm>
          <a:prstGeom prst="rect">
            <a:avLst/>
          </a:prstGeom>
        </p:spPr>
      </p:pic>
      <p:pic>
        <p:nvPicPr>
          <p:cNvPr id="10" name="Imagen 9">
            <a:extLst>
              <a:ext uri="{FF2B5EF4-FFF2-40B4-BE49-F238E27FC236}">
                <a16:creationId xmlns:a16="http://schemas.microsoft.com/office/drawing/2014/main" id="{9B597BB8-DF32-1569-E130-F64D2CBFC08D}"/>
              </a:ext>
            </a:extLst>
          </p:cNvPr>
          <p:cNvPicPr>
            <a:picLocks noChangeAspect="1"/>
          </p:cNvPicPr>
          <p:nvPr/>
        </p:nvPicPr>
        <p:blipFill>
          <a:blip r:embed="rId3"/>
          <a:stretch>
            <a:fillRect/>
          </a:stretch>
        </p:blipFill>
        <p:spPr>
          <a:xfrm>
            <a:off x="603814" y="3045367"/>
            <a:ext cx="1847850" cy="2466975"/>
          </a:xfrm>
          <a:prstGeom prst="rect">
            <a:avLst/>
          </a:prstGeom>
        </p:spPr>
      </p:pic>
      <p:sp>
        <p:nvSpPr>
          <p:cNvPr id="11" name="Flecha: a la derecha 10">
            <a:extLst>
              <a:ext uri="{FF2B5EF4-FFF2-40B4-BE49-F238E27FC236}">
                <a16:creationId xmlns:a16="http://schemas.microsoft.com/office/drawing/2014/main" id="{B45628E4-F5B8-C6DE-6A21-B337A260E047}"/>
              </a:ext>
            </a:extLst>
          </p:cNvPr>
          <p:cNvSpPr/>
          <p:nvPr/>
        </p:nvSpPr>
        <p:spPr>
          <a:xfrm>
            <a:off x="2901746" y="3890229"/>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endParaRPr lang="es-CR" b="1" dirty="0"/>
          </a:p>
        </p:txBody>
      </p:sp>
      <p:sp>
        <p:nvSpPr>
          <p:cNvPr id="13" name="CuadroTexto 12">
            <a:extLst>
              <a:ext uri="{FF2B5EF4-FFF2-40B4-BE49-F238E27FC236}">
                <a16:creationId xmlns:a16="http://schemas.microsoft.com/office/drawing/2014/main" id="{0288F52F-1AF3-9254-2E9B-58B69A62B6FA}"/>
              </a:ext>
            </a:extLst>
          </p:cNvPr>
          <p:cNvSpPr txBox="1"/>
          <p:nvPr/>
        </p:nvSpPr>
        <p:spPr>
          <a:xfrm>
            <a:off x="52443" y="5839219"/>
            <a:ext cx="3147957" cy="307777"/>
          </a:xfrm>
          <a:prstGeom prst="rect">
            <a:avLst/>
          </a:prstGeom>
          <a:noFill/>
        </p:spPr>
        <p:txBody>
          <a:bodyPr wrap="square">
            <a:spAutoFit/>
          </a:bodyPr>
          <a:lstStyle/>
          <a:p>
            <a:pPr algn="ctr"/>
            <a:r>
              <a:rPr lang="es-CR" sz="1400" b="1" dirty="0"/>
              <a:t>INFORME </a:t>
            </a:r>
            <a:r>
              <a:rPr lang="es-CR" sz="1400" b="1" dirty="0" err="1"/>
              <a:t>N°</a:t>
            </a:r>
            <a:r>
              <a:rPr lang="es-CR" sz="1400" b="1" dirty="0"/>
              <a:t> DFOE-CAP-IF-00016-2022</a:t>
            </a:r>
          </a:p>
        </p:txBody>
      </p:sp>
      <p:sp>
        <p:nvSpPr>
          <p:cNvPr id="15" name="CuadroTexto 14">
            <a:extLst>
              <a:ext uri="{FF2B5EF4-FFF2-40B4-BE49-F238E27FC236}">
                <a16:creationId xmlns:a16="http://schemas.microsoft.com/office/drawing/2014/main" id="{439728B0-8FD5-8704-44D9-6D526583C36D}"/>
              </a:ext>
            </a:extLst>
          </p:cNvPr>
          <p:cNvSpPr txBox="1"/>
          <p:nvPr/>
        </p:nvSpPr>
        <p:spPr>
          <a:xfrm>
            <a:off x="4147896" y="3529848"/>
            <a:ext cx="7669376" cy="3139321"/>
          </a:xfrm>
          <a:prstGeom prst="rect">
            <a:avLst/>
          </a:prstGeom>
          <a:noFill/>
        </p:spPr>
        <p:txBody>
          <a:bodyPr wrap="square">
            <a:spAutoFit/>
          </a:bodyPr>
          <a:lstStyle/>
          <a:p>
            <a:pPr algn="just"/>
            <a:r>
              <a:rPr lang="es-MX" b="1" dirty="0"/>
              <a:t>Lo anterior, se refleja en la ejecución de tres programas para promover el uso de la tecnología en la educación de </a:t>
            </a:r>
            <a:r>
              <a:rPr lang="es-MX" b="1" u="sng" dirty="0"/>
              <a:t>forma desarticulada</a:t>
            </a:r>
            <a:r>
              <a:rPr lang="es-MX" dirty="0"/>
              <a:t>, a saber:</a:t>
            </a:r>
          </a:p>
          <a:p>
            <a:pPr algn="just"/>
            <a:r>
              <a:rPr lang="es-MX" dirty="0"/>
              <a:t> </a:t>
            </a:r>
          </a:p>
          <a:p>
            <a:pPr marL="742950" lvl="1" indent="-285750" algn="just">
              <a:buFont typeface="Arial" panose="020B0604020202020204" pitchFamily="34" charset="0"/>
              <a:buChar char="•"/>
            </a:pPr>
            <a:r>
              <a:rPr lang="es-MX" b="1" i="1" dirty="0"/>
              <a:t>El Programa Nacional de Informática Educativa (Ejecutado FOD)</a:t>
            </a:r>
          </a:p>
          <a:p>
            <a:pPr marL="742950" lvl="1" indent="-285750" algn="just">
              <a:buFont typeface="Arial" panose="020B0604020202020204" pitchFamily="34" charset="0"/>
              <a:buChar char="•"/>
            </a:pPr>
            <a:r>
              <a:rPr lang="es-MX" i="1" dirty="0"/>
              <a:t>El Programa Nacional de Innovación Educativa ( Ejecutado DRTE)</a:t>
            </a:r>
          </a:p>
          <a:p>
            <a:pPr marL="742950" lvl="1" indent="-285750" algn="just">
              <a:buFont typeface="Arial" panose="020B0604020202020204" pitchFamily="34" charset="0"/>
              <a:buChar char="•"/>
            </a:pPr>
            <a:r>
              <a:rPr lang="es-MX" i="1" dirty="0"/>
              <a:t>El Programa Nacional de Tecnologías Móviles (Ejecutado por DRTE)</a:t>
            </a:r>
          </a:p>
          <a:p>
            <a:pPr algn="just"/>
            <a:endParaRPr lang="es-MX" dirty="0"/>
          </a:p>
          <a:p>
            <a:pPr algn="just"/>
            <a:r>
              <a:rPr lang="es-MX" dirty="0"/>
              <a:t>Lo que genera desigualdades en los beneficios que recibe la población estudiantil, ya que </a:t>
            </a:r>
            <a:r>
              <a:rPr lang="es-MX" b="1" dirty="0"/>
              <a:t>a junio de 2021, 976 de 5.319 centros educativos no contaban con recursos tecnológicos digitales brindados por alguno de esos programas. </a:t>
            </a:r>
            <a:r>
              <a:rPr lang="es-MX" sz="1100" i="1" dirty="0"/>
              <a:t>(Página 3)</a:t>
            </a:r>
            <a:endParaRPr lang="es-CR" sz="1100" i="1" dirty="0"/>
          </a:p>
        </p:txBody>
      </p:sp>
      <p:sp>
        <p:nvSpPr>
          <p:cNvPr id="16" name="Flecha: a la derecha 15">
            <a:extLst>
              <a:ext uri="{FF2B5EF4-FFF2-40B4-BE49-F238E27FC236}">
                <a16:creationId xmlns:a16="http://schemas.microsoft.com/office/drawing/2014/main" id="{A8E9C9AC-EB65-1ECE-1097-21700FC2DAD8}"/>
              </a:ext>
            </a:extLst>
          </p:cNvPr>
          <p:cNvSpPr/>
          <p:nvPr/>
        </p:nvSpPr>
        <p:spPr>
          <a:xfrm>
            <a:off x="2951883" y="1708466"/>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endParaRPr lang="es-CR" b="1" dirty="0"/>
          </a:p>
        </p:txBody>
      </p:sp>
      <p:sp>
        <p:nvSpPr>
          <p:cNvPr id="18" name="CuadroTexto 17">
            <a:extLst>
              <a:ext uri="{FF2B5EF4-FFF2-40B4-BE49-F238E27FC236}">
                <a16:creationId xmlns:a16="http://schemas.microsoft.com/office/drawing/2014/main" id="{D097A959-1847-0085-5E10-CAD1E7FDA04D}"/>
              </a:ext>
            </a:extLst>
          </p:cNvPr>
          <p:cNvSpPr txBox="1"/>
          <p:nvPr/>
        </p:nvSpPr>
        <p:spPr>
          <a:xfrm>
            <a:off x="202190" y="252250"/>
            <a:ext cx="10871181"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Problemas del PRONIE y de los programas de Innovación y </a:t>
            </a:r>
          </a:p>
          <a:p>
            <a:r>
              <a:rPr lang="es-CR" sz="2800" b="1" dirty="0">
                <a:solidFill>
                  <a:srgbClr val="4DB5E6"/>
                </a:solidFill>
                <a:latin typeface="Arial Rounded MT Bold" panose="020F0704030504030204" pitchFamily="34" charset="0"/>
              </a:rPr>
              <a:t>Tecnologías  Móviles según la CGR:</a:t>
            </a:r>
            <a:endParaRPr lang="es-CR" sz="2800" dirty="0">
              <a:solidFill>
                <a:srgbClr val="4DB5E6"/>
              </a:solidFill>
              <a:latin typeface="Arial Rounded MT Bold" panose="020F0704030504030204" pitchFamily="34" charset="0"/>
            </a:endParaRPr>
          </a:p>
        </p:txBody>
      </p:sp>
    </p:spTree>
    <p:extLst>
      <p:ext uri="{BB962C8B-B14F-4D97-AF65-F5344CB8AC3E}">
        <p14:creationId xmlns:p14="http://schemas.microsoft.com/office/powerpoint/2010/main" val="24941182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0" y="84396"/>
            <a:ext cx="12191999" cy="511952"/>
          </a:xfrm>
          <a:prstGeom prst="rect">
            <a:avLst/>
          </a:prstGeom>
          <a:solidFill>
            <a:srgbClr val="7030A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SECUNDARIA (de 8 a 9) – Marco General</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280947" y="1105261"/>
            <a:ext cx="5815052" cy="4168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rPr>
              <a:t>FUNDAMENTOS DE INTELIGENCIA ARTIFICIAL</a:t>
            </a:r>
          </a:p>
        </p:txBody>
      </p:sp>
      <p:sp>
        <p:nvSpPr>
          <p:cNvPr id="5" name="Rectangle: Rounded Corners 4">
            <a:extLst>
              <a:ext uri="{FF2B5EF4-FFF2-40B4-BE49-F238E27FC236}">
                <a16:creationId xmlns:a16="http://schemas.microsoft.com/office/drawing/2014/main" id="{B5621A91-80F5-D842-D9B9-BDD0C6385CF0}"/>
              </a:ext>
            </a:extLst>
          </p:cNvPr>
          <p:cNvSpPr/>
          <p:nvPr/>
        </p:nvSpPr>
        <p:spPr>
          <a:xfrm>
            <a:off x="6188761" y="1112789"/>
            <a:ext cx="5815051" cy="4168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b="1" dirty="0">
                <a:solidFill>
                  <a:schemeClr val="tx1"/>
                </a:solidFill>
              </a:rPr>
              <a:t>FUNDAMENTOS DE SEGURIDAD DIGITAL</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280948" y="644669"/>
            <a:ext cx="11722864" cy="422132"/>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CIUDADANIA DIGITAL – Eje Transversal</a:t>
            </a:r>
            <a:endParaRPr lang="es-419" sz="2400" dirty="0">
              <a:solidFill>
                <a:schemeClr val="bg1"/>
              </a:solidFill>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A3409B8C-CBD7-4F7B-0B68-5F43BA911CBF}"/>
              </a:ext>
            </a:extLst>
          </p:cNvPr>
          <p:cNvSpPr/>
          <p:nvPr/>
        </p:nvSpPr>
        <p:spPr>
          <a:xfrm>
            <a:off x="2674125" y="1586119"/>
            <a:ext cx="3427012" cy="4741317"/>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419" dirty="0">
                <a:solidFill>
                  <a:schemeClr val="tx1"/>
                </a:solidFill>
              </a:rPr>
              <a:t>Aplica el proceso de resolución de problemas para entrenar una computadora para resolver un problema.</a:t>
            </a:r>
          </a:p>
          <a:p>
            <a:pPr marL="285750" indent="-285750" algn="just">
              <a:buFont typeface="Arial" panose="020B0604020202020204" pitchFamily="34" charset="0"/>
              <a:buChar char="•"/>
            </a:pPr>
            <a:r>
              <a:rPr lang="es-419" dirty="0">
                <a:solidFill>
                  <a:schemeClr val="tx1"/>
                </a:solidFill>
              </a:rPr>
              <a:t>Describe cómo la inteligencia artificial tiene impacto en la sociedad.</a:t>
            </a:r>
          </a:p>
          <a:p>
            <a:pPr marL="285750" indent="-285750" algn="just">
              <a:buFont typeface="Arial" panose="020B0604020202020204" pitchFamily="34" charset="0"/>
              <a:buChar char="•"/>
            </a:pPr>
            <a:r>
              <a:rPr lang="es-419" dirty="0">
                <a:solidFill>
                  <a:schemeClr val="tx1"/>
                </a:solidFill>
              </a:rPr>
              <a:t>Describe cómo un modelo toma una decisión.</a:t>
            </a:r>
          </a:p>
          <a:p>
            <a:pPr marL="285750" indent="-285750" algn="just">
              <a:buFont typeface="Arial" panose="020B0604020202020204" pitchFamily="34" charset="0"/>
              <a:buChar char="•"/>
            </a:pPr>
            <a:r>
              <a:rPr lang="es-419" dirty="0">
                <a:solidFill>
                  <a:schemeClr val="tx1"/>
                </a:solidFill>
              </a:rPr>
              <a:t>Busca patrones en los datos para basar sus decisiones en estos patrones.</a:t>
            </a:r>
          </a:p>
          <a:p>
            <a:pPr marL="285750" indent="-285750" algn="just">
              <a:buFont typeface="Arial" panose="020B0604020202020204" pitchFamily="34" charset="0"/>
              <a:buChar char="•"/>
            </a:pPr>
            <a:r>
              <a:rPr lang="es-419" dirty="0">
                <a:solidFill>
                  <a:schemeClr val="tx1"/>
                </a:solidFill>
              </a:rPr>
              <a:t>Explica cómo las computadoras pueden separar los datos para tomar una decisión.</a:t>
            </a:r>
          </a:p>
          <a:p>
            <a:endParaRPr lang="es-419" dirty="0">
              <a:solidFill>
                <a:schemeClr val="tx1"/>
              </a:solidFill>
            </a:endParaRPr>
          </a:p>
        </p:txBody>
      </p:sp>
      <p:sp>
        <p:nvSpPr>
          <p:cNvPr id="10" name="Rectangle 9">
            <a:extLst>
              <a:ext uri="{FF2B5EF4-FFF2-40B4-BE49-F238E27FC236}">
                <a16:creationId xmlns:a16="http://schemas.microsoft.com/office/drawing/2014/main" id="{F3E212F8-81FE-9889-57CD-D2757C6E09B1}"/>
              </a:ext>
            </a:extLst>
          </p:cNvPr>
          <p:cNvSpPr/>
          <p:nvPr/>
        </p:nvSpPr>
        <p:spPr>
          <a:xfrm>
            <a:off x="8484041" y="1603973"/>
            <a:ext cx="3519771" cy="4741317"/>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419" dirty="0">
                <a:solidFill>
                  <a:schemeClr val="tx1"/>
                </a:solidFill>
              </a:rPr>
              <a:t>Hace uso de la tecnología de forma responsable y segura.</a:t>
            </a:r>
          </a:p>
          <a:p>
            <a:pPr marL="285750" indent="-285750" algn="just">
              <a:buFont typeface="Arial" panose="020B0604020202020204" pitchFamily="34" charset="0"/>
              <a:buChar char="•"/>
            </a:pPr>
            <a:r>
              <a:rPr lang="es-MX" i="0" dirty="0">
                <a:solidFill>
                  <a:schemeClr val="tx1"/>
                </a:solidFill>
                <a:effectLst/>
              </a:rPr>
              <a:t>Protege los dispositivos y los contenidos digitales propios.</a:t>
            </a:r>
          </a:p>
          <a:p>
            <a:pPr marL="285750" indent="-285750" algn="just">
              <a:buFont typeface="Arial" panose="020B0604020202020204" pitchFamily="34" charset="0"/>
              <a:buChar char="•"/>
            </a:pPr>
            <a:r>
              <a:rPr lang="es-MX" dirty="0">
                <a:solidFill>
                  <a:schemeClr val="tx1"/>
                </a:solidFill>
              </a:rPr>
              <a:t>C</a:t>
            </a:r>
            <a:r>
              <a:rPr lang="es-MX" i="0" dirty="0">
                <a:solidFill>
                  <a:schemeClr val="tx1"/>
                </a:solidFill>
                <a:effectLst/>
              </a:rPr>
              <a:t>omprende los riesgos y amenazas en red y conoce medidas de protección y seguridad. </a:t>
            </a:r>
            <a:endParaRPr lang="es-419" dirty="0">
              <a:solidFill>
                <a:schemeClr val="tx1"/>
              </a:solidFill>
            </a:endParaRPr>
          </a:p>
          <a:p>
            <a:endParaRPr lang="es-419" dirty="0">
              <a:solidFill>
                <a:schemeClr val="tx1"/>
              </a:solidFill>
            </a:endParaRPr>
          </a:p>
        </p:txBody>
      </p:sp>
      <p:sp>
        <p:nvSpPr>
          <p:cNvPr id="11" name="Rectangle: Rounded Corners 10">
            <a:extLst>
              <a:ext uri="{FF2B5EF4-FFF2-40B4-BE49-F238E27FC236}">
                <a16:creationId xmlns:a16="http://schemas.microsoft.com/office/drawing/2014/main" id="{240F1E3F-62CB-3AB1-4A3E-055D334D43E9}"/>
              </a:ext>
            </a:extLst>
          </p:cNvPr>
          <p:cNvSpPr/>
          <p:nvPr/>
        </p:nvSpPr>
        <p:spPr>
          <a:xfrm>
            <a:off x="259742" y="3408205"/>
            <a:ext cx="2301920" cy="60490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Robot, bots, chatbots</a:t>
            </a:r>
          </a:p>
        </p:txBody>
      </p:sp>
      <p:sp>
        <p:nvSpPr>
          <p:cNvPr id="14" name="Rectangle: Rounded Corners 13">
            <a:extLst>
              <a:ext uri="{FF2B5EF4-FFF2-40B4-BE49-F238E27FC236}">
                <a16:creationId xmlns:a16="http://schemas.microsoft.com/office/drawing/2014/main" id="{EA51DCCB-B515-34F1-DA9B-77753A275780}"/>
              </a:ext>
            </a:extLst>
          </p:cNvPr>
          <p:cNvSpPr/>
          <p:nvPr/>
        </p:nvSpPr>
        <p:spPr>
          <a:xfrm>
            <a:off x="267184" y="5870639"/>
            <a:ext cx="2343654" cy="4567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Casos y Proyecto</a:t>
            </a:r>
          </a:p>
        </p:txBody>
      </p:sp>
      <p:sp>
        <p:nvSpPr>
          <p:cNvPr id="15" name="Rectangle: Rounded Corners 14">
            <a:extLst>
              <a:ext uri="{FF2B5EF4-FFF2-40B4-BE49-F238E27FC236}">
                <a16:creationId xmlns:a16="http://schemas.microsoft.com/office/drawing/2014/main" id="{0367A977-458B-3EB5-A398-50815FF2EB66}"/>
              </a:ext>
            </a:extLst>
          </p:cNvPr>
          <p:cNvSpPr/>
          <p:nvPr/>
        </p:nvSpPr>
        <p:spPr>
          <a:xfrm>
            <a:off x="249586" y="1666485"/>
            <a:ext cx="2337115" cy="85305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Aprendizaje</a:t>
            </a:r>
            <a:r>
              <a:rPr lang="en-US" sz="2000" dirty="0">
                <a:solidFill>
                  <a:schemeClr val="tx1"/>
                </a:solidFill>
              </a:rPr>
              <a:t> </a:t>
            </a:r>
            <a:r>
              <a:rPr lang="en-US" sz="2000" dirty="0" err="1">
                <a:solidFill>
                  <a:schemeClr val="tx1"/>
                </a:solidFill>
              </a:rPr>
              <a:t>automático</a:t>
            </a:r>
            <a:endParaRPr lang="en-US" sz="2000" dirty="0">
              <a:solidFill>
                <a:schemeClr val="tx1"/>
              </a:solidFill>
            </a:endParaRPr>
          </a:p>
        </p:txBody>
      </p:sp>
      <p:sp>
        <p:nvSpPr>
          <p:cNvPr id="16" name="Rectangle: Rounded Corners 15">
            <a:extLst>
              <a:ext uri="{FF2B5EF4-FFF2-40B4-BE49-F238E27FC236}">
                <a16:creationId xmlns:a16="http://schemas.microsoft.com/office/drawing/2014/main" id="{0AAAD960-B51E-7263-61C5-969691C21008}"/>
              </a:ext>
            </a:extLst>
          </p:cNvPr>
          <p:cNvSpPr/>
          <p:nvPr/>
        </p:nvSpPr>
        <p:spPr>
          <a:xfrm>
            <a:off x="6195902" y="1595679"/>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Conceptos</a:t>
            </a:r>
            <a:r>
              <a:rPr lang="en-US" sz="2000" dirty="0">
                <a:solidFill>
                  <a:schemeClr val="tx1"/>
                </a:solidFill>
              </a:rPr>
              <a:t> </a:t>
            </a:r>
            <a:r>
              <a:rPr lang="en-US" sz="2000" dirty="0" err="1">
                <a:solidFill>
                  <a:schemeClr val="tx1"/>
                </a:solidFill>
              </a:rPr>
              <a:t>genéricos</a:t>
            </a:r>
            <a:endParaRPr lang="en-US" sz="2000" dirty="0">
              <a:solidFill>
                <a:schemeClr val="tx1"/>
              </a:solidFill>
            </a:endParaRPr>
          </a:p>
        </p:txBody>
      </p:sp>
      <p:sp>
        <p:nvSpPr>
          <p:cNvPr id="26" name="TextBox 25">
            <a:extLst>
              <a:ext uri="{FF2B5EF4-FFF2-40B4-BE49-F238E27FC236}">
                <a16:creationId xmlns:a16="http://schemas.microsoft.com/office/drawing/2014/main" id="{51AE2579-8557-B965-184A-302135489DE7}"/>
              </a:ext>
            </a:extLst>
          </p:cNvPr>
          <p:cNvSpPr txBox="1"/>
          <p:nvPr/>
        </p:nvSpPr>
        <p:spPr>
          <a:xfrm>
            <a:off x="6181405" y="3744386"/>
            <a:ext cx="2232000" cy="576810"/>
          </a:xfrm>
          <a:prstGeom prst="roundRect">
            <a:avLst>
              <a:gd name="adj" fmla="val 2340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algn="ct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419" dirty="0"/>
              <a:t>Servicios confiables</a:t>
            </a:r>
          </a:p>
        </p:txBody>
      </p:sp>
      <p:sp>
        <p:nvSpPr>
          <p:cNvPr id="28" name="Rectangle: Rounded Corners 27">
            <a:extLst>
              <a:ext uri="{FF2B5EF4-FFF2-40B4-BE49-F238E27FC236}">
                <a16:creationId xmlns:a16="http://schemas.microsoft.com/office/drawing/2014/main" id="{35758B13-5488-D0A1-E7BE-C0A6B2BB3C4E}"/>
              </a:ext>
            </a:extLst>
          </p:cNvPr>
          <p:cNvSpPr/>
          <p:nvPr/>
        </p:nvSpPr>
        <p:spPr>
          <a:xfrm>
            <a:off x="251719" y="6437581"/>
            <a:ext cx="5844279" cy="374574"/>
          </a:xfrm>
          <a:prstGeom prst="roundRect">
            <a:avLst/>
          </a:prstGeom>
          <a:solidFill>
            <a:srgbClr val="FC9AA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Tema transversal: Inteligencia artificial y ética</a:t>
            </a:r>
          </a:p>
        </p:txBody>
      </p:sp>
      <p:sp>
        <p:nvSpPr>
          <p:cNvPr id="20" name="Rectangle: Rounded Corners 19">
            <a:extLst>
              <a:ext uri="{FF2B5EF4-FFF2-40B4-BE49-F238E27FC236}">
                <a16:creationId xmlns:a16="http://schemas.microsoft.com/office/drawing/2014/main" id="{2EA272EF-7B98-5198-4932-3B6C18131005}"/>
              </a:ext>
            </a:extLst>
          </p:cNvPr>
          <p:cNvSpPr/>
          <p:nvPr/>
        </p:nvSpPr>
        <p:spPr>
          <a:xfrm>
            <a:off x="232274" y="2672373"/>
            <a:ext cx="2319232" cy="60490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Resolución</a:t>
            </a:r>
            <a:r>
              <a:rPr lang="en-US" sz="2000" dirty="0">
                <a:solidFill>
                  <a:schemeClr val="tx1"/>
                </a:solidFill>
              </a:rPr>
              <a:t> de </a:t>
            </a:r>
            <a:r>
              <a:rPr lang="en-US" sz="2000" dirty="0" err="1">
                <a:solidFill>
                  <a:schemeClr val="tx1"/>
                </a:solidFill>
              </a:rPr>
              <a:t>problemas</a:t>
            </a:r>
            <a:endParaRPr lang="en-US" sz="2000" dirty="0">
              <a:solidFill>
                <a:schemeClr val="tx1"/>
              </a:solidFill>
            </a:endParaRPr>
          </a:p>
        </p:txBody>
      </p:sp>
      <p:sp>
        <p:nvSpPr>
          <p:cNvPr id="25" name="Rectangle: Rounded Corners 24">
            <a:extLst>
              <a:ext uri="{FF2B5EF4-FFF2-40B4-BE49-F238E27FC236}">
                <a16:creationId xmlns:a16="http://schemas.microsoft.com/office/drawing/2014/main" id="{4FCA1451-A2B4-AB9B-D475-0915CC6D46A9}"/>
              </a:ext>
            </a:extLst>
          </p:cNvPr>
          <p:cNvSpPr/>
          <p:nvPr/>
        </p:nvSpPr>
        <p:spPr>
          <a:xfrm>
            <a:off x="246193" y="4124570"/>
            <a:ext cx="2315469" cy="88411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Aprendizaje</a:t>
            </a:r>
            <a:r>
              <a:rPr lang="en-US" sz="2000" dirty="0">
                <a:solidFill>
                  <a:schemeClr val="tx1"/>
                </a:solidFill>
              </a:rPr>
              <a:t> </a:t>
            </a:r>
            <a:r>
              <a:rPr lang="en-US" sz="2000" dirty="0" err="1">
                <a:solidFill>
                  <a:schemeClr val="tx1"/>
                </a:solidFill>
              </a:rPr>
              <a:t>supervisado</a:t>
            </a:r>
            <a:r>
              <a:rPr lang="en-US" sz="2000" dirty="0">
                <a:solidFill>
                  <a:schemeClr val="tx1"/>
                </a:solidFill>
              </a:rPr>
              <a:t> y no </a:t>
            </a:r>
            <a:r>
              <a:rPr lang="en-US" sz="2000" dirty="0" err="1">
                <a:solidFill>
                  <a:schemeClr val="tx1"/>
                </a:solidFill>
              </a:rPr>
              <a:t>supervisado</a:t>
            </a:r>
            <a:endParaRPr lang="en-US" sz="2000" dirty="0">
              <a:solidFill>
                <a:schemeClr val="tx1"/>
              </a:solidFill>
            </a:endParaRPr>
          </a:p>
        </p:txBody>
      </p:sp>
      <p:sp>
        <p:nvSpPr>
          <p:cNvPr id="30" name="Rectangle: Rounded Corners 29">
            <a:extLst>
              <a:ext uri="{FF2B5EF4-FFF2-40B4-BE49-F238E27FC236}">
                <a16:creationId xmlns:a16="http://schemas.microsoft.com/office/drawing/2014/main" id="{3F83737F-6860-B01B-2729-A64E63C16A6D}"/>
              </a:ext>
            </a:extLst>
          </p:cNvPr>
          <p:cNvSpPr/>
          <p:nvPr/>
        </p:nvSpPr>
        <p:spPr>
          <a:xfrm>
            <a:off x="259742" y="5112992"/>
            <a:ext cx="2375942" cy="64750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Introducción</a:t>
            </a:r>
            <a:r>
              <a:rPr lang="en-US" sz="2000" dirty="0">
                <a:solidFill>
                  <a:schemeClr val="tx1"/>
                </a:solidFill>
              </a:rPr>
              <a:t> al Machine Learning</a:t>
            </a:r>
          </a:p>
        </p:txBody>
      </p:sp>
      <p:sp>
        <p:nvSpPr>
          <p:cNvPr id="31" name="Rectangle: Rounded Corners 30">
            <a:extLst>
              <a:ext uri="{FF2B5EF4-FFF2-40B4-BE49-F238E27FC236}">
                <a16:creationId xmlns:a16="http://schemas.microsoft.com/office/drawing/2014/main" id="{4EB7DD7D-9A4B-81EF-81CD-FA458E975A02}"/>
              </a:ext>
            </a:extLst>
          </p:cNvPr>
          <p:cNvSpPr/>
          <p:nvPr/>
        </p:nvSpPr>
        <p:spPr>
          <a:xfrm>
            <a:off x="6188561" y="2301955"/>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Red, </a:t>
            </a:r>
            <a:r>
              <a:rPr lang="en-US" sz="2000" dirty="0" err="1">
                <a:solidFill>
                  <a:schemeClr val="tx1"/>
                </a:solidFill>
              </a:rPr>
              <a:t>parámetros</a:t>
            </a:r>
            <a:r>
              <a:rPr lang="en-US" sz="2000" dirty="0">
                <a:solidFill>
                  <a:schemeClr val="tx1"/>
                </a:solidFill>
              </a:rPr>
              <a:t> de </a:t>
            </a:r>
            <a:r>
              <a:rPr lang="en-US" sz="2000" dirty="0" err="1">
                <a:solidFill>
                  <a:schemeClr val="tx1"/>
                </a:solidFill>
              </a:rPr>
              <a:t>seguridad</a:t>
            </a:r>
            <a:r>
              <a:rPr lang="en-US" sz="2000" dirty="0">
                <a:solidFill>
                  <a:schemeClr val="tx1"/>
                </a:solidFill>
              </a:rPr>
              <a:t> </a:t>
            </a:r>
          </a:p>
        </p:txBody>
      </p:sp>
      <p:sp>
        <p:nvSpPr>
          <p:cNvPr id="32" name="Rectangle: Rounded Corners 31">
            <a:extLst>
              <a:ext uri="{FF2B5EF4-FFF2-40B4-BE49-F238E27FC236}">
                <a16:creationId xmlns:a16="http://schemas.microsoft.com/office/drawing/2014/main" id="{F8466C6A-2D8B-4EED-852F-D601DBDAABE0}"/>
              </a:ext>
            </a:extLst>
          </p:cNvPr>
          <p:cNvSpPr/>
          <p:nvPr/>
        </p:nvSpPr>
        <p:spPr>
          <a:xfrm>
            <a:off x="6181405" y="3014825"/>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Principios</a:t>
            </a:r>
            <a:r>
              <a:rPr lang="en-US" sz="2000" dirty="0">
                <a:solidFill>
                  <a:schemeClr val="tx1"/>
                </a:solidFill>
              </a:rPr>
              <a:t> de </a:t>
            </a:r>
            <a:r>
              <a:rPr lang="en-US" sz="2000" dirty="0" err="1">
                <a:solidFill>
                  <a:schemeClr val="tx1"/>
                </a:solidFill>
              </a:rPr>
              <a:t>seguridad</a:t>
            </a:r>
            <a:endParaRPr lang="en-US" sz="2000" dirty="0">
              <a:solidFill>
                <a:schemeClr val="tx1"/>
              </a:solidFill>
            </a:endParaRPr>
          </a:p>
        </p:txBody>
      </p:sp>
      <p:sp>
        <p:nvSpPr>
          <p:cNvPr id="33" name="TextBox 32">
            <a:extLst>
              <a:ext uri="{FF2B5EF4-FFF2-40B4-BE49-F238E27FC236}">
                <a16:creationId xmlns:a16="http://schemas.microsoft.com/office/drawing/2014/main" id="{3839BADF-A22B-CF0F-073C-4E5AEC59204B}"/>
              </a:ext>
            </a:extLst>
          </p:cNvPr>
          <p:cNvSpPr txBox="1"/>
          <p:nvPr/>
        </p:nvSpPr>
        <p:spPr>
          <a:xfrm>
            <a:off x="6174197" y="4387262"/>
            <a:ext cx="2232000" cy="927726"/>
          </a:xfrm>
          <a:prstGeom prst="roundRect">
            <a:avLst>
              <a:gd name="adj" fmla="val 2340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algn="ct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419" dirty="0"/>
              <a:t>Productos y herramientas</a:t>
            </a:r>
          </a:p>
        </p:txBody>
      </p:sp>
      <p:sp>
        <p:nvSpPr>
          <p:cNvPr id="34" name="Rectangle: Rounded Corners 33">
            <a:extLst>
              <a:ext uri="{FF2B5EF4-FFF2-40B4-BE49-F238E27FC236}">
                <a16:creationId xmlns:a16="http://schemas.microsoft.com/office/drawing/2014/main" id="{C63573DC-EDBE-8C6F-4202-81C6988373CC}"/>
              </a:ext>
            </a:extLst>
          </p:cNvPr>
          <p:cNvSpPr/>
          <p:nvPr/>
        </p:nvSpPr>
        <p:spPr>
          <a:xfrm>
            <a:off x="6159285" y="5376007"/>
            <a:ext cx="2232001" cy="106157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Casos y Proyecto</a:t>
            </a:r>
            <a:endParaRPr lang="en-US" sz="2000" dirty="0">
              <a:solidFill>
                <a:schemeClr val="tx1"/>
              </a:solidFill>
            </a:endParaRPr>
          </a:p>
        </p:txBody>
      </p:sp>
    </p:spTree>
    <p:extLst>
      <p:ext uri="{BB962C8B-B14F-4D97-AF65-F5344CB8AC3E}">
        <p14:creationId xmlns:p14="http://schemas.microsoft.com/office/powerpoint/2010/main" val="2226050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0" y="84396"/>
            <a:ext cx="12191999" cy="511952"/>
          </a:xfrm>
          <a:prstGeom prst="rect">
            <a:avLst/>
          </a:prstGeom>
          <a:solidFill>
            <a:srgbClr val="7030A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SECUNDARIA (de 10 a 11/12) – Marco General</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280947" y="1105261"/>
            <a:ext cx="5815052" cy="4168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rPr>
              <a:t>LENGUAJES DE PROGRAMACIÓN </a:t>
            </a:r>
          </a:p>
        </p:txBody>
      </p:sp>
      <p:sp>
        <p:nvSpPr>
          <p:cNvPr id="5" name="Rectangle: Rounded Corners 4">
            <a:extLst>
              <a:ext uri="{FF2B5EF4-FFF2-40B4-BE49-F238E27FC236}">
                <a16:creationId xmlns:a16="http://schemas.microsoft.com/office/drawing/2014/main" id="{B5621A91-80F5-D842-D9B9-BDD0C6385CF0}"/>
              </a:ext>
            </a:extLst>
          </p:cNvPr>
          <p:cNvSpPr/>
          <p:nvPr/>
        </p:nvSpPr>
        <p:spPr>
          <a:xfrm>
            <a:off x="6188761" y="1112789"/>
            <a:ext cx="5815051" cy="4168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b="1" dirty="0">
                <a:solidFill>
                  <a:schemeClr val="tx1"/>
                </a:solidFill>
              </a:rPr>
              <a:t>PROGRAMA INTELIGENCIA ARTIFICIAL</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280948" y="644669"/>
            <a:ext cx="11722864" cy="422132"/>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CIUDADANIA DIGITAL – Eje Transversal</a:t>
            </a:r>
            <a:endParaRPr lang="es-419" sz="2400" dirty="0">
              <a:solidFill>
                <a:schemeClr val="bg1"/>
              </a:solidFill>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A3409B8C-CBD7-4F7B-0B68-5F43BA911CBF}"/>
              </a:ext>
            </a:extLst>
          </p:cNvPr>
          <p:cNvSpPr/>
          <p:nvPr/>
        </p:nvSpPr>
        <p:spPr>
          <a:xfrm>
            <a:off x="2674125" y="1586119"/>
            <a:ext cx="3427012" cy="4741317"/>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419" dirty="0">
                <a:solidFill>
                  <a:schemeClr val="tx1"/>
                </a:solidFill>
              </a:rPr>
              <a:t>Explora, visualiza y maneja datos.</a:t>
            </a:r>
          </a:p>
          <a:p>
            <a:pPr marL="285750" indent="-285750" algn="just">
              <a:buFont typeface="Arial" panose="020B0604020202020204" pitchFamily="34" charset="0"/>
              <a:buChar char="•"/>
            </a:pPr>
            <a:r>
              <a:rPr lang="es-419" dirty="0">
                <a:solidFill>
                  <a:schemeClr val="tx1"/>
                </a:solidFill>
              </a:rPr>
              <a:t>Aplica conocimientos en aplicaciones y programas más complejos para tareas más exigentes.</a:t>
            </a:r>
          </a:p>
          <a:p>
            <a:pPr marL="285750" indent="-285750" algn="just">
              <a:buFont typeface="Arial" panose="020B0604020202020204" pitchFamily="34" charset="0"/>
              <a:buChar char="•"/>
            </a:pPr>
            <a:r>
              <a:rPr lang="es-419" dirty="0">
                <a:solidFill>
                  <a:schemeClr val="tx1"/>
                </a:solidFill>
              </a:rPr>
              <a:t>Compara la calidad de la variedad de la información disponible a partir de criterios establecidos.</a:t>
            </a:r>
          </a:p>
          <a:p>
            <a:pPr marL="285750" indent="-285750" algn="just">
              <a:buFont typeface="Arial" panose="020B0604020202020204" pitchFamily="34" charset="0"/>
              <a:buChar char="•"/>
            </a:pPr>
            <a:r>
              <a:rPr lang="es-419" dirty="0">
                <a:solidFill>
                  <a:schemeClr val="tx1"/>
                </a:solidFill>
              </a:rPr>
              <a:t>Desarrolla productos digitales estéticamente elaborados, funcionales y accesibles para sus interlocutores.</a:t>
            </a:r>
          </a:p>
          <a:p>
            <a:endParaRPr lang="es-419" dirty="0">
              <a:solidFill>
                <a:schemeClr val="tx1"/>
              </a:solidFill>
            </a:endParaRPr>
          </a:p>
        </p:txBody>
      </p:sp>
      <p:sp>
        <p:nvSpPr>
          <p:cNvPr id="11" name="Rectangle: Rounded Corners 10">
            <a:extLst>
              <a:ext uri="{FF2B5EF4-FFF2-40B4-BE49-F238E27FC236}">
                <a16:creationId xmlns:a16="http://schemas.microsoft.com/office/drawing/2014/main" id="{240F1E3F-62CB-3AB1-4A3E-055D334D43E9}"/>
              </a:ext>
            </a:extLst>
          </p:cNvPr>
          <p:cNvSpPr/>
          <p:nvPr/>
        </p:nvSpPr>
        <p:spPr>
          <a:xfrm>
            <a:off x="259742" y="3228871"/>
            <a:ext cx="2301920" cy="68585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Crear</a:t>
            </a:r>
            <a:r>
              <a:rPr lang="en-US" sz="2000" dirty="0">
                <a:solidFill>
                  <a:schemeClr val="tx1"/>
                </a:solidFill>
              </a:rPr>
              <a:t> </a:t>
            </a:r>
            <a:r>
              <a:rPr lang="en-US" sz="2000" dirty="0" err="1">
                <a:solidFill>
                  <a:schemeClr val="tx1"/>
                </a:solidFill>
              </a:rPr>
              <a:t>operaciones</a:t>
            </a:r>
            <a:endParaRPr lang="en-US" sz="2000" dirty="0">
              <a:solidFill>
                <a:schemeClr val="tx1"/>
              </a:solidFill>
            </a:endParaRPr>
          </a:p>
        </p:txBody>
      </p:sp>
      <p:sp>
        <p:nvSpPr>
          <p:cNvPr id="14" name="Rectangle: Rounded Corners 13">
            <a:extLst>
              <a:ext uri="{FF2B5EF4-FFF2-40B4-BE49-F238E27FC236}">
                <a16:creationId xmlns:a16="http://schemas.microsoft.com/office/drawing/2014/main" id="{EA51DCCB-B515-34F1-DA9B-77753A275780}"/>
              </a:ext>
            </a:extLst>
          </p:cNvPr>
          <p:cNvSpPr/>
          <p:nvPr/>
        </p:nvSpPr>
        <p:spPr>
          <a:xfrm>
            <a:off x="267184" y="5870639"/>
            <a:ext cx="2343654" cy="4567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Casos y Proyecto</a:t>
            </a:r>
          </a:p>
        </p:txBody>
      </p:sp>
      <p:sp>
        <p:nvSpPr>
          <p:cNvPr id="15" name="Rectangle: Rounded Corners 14">
            <a:extLst>
              <a:ext uri="{FF2B5EF4-FFF2-40B4-BE49-F238E27FC236}">
                <a16:creationId xmlns:a16="http://schemas.microsoft.com/office/drawing/2014/main" id="{0367A977-458B-3EB5-A398-50815FF2EB66}"/>
              </a:ext>
            </a:extLst>
          </p:cNvPr>
          <p:cNvSpPr/>
          <p:nvPr/>
        </p:nvSpPr>
        <p:spPr>
          <a:xfrm>
            <a:off x="249586" y="1615038"/>
            <a:ext cx="2337115" cy="68585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Phytom</a:t>
            </a:r>
            <a:endParaRPr lang="en-US" sz="2000" dirty="0">
              <a:solidFill>
                <a:schemeClr val="tx1"/>
              </a:solidFill>
            </a:endParaRPr>
          </a:p>
        </p:txBody>
      </p:sp>
      <p:sp>
        <p:nvSpPr>
          <p:cNvPr id="16" name="Rectangle: Rounded Corners 15">
            <a:extLst>
              <a:ext uri="{FF2B5EF4-FFF2-40B4-BE49-F238E27FC236}">
                <a16:creationId xmlns:a16="http://schemas.microsoft.com/office/drawing/2014/main" id="{0AAAD960-B51E-7263-61C5-969691C21008}"/>
              </a:ext>
            </a:extLst>
          </p:cNvPr>
          <p:cNvSpPr/>
          <p:nvPr/>
        </p:nvSpPr>
        <p:spPr>
          <a:xfrm>
            <a:off x="6195902" y="1595679"/>
            <a:ext cx="2232000" cy="12466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Conociendo</a:t>
            </a:r>
            <a:r>
              <a:rPr lang="en-US" sz="2000" dirty="0">
                <a:solidFill>
                  <a:schemeClr val="tx1"/>
                </a:solidFill>
              </a:rPr>
              <a:t> la </a:t>
            </a:r>
            <a:r>
              <a:rPr lang="en-US" sz="2000" dirty="0" err="1">
                <a:solidFill>
                  <a:schemeClr val="tx1"/>
                </a:solidFill>
              </a:rPr>
              <a:t>ingeniería</a:t>
            </a:r>
            <a:r>
              <a:rPr lang="en-US" sz="2000" dirty="0">
                <a:solidFill>
                  <a:schemeClr val="tx1"/>
                </a:solidFill>
              </a:rPr>
              <a:t> de </a:t>
            </a:r>
            <a:r>
              <a:rPr lang="en-US" sz="2000" dirty="0" err="1">
                <a:solidFill>
                  <a:schemeClr val="tx1"/>
                </a:solidFill>
              </a:rPr>
              <a:t>inteligencia</a:t>
            </a:r>
            <a:r>
              <a:rPr lang="en-US" sz="2000" dirty="0">
                <a:solidFill>
                  <a:schemeClr val="tx1"/>
                </a:solidFill>
              </a:rPr>
              <a:t> artificial</a:t>
            </a:r>
          </a:p>
        </p:txBody>
      </p:sp>
      <p:sp>
        <p:nvSpPr>
          <p:cNvPr id="17" name="Rectangle: Rounded Corners 16">
            <a:extLst>
              <a:ext uri="{FF2B5EF4-FFF2-40B4-BE49-F238E27FC236}">
                <a16:creationId xmlns:a16="http://schemas.microsoft.com/office/drawing/2014/main" id="{FC317A4E-2D17-0032-04AB-B459C7555982}"/>
              </a:ext>
            </a:extLst>
          </p:cNvPr>
          <p:cNvSpPr/>
          <p:nvPr/>
        </p:nvSpPr>
        <p:spPr>
          <a:xfrm>
            <a:off x="251684" y="2439231"/>
            <a:ext cx="2335017" cy="68585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JavaScript </a:t>
            </a:r>
          </a:p>
        </p:txBody>
      </p:sp>
      <p:sp>
        <p:nvSpPr>
          <p:cNvPr id="8" name="Rectangle: Rounded Corners 7">
            <a:extLst>
              <a:ext uri="{FF2B5EF4-FFF2-40B4-BE49-F238E27FC236}">
                <a16:creationId xmlns:a16="http://schemas.microsoft.com/office/drawing/2014/main" id="{F98DD705-9F57-1F45-C097-535AFDE6F39F}"/>
              </a:ext>
            </a:extLst>
          </p:cNvPr>
          <p:cNvSpPr/>
          <p:nvPr/>
        </p:nvSpPr>
        <p:spPr>
          <a:xfrm>
            <a:off x="267184" y="3992747"/>
            <a:ext cx="2301919" cy="68585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Tipos</a:t>
            </a:r>
            <a:r>
              <a:rPr lang="en-US" sz="2000" dirty="0">
                <a:solidFill>
                  <a:schemeClr val="tx1"/>
                </a:solidFill>
              </a:rPr>
              <a:t> de </a:t>
            </a:r>
            <a:r>
              <a:rPr lang="en-US" sz="2000" dirty="0" err="1">
                <a:solidFill>
                  <a:schemeClr val="tx1"/>
                </a:solidFill>
              </a:rPr>
              <a:t>datos</a:t>
            </a:r>
            <a:r>
              <a:rPr lang="en-US" sz="2000" dirty="0">
                <a:solidFill>
                  <a:schemeClr val="tx1"/>
                </a:solidFill>
              </a:rPr>
              <a:t> y </a:t>
            </a:r>
            <a:r>
              <a:rPr lang="en-US" sz="2000" dirty="0" err="1">
                <a:solidFill>
                  <a:schemeClr val="tx1"/>
                </a:solidFill>
              </a:rPr>
              <a:t>operadores</a:t>
            </a:r>
            <a:endParaRPr lang="en-US" sz="2000" dirty="0">
              <a:solidFill>
                <a:schemeClr val="tx1"/>
              </a:solidFill>
            </a:endParaRPr>
          </a:p>
        </p:txBody>
      </p:sp>
      <p:sp>
        <p:nvSpPr>
          <p:cNvPr id="26" name="TextBox 25">
            <a:extLst>
              <a:ext uri="{FF2B5EF4-FFF2-40B4-BE49-F238E27FC236}">
                <a16:creationId xmlns:a16="http://schemas.microsoft.com/office/drawing/2014/main" id="{51AE2579-8557-B965-184A-302135489DE7}"/>
              </a:ext>
            </a:extLst>
          </p:cNvPr>
          <p:cNvSpPr txBox="1"/>
          <p:nvPr/>
        </p:nvSpPr>
        <p:spPr>
          <a:xfrm>
            <a:off x="8792402" y="3571798"/>
            <a:ext cx="2232000" cy="576810"/>
          </a:xfrm>
          <a:prstGeom prst="roundRect">
            <a:avLst>
              <a:gd name="adj" fmla="val 2340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algn="ct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419" dirty="0"/>
          </a:p>
        </p:txBody>
      </p:sp>
      <p:sp>
        <p:nvSpPr>
          <p:cNvPr id="28" name="Rectangle: Rounded Corners 27">
            <a:extLst>
              <a:ext uri="{FF2B5EF4-FFF2-40B4-BE49-F238E27FC236}">
                <a16:creationId xmlns:a16="http://schemas.microsoft.com/office/drawing/2014/main" id="{35758B13-5488-D0A1-E7BE-C0A6B2BB3C4E}"/>
              </a:ext>
            </a:extLst>
          </p:cNvPr>
          <p:cNvSpPr/>
          <p:nvPr/>
        </p:nvSpPr>
        <p:spPr>
          <a:xfrm>
            <a:off x="251719" y="6370217"/>
            <a:ext cx="7446253" cy="476537"/>
          </a:xfrm>
          <a:prstGeom prst="roundRect">
            <a:avLst/>
          </a:prstGeom>
          <a:solidFill>
            <a:srgbClr val="FC9AA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chemeClr val="tx1"/>
                </a:solidFill>
              </a:rPr>
              <a:t>Temática</a:t>
            </a:r>
            <a:r>
              <a:rPr lang="en-US" b="1" dirty="0">
                <a:solidFill>
                  <a:schemeClr val="tx1"/>
                </a:solidFill>
              </a:rPr>
              <a:t> Transversal</a:t>
            </a:r>
            <a:r>
              <a:rPr lang="en-US" dirty="0">
                <a:solidFill>
                  <a:schemeClr val="tx1"/>
                </a:solidFill>
              </a:rPr>
              <a:t>: </a:t>
            </a:r>
            <a:r>
              <a:rPr lang="en-US" dirty="0" err="1">
                <a:solidFill>
                  <a:schemeClr val="tx1"/>
                </a:solidFill>
              </a:rPr>
              <a:t>Depura</a:t>
            </a:r>
            <a:r>
              <a:rPr lang="en-US" dirty="0">
                <a:solidFill>
                  <a:schemeClr val="tx1"/>
                </a:solidFill>
              </a:rPr>
              <a:t> </a:t>
            </a:r>
            <a:r>
              <a:rPr lang="en-US" dirty="0" err="1">
                <a:solidFill>
                  <a:schemeClr val="tx1"/>
                </a:solidFill>
              </a:rPr>
              <a:t>errores</a:t>
            </a:r>
            <a:r>
              <a:rPr lang="en-US" dirty="0">
                <a:solidFill>
                  <a:schemeClr val="tx1"/>
                </a:solidFill>
              </a:rPr>
              <a:t> en </a:t>
            </a:r>
            <a:r>
              <a:rPr lang="en-US" dirty="0" err="1">
                <a:solidFill>
                  <a:schemeClr val="tx1"/>
                </a:solidFill>
              </a:rPr>
              <a:t>el</a:t>
            </a:r>
            <a:r>
              <a:rPr lang="en-US" dirty="0">
                <a:solidFill>
                  <a:schemeClr val="tx1"/>
                </a:solidFill>
              </a:rPr>
              <a:t> </a:t>
            </a:r>
            <a:r>
              <a:rPr lang="en-US" dirty="0" err="1">
                <a:solidFill>
                  <a:schemeClr val="tx1"/>
                </a:solidFill>
              </a:rPr>
              <a:t>proceso</a:t>
            </a:r>
            <a:r>
              <a:rPr lang="en-US" dirty="0">
                <a:solidFill>
                  <a:schemeClr val="tx1"/>
                </a:solidFill>
              </a:rPr>
              <a:t> de </a:t>
            </a:r>
            <a:r>
              <a:rPr lang="en-US" dirty="0" err="1">
                <a:solidFill>
                  <a:schemeClr val="tx1"/>
                </a:solidFill>
              </a:rPr>
              <a:t>programación</a:t>
            </a:r>
            <a:r>
              <a:rPr lang="en-US" dirty="0">
                <a:solidFill>
                  <a:schemeClr val="tx1"/>
                </a:solidFill>
              </a:rPr>
              <a:t> y </a:t>
            </a:r>
            <a:r>
              <a:rPr lang="en-US" dirty="0" err="1">
                <a:solidFill>
                  <a:schemeClr val="tx1"/>
                </a:solidFill>
              </a:rPr>
              <a:t>convierte</a:t>
            </a:r>
            <a:r>
              <a:rPr lang="en-US" dirty="0">
                <a:solidFill>
                  <a:schemeClr val="tx1"/>
                </a:solidFill>
              </a:rPr>
              <a:t> en </a:t>
            </a:r>
            <a:r>
              <a:rPr lang="en-US" dirty="0" err="1">
                <a:solidFill>
                  <a:schemeClr val="tx1"/>
                </a:solidFill>
              </a:rPr>
              <a:t>procesos</a:t>
            </a:r>
            <a:r>
              <a:rPr lang="en-US" dirty="0">
                <a:solidFill>
                  <a:schemeClr val="tx1"/>
                </a:solidFill>
              </a:rPr>
              <a:t> de </a:t>
            </a:r>
            <a:r>
              <a:rPr lang="en-US" dirty="0" err="1">
                <a:solidFill>
                  <a:schemeClr val="tx1"/>
                </a:solidFill>
              </a:rPr>
              <a:t>retroalimentación</a:t>
            </a:r>
            <a:r>
              <a:rPr lang="en-US" dirty="0">
                <a:solidFill>
                  <a:schemeClr val="tx1"/>
                </a:solidFill>
              </a:rPr>
              <a:t>. </a:t>
            </a:r>
            <a:r>
              <a:rPr lang="en-US" dirty="0" err="1">
                <a:solidFill>
                  <a:schemeClr val="tx1"/>
                </a:solidFill>
              </a:rPr>
              <a:t>Inteligencia</a:t>
            </a:r>
            <a:r>
              <a:rPr lang="en-US" dirty="0">
                <a:solidFill>
                  <a:schemeClr val="tx1"/>
                </a:solidFill>
              </a:rPr>
              <a:t> artificial y </a:t>
            </a:r>
            <a:r>
              <a:rPr lang="en-US" dirty="0" err="1">
                <a:solidFill>
                  <a:schemeClr val="tx1"/>
                </a:solidFill>
              </a:rPr>
              <a:t>ética</a:t>
            </a:r>
            <a:r>
              <a:rPr lang="en-US" dirty="0">
                <a:solidFill>
                  <a:schemeClr val="tx1"/>
                </a:solidFill>
              </a:rPr>
              <a:t>.</a:t>
            </a:r>
            <a:endParaRPr lang="es-419" dirty="0">
              <a:solidFill>
                <a:schemeClr val="tx1"/>
              </a:solidFill>
            </a:endParaRPr>
          </a:p>
        </p:txBody>
      </p:sp>
      <p:sp>
        <p:nvSpPr>
          <p:cNvPr id="30" name="Rectangle: Rounded Corners 29">
            <a:extLst>
              <a:ext uri="{FF2B5EF4-FFF2-40B4-BE49-F238E27FC236}">
                <a16:creationId xmlns:a16="http://schemas.microsoft.com/office/drawing/2014/main" id="{3F83737F-6860-B01B-2729-A64E63C16A6D}"/>
              </a:ext>
            </a:extLst>
          </p:cNvPr>
          <p:cNvSpPr/>
          <p:nvPr/>
        </p:nvSpPr>
        <p:spPr>
          <a:xfrm>
            <a:off x="259742" y="4903152"/>
            <a:ext cx="2375942" cy="85734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Flujo</a:t>
            </a:r>
            <a:r>
              <a:rPr lang="en-US" sz="2000" dirty="0">
                <a:solidFill>
                  <a:schemeClr val="tx1"/>
                </a:solidFill>
              </a:rPr>
              <a:t> de control, entrada y </a:t>
            </a:r>
            <a:r>
              <a:rPr lang="en-US" sz="2000" dirty="0" err="1">
                <a:solidFill>
                  <a:schemeClr val="tx1"/>
                </a:solidFill>
              </a:rPr>
              <a:t>salida</a:t>
            </a:r>
            <a:r>
              <a:rPr lang="en-US" sz="2000" dirty="0">
                <a:solidFill>
                  <a:schemeClr val="tx1"/>
                </a:solidFill>
              </a:rPr>
              <a:t>, control de </a:t>
            </a:r>
            <a:r>
              <a:rPr lang="en-US" sz="2000" dirty="0" err="1">
                <a:solidFill>
                  <a:schemeClr val="tx1"/>
                </a:solidFill>
              </a:rPr>
              <a:t>errores</a:t>
            </a:r>
            <a:endParaRPr lang="en-US" sz="2000" dirty="0">
              <a:solidFill>
                <a:schemeClr val="tx1"/>
              </a:solidFill>
            </a:endParaRPr>
          </a:p>
        </p:txBody>
      </p:sp>
      <p:sp>
        <p:nvSpPr>
          <p:cNvPr id="31" name="Rectangle: Rounded Corners 30">
            <a:extLst>
              <a:ext uri="{FF2B5EF4-FFF2-40B4-BE49-F238E27FC236}">
                <a16:creationId xmlns:a16="http://schemas.microsoft.com/office/drawing/2014/main" id="{4EB7DD7D-9A4B-81EF-81CD-FA458E975A02}"/>
              </a:ext>
            </a:extLst>
          </p:cNvPr>
          <p:cNvSpPr/>
          <p:nvPr/>
        </p:nvSpPr>
        <p:spPr>
          <a:xfrm>
            <a:off x="8657068" y="2448820"/>
            <a:ext cx="2232000" cy="66349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2" name="Rectangle: Rounded Corners 31">
            <a:extLst>
              <a:ext uri="{FF2B5EF4-FFF2-40B4-BE49-F238E27FC236}">
                <a16:creationId xmlns:a16="http://schemas.microsoft.com/office/drawing/2014/main" id="{F8466C6A-2D8B-4EED-852F-D601DBDAABE0}"/>
              </a:ext>
            </a:extLst>
          </p:cNvPr>
          <p:cNvSpPr/>
          <p:nvPr/>
        </p:nvSpPr>
        <p:spPr>
          <a:xfrm>
            <a:off x="6181405" y="2903371"/>
            <a:ext cx="2232000" cy="124523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Creación</a:t>
            </a:r>
            <a:r>
              <a:rPr lang="en-US" sz="2000" dirty="0">
                <a:solidFill>
                  <a:schemeClr val="tx1"/>
                </a:solidFill>
              </a:rPr>
              <a:t> de </a:t>
            </a:r>
            <a:r>
              <a:rPr lang="en-US" sz="2000" dirty="0" err="1">
                <a:solidFill>
                  <a:schemeClr val="tx1"/>
                </a:solidFill>
              </a:rPr>
              <a:t>soluciones</a:t>
            </a:r>
            <a:r>
              <a:rPr lang="en-US" sz="2000" dirty="0">
                <a:solidFill>
                  <a:schemeClr val="tx1"/>
                </a:solidFill>
              </a:rPr>
              <a:t> de </a:t>
            </a:r>
            <a:r>
              <a:rPr lang="en-US" sz="2000" dirty="0" err="1">
                <a:solidFill>
                  <a:schemeClr val="tx1"/>
                </a:solidFill>
              </a:rPr>
              <a:t>respuesta</a:t>
            </a:r>
            <a:r>
              <a:rPr lang="en-US" sz="2000" dirty="0">
                <a:solidFill>
                  <a:schemeClr val="tx1"/>
                </a:solidFill>
              </a:rPr>
              <a:t> a </a:t>
            </a:r>
            <a:r>
              <a:rPr lang="en-US" sz="2000" dirty="0" err="1">
                <a:solidFill>
                  <a:schemeClr val="tx1"/>
                </a:solidFill>
              </a:rPr>
              <a:t>preguntas</a:t>
            </a:r>
            <a:endParaRPr lang="en-US" sz="2000" dirty="0">
              <a:solidFill>
                <a:schemeClr val="tx1"/>
              </a:solidFill>
            </a:endParaRPr>
          </a:p>
        </p:txBody>
      </p:sp>
      <p:sp>
        <p:nvSpPr>
          <p:cNvPr id="33" name="TextBox 32">
            <a:extLst>
              <a:ext uri="{FF2B5EF4-FFF2-40B4-BE49-F238E27FC236}">
                <a16:creationId xmlns:a16="http://schemas.microsoft.com/office/drawing/2014/main" id="{3839BADF-A22B-CF0F-073C-4E5AEC59204B}"/>
              </a:ext>
            </a:extLst>
          </p:cNvPr>
          <p:cNvSpPr txBox="1"/>
          <p:nvPr/>
        </p:nvSpPr>
        <p:spPr>
          <a:xfrm>
            <a:off x="6181405" y="4310881"/>
            <a:ext cx="2232000" cy="927726"/>
          </a:xfrm>
          <a:prstGeom prst="roundRect">
            <a:avLst>
              <a:gd name="adj" fmla="val 2340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algn="ctr">
              <a:defRPr sz="2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419" dirty="0"/>
              <a:t>Soluciones de análisis de texto</a:t>
            </a:r>
          </a:p>
        </p:txBody>
      </p:sp>
      <p:sp>
        <p:nvSpPr>
          <p:cNvPr id="34" name="Rectangle: Rounded Corners 33">
            <a:extLst>
              <a:ext uri="{FF2B5EF4-FFF2-40B4-BE49-F238E27FC236}">
                <a16:creationId xmlns:a16="http://schemas.microsoft.com/office/drawing/2014/main" id="{C63573DC-EDBE-8C6F-4202-81C6988373CC}"/>
              </a:ext>
            </a:extLst>
          </p:cNvPr>
          <p:cNvSpPr/>
          <p:nvPr/>
        </p:nvSpPr>
        <p:spPr>
          <a:xfrm>
            <a:off x="6159285" y="5376007"/>
            <a:ext cx="2232001" cy="9514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Casos y Proyecto</a:t>
            </a:r>
          </a:p>
        </p:txBody>
      </p:sp>
      <p:sp>
        <p:nvSpPr>
          <p:cNvPr id="7" name="Rectangle 8">
            <a:extLst>
              <a:ext uri="{FF2B5EF4-FFF2-40B4-BE49-F238E27FC236}">
                <a16:creationId xmlns:a16="http://schemas.microsoft.com/office/drawing/2014/main" id="{AC8BC18C-66BE-4B8E-5CCE-A8AA12F52F4D}"/>
              </a:ext>
            </a:extLst>
          </p:cNvPr>
          <p:cNvSpPr/>
          <p:nvPr/>
        </p:nvSpPr>
        <p:spPr>
          <a:xfrm>
            <a:off x="8576800" y="1595680"/>
            <a:ext cx="3427012" cy="4841902"/>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419" dirty="0">
                <a:solidFill>
                  <a:schemeClr val="tx1"/>
                </a:solidFill>
              </a:rPr>
              <a:t>Aplica el proceso de resolución de problemas para entrenar una computadora para resolver un problema.</a:t>
            </a:r>
          </a:p>
          <a:p>
            <a:pPr marL="285750" indent="-285750" algn="just">
              <a:buFont typeface="Arial" panose="020B0604020202020204" pitchFamily="34" charset="0"/>
              <a:buChar char="•"/>
            </a:pPr>
            <a:r>
              <a:rPr lang="es-419" dirty="0">
                <a:solidFill>
                  <a:schemeClr val="tx1"/>
                </a:solidFill>
              </a:rPr>
              <a:t>Describe cómo la inteligencia artificial tiene impacto en la sociedad.</a:t>
            </a:r>
          </a:p>
          <a:p>
            <a:pPr marL="285750" indent="-285750" algn="just">
              <a:buFont typeface="Arial" panose="020B0604020202020204" pitchFamily="34" charset="0"/>
              <a:buChar char="•"/>
            </a:pPr>
            <a:r>
              <a:rPr lang="es-419" dirty="0">
                <a:solidFill>
                  <a:schemeClr val="tx1"/>
                </a:solidFill>
              </a:rPr>
              <a:t>Describe cómo un modelo toma una decisión.</a:t>
            </a:r>
          </a:p>
          <a:p>
            <a:pPr marL="285750" indent="-285750" algn="just">
              <a:buFont typeface="Arial" panose="020B0604020202020204" pitchFamily="34" charset="0"/>
              <a:buChar char="•"/>
            </a:pPr>
            <a:r>
              <a:rPr lang="es-419" dirty="0">
                <a:solidFill>
                  <a:schemeClr val="tx1"/>
                </a:solidFill>
              </a:rPr>
              <a:t>Busca patrones en los datos para basar sus decisiones en estos patrones.</a:t>
            </a:r>
          </a:p>
          <a:p>
            <a:pPr marL="285750" indent="-285750" algn="just">
              <a:buFont typeface="Arial" panose="020B0604020202020204" pitchFamily="34" charset="0"/>
              <a:buChar char="•"/>
            </a:pPr>
            <a:r>
              <a:rPr lang="es-419" dirty="0">
                <a:solidFill>
                  <a:schemeClr val="tx1"/>
                </a:solidFill>
              </a:rPr>
              <a:t>Explica cómo las computadoras pueden separar los datos para tomar una decisión.</a:t>
            </a:r>
          </a:p>
          <a:p>
            <a:endParaRPr lang="es-419" b="1" dirty="0">
              <a:solidFill>
                <a:schemeClr val="tx1"/>
              </a:solidFill>
            </a:endParaRPr>
          </a:p>
          <a:p>
            <a:endParaRPr lang="es-419" b="1" dirty="0">
              <a:solidFill>
                <a:schemeClr val="tx1"/>
              </a:solidFill>
            </a:endParaRPr>
          </a:p>
          <a:p>
            <a:endParaRPr lang="es-419" dirty="0">
              <a:solidFill>
                <a:schemeClr val="tx1"/>
              </a:solidFill>
            </a:endParaRPr>
          </a:p>
        </p:txBody>
      </p:sp>
    </p:spTree>
    <p:extLst>
      <p:ext uri="{BB962C8B-B14F-4D97-AF65-F5344CB8AC3E}">
        <p14:creationId xmlns:p14="http://schemas.microsoft.com/office/powerpoint/2010/main" val="3470726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3144EF-F467-8A02-5812-3AC31D93BC2A}"/>
              </a:ext>
            </a:extLst>
          </p:cNvPr>
          <p:cNvSpPr txBox="1">
            <a:spLocks/>
          </p:cNvSpPr>
          <p:nvPr/>
        </p:nvSpPr>
        <p:spPr>
          <a:xfrm>
            <a:off x="0" y="84396"/>
            <a:ext cx="12191999" cy="511952"/>
          </a:xfrm>
          <a:prstGeom prst="rect">
            <a:avLst/>
          </a:prstGeom>
          <a:solidFill>
            <a:srgbClr val="7030A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SECUNDARIA (de 10 a 11/12) – Marco General</a:t>
            </a:r>
            <a:endParaRPr lang="es-419" sz="3600" b="1" dirty="0">
              <a:solidFill>
                <a:schemeClr val="bg1"/>
              </a:solidFill>
            </a:endParaRPr>
          </a:p>
        </p:txBody>
      </p:sp>
      <p:sp>
        <p:nvSpPr>
          <p:cNvPr id="4" name="Rectangle: Rounded Corners 3">
            <a:extLst>
              <a:ext uri="{FF2B5EF4-FFF2-40B4-BE49-F238E27FC236}">
                <a16:creationId xmlns:a16="http://schemas.microsoft.com/office/drawing/2014/main" id="{9E436E38-3B1F-AD9F-3738-1CE1D2A59397}"/>
              </a:ext>
            </a:extLst>
          </p:cNvPr>
          <p:cNvSpPr/>
          <p:nvPr/>
        </p:nvSpPr>
        <p:spPr>
          <a:xfrm>
            <a:off x="280947" y="1105261"/>
            <a:ext cx="5815052" cy="4168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400" dirty="0">
                <a:solidFill>
                  <a:schemeClr val="tx1"/>
                </a:solidFill>
              </a:rPr>
              <a:t>PROGRAMA CIENCIA DE DATOS (BACH)</a:t>
            </a:r>
          </a:p>
        </p:txBody>
      </p:sp>
      <p:sp>
        <p:nvSpPr>
          <p:cNvPr id="6" name="Rectangle: Rounded Corners 5">
            <a:extLst>
              <a:ext uri="{FF2B5EF4-FFF2-40B4-BE49-F238E27FC236}">
                <a16:creationId xmlns:a16="http://schemas.microsoft.com/office/drawing/2014/main" id="{9AF143D1-D876-DD0C-3DC8-6CC8A9A28D7A}"/>
              </a:ext>
            </a:extLst>
          </p:cNvPr>
          <p:cNvSpPr/>
          <p:nvPr/>
        </p:nvSpPr>
        <p:spPr>
          <a:xfrm>
            <a:off x="280948" y="644669"/>
            <a:ext cx="11722864" cy="422132"/>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egoe UI Semibold" panose="020B0702040204020203" pitchFamily="34" charset="0"/>
                <a:cs typeface="Segoe UI Semibold" panose="020B0702040204020203" pitchFamily="34" charset="0"/>
              </a:rPr>
              <a:t>CIUDADANIA DIGITAL – Eje Transversal</a:t>
            </a:r>
            <a:endParaRPr lang="es-419" sz="2400" dirty="0">
              <a:solidFill>
                <a:schemeClr val="bg1"/>
              </a:solidFill>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A3409B8C-CBD7-4F7B-0B68-5F43BA911CBF}"/>
              </a:ext>
            </a:extLst>
          </p:cNvPr>
          <p:cNvSpPr/>
          <p:nvPr/>
        </p:nvSpPr>
        <p:spPr>
          <a:xfrm>
            <a:off x="2674125" y="1586119"/>
            <a:ext cx="3427012" cy="4609247"/>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b="1" dirty="0">
                <a:solidFill>
                  <a:schemeClr val="tx1"/>
                </a:solidFill>
              </a:rPr>
              <a:t>Competencias:</a:t>
            </a:r>
          </a:p>
          <a:p>
            <a:pPr marL="285750" indent="-285750" algn="just">
              <a:buFont typeface="Arial" panose="020B0604020202020204" pitchFamily="34" charset="0"/>
              <a:buChar char="•"/>
            </a:pPr>
            <a:r>
              <a:rPr lang="es-MX" sz="1800" b="0" i="0" dirty="0">
                <a:solidFill>
                  <a:schemeClr val="tx1"/>
                </a:solidFill>
                <a:effectLst/>
                <a:latin typeface="Segoe UI" panose="020B0502040204020203" pitchFamily="34" charset="0"/>
              </a:rPr>
              <a:t>Conocer algunos conceptos esenciales, explorar los datos, recorrer de forma interactiva el ciclo de vida del aprendizaje automático.</a:t>
            </a:r>
          </a:p>
          <a:p>
            <a:pPr marL="285750" indent="-285750" algn="just">
              <a:buFont typeface="Arial" panose="020B0604020202020204" pitchFamily="34" charset="0"/>
              <a:buChar char="•"/>
            </a:pPr>
            <a:r>
              <a:rPr lang="es-MX" dirty="0">
                <a:solidFill>
                  <a:schemeClr val="tx1"/>
                </a:solidFill>
                <a:latin typeface="Segoe UI" panose="020B0502040204020203" pitchFamily="34" charset="0"/>
              </a:rPr>
              <a:t>Utilizará </a:t>
            </a:r>
            <a:r>
              <a:rPr lang="es-MX" sz="1800" b="0" i="0" dirty="0">
                <a:solidFill>
                  <a:schemeClr val="tx1"/>
                </a:solidFill>
                <a:effectLst/>
                <a:latin typeface="Segoe UI" panose="020B0502040204020203" pitchFamily="34" charset="0"/>
              </a:rPr>
              <a:t>Python para entrenar, guardar y usar un modelo de aprendizaje automático de la misma manera que en el mundo real.</a:t>
            </a:r>
          </a:p>
          <a:p>
            <a:endParaRPr lang="es-419" b="1" dirty="0">
              <a:solidFill>
                <a:schemeClr val="tx1"/>
              </a:solidFill>
            </a:endParaRPr>
          </a:p>
          <a:p>
            <a:endParaRPr lang="es-419" dirty="0">
              <a:solidFill>
                <a:schemeClr val="tx1"/>
              </a:solidFill>
            </a:endParaRPr>
          </a:p>
        </p:txBody>
      </p:sp>
      <p:sp>
        <p:nvSpPr>
          <p:cNvPr id="11" name="Rectangle: Rounded Corners 10">
            <a:extLst>
              <a:ext uri="{FF2B5EF4-FFF2-40B4-BE49-F238E27FC236}">
                <a16:creationId xmlns:a16="http://schemas.microsoft.com/office/drawing/2014/main" id="{240F1E3F-62CB-3AB1-4A3E-055D334D43E9}"/>
              </a:ext>
            </a:extLst>
          </p:cNvPr>
          <p:cNvSpPr/>
          <p:nvPr/>
        </p:nvSpPr>
        <p:spPr>
          <a:xfrm>
            <a:off x="308918" y="3382749"/>
            <a:ext cx="2301920" cy="76900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err="1">
                <a:solidFill>
                  <a:schemeClr val="tx1"/>
                </a:solidFill>
              </a:rPr>
              <a:t>Exploración</a:t>
            </a:r>
            <a:r>
              <a:rPr lang="en-US" sz="1900" dirty="0">
                <a:solidFill>
                  <a:schemeClr val="tx1"/>
                </a:solidFill>
              </a:rPr>
              <a:t> y </a:t>
            </a:r>
            <a:r>
              <a:rPr lang="en-US" sz="1900" dirty="0" err="1">
                <a:solidFill>
                  <a:schemeClr val="tx1"/>
                </a:solidFill>
              </a:rPr>
              <a:t>análisis</a:t>
            </a:r>
            <a:r>
              <a:rPr lang="en-US" sz="1900" dirty="0">
                <a:solidFill>
                  <a:schemeClr val="tx1"/>
                </a:solidFill>
              </a:rPr>
              <a:t> de </a:t>
            </a:r>
            <a:r>
              <a:rPr lang="en-US" sz="1900" dirty="0" err="1">
                <a:solidFill>
                  <a:schemeClr val="tx1"/>
                </a:solidFill>
              </a:rPr>
              <a:t>datos</a:t>
            </a:r>
            <a:r>
              <a:rPr lang="en-US" sz="1900" dirty="0">
                <a:solidFill>
                  <a:schemeClr val="tx1"/>
                </a:solidFill>
              </a:rPr>
              <a:t> con Python</a:t>
            </a:r>
          </a:p>
        </p:txBody>
      </p:sp>
      <p:sp>
        <p:nvSpPr>
          <p:cNvPr id="14" name="Rectangle: Rounded Corners 13">
            <a:extLst>
              <a:ext uri="{FF2B5EF4-FFF2-40B4-BE49-F238E27FC236}">
                <a16:creationId xmlns:a16="http://schemas.microsoft.com/office/drawing/2014/main" id="{EA51DCCB-B515-34F1-DA9B-77753A275780}"/>
              </a:ext>
            </a:extLst>
          </p:cNvPr>
          <p:cNvSpPr/>
          <p:nvPr/>
        </p:nvSpPr>
        <p:spPr>
          <a:xfrm>
            <a:off x="298828" y="5738569"/>
            <a:ext cx="2343654" cy="4567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Casos y Proyecto</a:t>
            </a:r>
          </a:p>
        </p:txBody>
      </p:sp>
      <p:sp>
        <p:nvSpPr>
          <p:cNvPr id="15" name="Rectangle: Rounded Corners 14">
            <a:extLst>
              <a:ext uri="{FF2B5EF4-FFF2-40B4-BE49-F238E27FC236}">
                <a16:creationId xmlns:a16="http://schemas.microsoft.com/office/drawing/2014/main" id="{0367A977-458B-3EB5-A398-50815FF2EB66}"/>
              </a:ext>
            </a:extLst>
          </p:cNvPr>
          <p:cNvSpPr/>
          <p:nvPr/>
        </p:nvSpPr>
        <p:spPr>
          <a:xfrm>
            <a:off x="249586" y="1551741"/>
            <a:ext cx="2337115" cy="115450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Fundamentos</a:t>
            </a:r>
            <a:r>
              <a:rPr lang="en-US" dirty="0">
                <a:solidFill>
                  <a:schemeClr val="tx1"/>
                </a:solidFill>
              </a:rPr>
              <a:t> de la </a:t>
            </a:r>
            <a:r>
              <a:rPr lang="en-US" dirty="0" err="1">
                <a:solidFill>
                  <a:schemeClr val="tx1"/>
                </a:solidFill>
              </a:rPr>
              <a:t>ciencia</a:t>
            </a:r>
            <a:r>
              <a:rPr lang="en-US" dirty="0">
                <a:solidFill>
                  <a:schemeClr val="tx1"/>
                </a:solidFill>
              </a:rPr>
              <a:t> de </a:t>
            </a:r>
            <a:r>
              <a:rPr lang="en-US" dirty="0" err="1">
                <a:solidFill>
                  <a:schemeClr val="tx1"/>
                </a:solidFill>
              </a:rPr>
              <a:t>datos</a:t>
            </a:r>
            <a:r>
              <a:rPr lang="en-US" dirty="0">
                <a:solidFill>
                  <a:schemeClr val="tx1"/>
                </a:solidFill>
              </a:rPr>
              <a:t> para </a:t>
            </a:r>
            <a:r>
              <a:rPr lang="en-US" dirty="0" err="1">
                <a:solidFill>
                  <a:schemeClr val="tx1"/>
                </a:solidFill>
              </a:rPr>
              <a:t>el</a:t>
            </a:r>
            <a:r>
              <a:rPr lang="en-US" dirty="0">
                <a:solidFill>
                  <a:schemeClr val="tx1"/>
                </a:solidFill>
              </a:rPr>
              <a:t> </a:t>
            </a:r>
            <a:r>
              <a:rPr lang="en-US" dirty="0" err="1">
                <a:solidFill>
                  <a:schemeClr val="tx1"/>
                </a:solidFill>
              </a:rPr>
              <a:t>aprendizaje</a:t>
            </a:r>
            <a:r>
              <a:rPr lang="en-US" dirty="0">
                <a:solidFill>
                  <a:schemeClr val="tx1"/>
                </a:solidFill>
              </a:rPr>
              <a:t> </a:t>
            </a:r>
            <a:r>
              <a:rPr lang="en-US" dirty="0" err="1">
                <a:solidFill>
                  <a:schemeClr val="tx1"/>
                </a:solidFill>
              </a:rPr>
              <a:t>automático</a:t>
            </a:r>
            <a:endParaRPr lang="en-US" dirty="0">
              <a:solidFill>
                <a:schemeClr val="tx1"/>
              </a:solidFill>
            </a:endParaRPr>
          </a:p>
        </p:txBody>
      </p:sp>
      <p:sp>
        <p:nvSpPr>
          <p:cNvPr id="20" name="Rectangle: Rounded Corners 19">
            <a:extLst>
              <a:ext uri="{FF2B5EF4-FFF2-40B4-BE49-F238E27FC236}">
                <a16:creationId xmlns:a16="http://schemas.microsoft.com/office/drawing/2014/main" id="{2EA272EF-7B98-5198-4932-3B6C18131005}"/>
              </a:ext>
            </a:extLst>
          </p:cNvPr>
          <p:cNvSpPr/>
          <p:nvPr/>
        </p:nvSpPr>
        <p:spPr>
          <a:xfrm>
            <a:off x="267184" y="2761872"/>
            <a:ext cx="2319232" cy="55782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Creación</a:t>
            </a:r>
            <a:r>
              <a:rPr lang="en-US" sz="2000" dirty="0">
                <a:solidFill>
                  <a:schemeClr val="tx1"/>
                </a:solidFill>
              </a:rPr>
              <a:t> de </a:t>
            </a:r>
            <a:r>
              <a:rPr lang="en-US" sz="2000" dirty="0" err="1">
                <a:solidFill>
                  <a:schemeClr val="tx1"/>
                </a:solidFill>
              </a:rPr>
              <a:t>modelos</a:t>
            </a:r>
            <a:endParaRPr lang="en-US" sz="2000" dirty="0">
              <a:solidFill>
                <a:schemeClr val="tx1"/>
              </a:solidFill>
            </a:endParaRPr>
          </a:p>
        </p:txBody>
      </p:sp>
      <p:sp>
        <p:nvSpPr>
          <p:cNvPr id="25" name="Rectangle: Rounded Corners 24">
            <a:extLst>
              <a:ext uri="{FF2B5EF4-FFF2-40B4-BE49-F238E27FC236}">
                <a16:creationId xmlns:a16="http://schemas.microsoft.com/office/drawing/2014/main" id="{4FCA1451-A2B4-AB9B-D475-0915CC6D46A9}"/>
              </a:ext>
            </a:extLst>
          </p:cNvPr>
          <p:cNvSpPr/>
          <p:nvPr/>
        </p:nvSpPr>
        <p:spPr>
          <a:xfrm>
            <a:off x="320215" y="4213576"/>
            <a:ext cx="2315469" cy="8795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Mejora</a:t>
            </a:r>
            <a:r>
              <a:rPr lang="en-US" dirty="0">
                <a:solidFill>
                  <a:schemeClr val="tx1"/>
                </a:solidFill>
              </a:rPr>
              <a:t> y </a:t>
            </a:r>
            <a:r>
              <a:rPr lang="en-US" dirty="0" err="1">
                <a:solidFill>
                  <a:schemeClr val="tx1"/>
                </a:solidFill>
              </a:rPr>
              <a:t>análisis</a:t>
            </a:r>
            <a:r>
              <a:rPr lang="en-US" dirty="0">
                <a:solidFill>
                  <a:schemeClr val="tx1"/>
                </a:solidFill>
              </a:rPr>
              <a:t> de </a:t>
            </a:r>
            <a:r>
              <a:rPr lang="en-US" dirty="0" err="1">
                <a:solidFill>
                  <a:schemeClr val="tx1"/>
                </a:solidFill>
              </a:rPr>
              <a:t>modelos</a:t>
            </a:r>
            <a:r>
              <a:rPr lang="en-US" dirty="0">
                <a:solidFill>
                  <a:schemeClr val="tx1"/>
                </a:solidFill>
              </a:rPr>
              <a:t> de Machine Learning</a:t>
            </a:r>
          </a:p>
        </p:txBody>
      </p:sp>
      <p:sp>
        <p:nvSpPr>
          <p:cNvPr id="30" name="Rectangle: Rounded Corners 29">
            <a:extLst>
              <a:ext uri="{FF2B5EF4-FFF2-40B4-BE49-F238E27FC236}">
                <a16:creationId xmlns:a16="http://schemas.microsoft.com/office/drawing/2014/main" id="{3F83737F-6860-B01B-2729-A64E63C16A6D}"/>
              </a:ext>
            </a:extLst>
          </p:cNvPr>
          <p:cNvSpPr/>
          <p:nvPr/>
        </p:nvSpPr>
        <p:spPr>
          <a:xfrm>
            <a:off x="289978" y="5142748"/>
            <a:ext cx="2375942" cy="5461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Modelos</a:t>
            </a:r>
            <a:r>
              <a:rPr lang="en-US" sz="2000" dirty="0">
                <a:solidFill>
                  <a:schemeClr val="tx1"/>
                </a:solidFill>
              </a:rPr>
              <a:t> de </a:t>
            </a:r>
            <a:r>
              <a:rPr lang="en-US" sz="2000" dirty="0" err="1">
                <a:solidFill>
                  <a:schemeClr val="tx1"/>
                </a:solidFill>
              </a:rPr>
              <a:t>clasificación</a:t>
            </a:r>
            <a:endParaRPr lang="en-US" sz="2000" dirty="0">
              <a:solidFill>
                <a:schemeClr val="tx1"/>
              </a:solidFill>
            </a:endParaRPr>
          </a:p>
        </p:txBody>
      </p:sp>
      <p:sp>
        <p:nvSpPr>
          <p:cNvPr id="2" name="Rectangle: Rounded Corners 27">
            <a:extLst>
              <a:ext uri="{FF2B5EF4-FFF2-40B4-BE49-F238E27FC236}">
                <a16:creationId xmlns:a16="http://schemas.microsoft.com/office/drawing/2014/main" id="{CD3CB7A8-2DCF-08A3-EEB0-15E4E8D011FC}"/>
              </a:ext>
            </a:extLst>
          </p:cNvPr>
          <p:cNvSpPr/>
          <p:nvPr/>
        </p:nvSpPr>
        <p:spPr>
          <a:xfrm>
            <a:off x="249586" y="6213331"/>
            <a:ext cx="6869681" cy="593607"/>
          </a:xfrm>
          <a:prstGeom prst="roundRect">
            <a:avLst/>
          </a:prstGeom>
          <a:solidFill>
            <a:srgbClr val="FC9AA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chemeClr val="tx1"/>
                </a:solidFill>
              </a:rPr>
              <a:t>Temática</a:t>
            </a:r>
            <a:r>
              <a:rPr lang="en-US" b="1" dirty="0">
                <a:solidFill>
                  <a:schemeClr val="tx1"/>
                </a:solidFill>
              </a:rPr>
              <a:t> Transversal</a:t>
            </a:r>
            <a:r>
              <a:rPr lang="en-US" dirty="0">
                <a:solidFill>
                  <a:schemeClr val="tx1"/>
                </a:solidFill>
              </a:rPr>
              <a:t>: </a:t>
            </a:r>
            <a:r>
              <a:rPr lang="en-US" b="1" dirty="0">
                <a:solidFill>
                  <a:schemeClr val="tx1"/>
                </a:solidFill>
              </a:rPr>
              <a:t>DEBUG</a:t>
            </a:r>
            <a:r>
              <a:rPr lang="en-US" dirty="0">
                <a:solidFill>
                  <a:schemeClr val="tx1"/>
                </a:solidFill>
              </a:rPr>
              <a:t>. </a:t>
            </a:r>
            <a:r>
              <a:rPr lang="en-US" dirty="0" err="1">
                <a:solidFill>
                  <a:schemeClr val="tx1"/>
                </a:solidFill>
              </a:rPr>
              <a:t>Depura</a:t>
            </a:r>
            <a:r>
              <a:rPr lang="en-US" dirty="0">
                <a:solidFill>
                  <a:schemeClr val="tx1"/>
                </a:solidFill>
              </a:rPr>
              <a:t> </a:t>
            </a:r>
            <a:r>
              <a:rPr lang="en-US" dirty="0" err="1">
                <a:solidFill>
                  <a:schemeClr val="tx1"/>
                </a:solidFill>
              </a:rPr>
              <a:t>errores</a:t>
            </a:r>
            <a:r>
              <a:rPr lang="en-US" dirty="0">
                <a:solidFill>
                  <a:schemeClr val="tx1"/>
                </a:solidFill>
              </a:rPr>
              <a:t> en </a:t>
            </a:r>
            <a:r>
              <a:rPr lang="en-US" dirty="0" err="1">
                <a:solidFill>
                  <a:schemeClr val="tx1"/>
                </a:solidFill>
              </a:rPr>
              <a:t>el</a:t>
            </a:r>
            <a:r>
              <a:rPr lang="en-US" dirty="0">
                <a:solidFill>
                  <a:schemeClr val="tx1"/>
                </a:solidFill>
              </a:rPr>
              <a:t> </a:t>
            </a:r>
            <a:r>
              <a:rPr lang="en-US" dirty="0" err="1">
                <a:solidFill>
                  <a:schemeClr val="tx1"/>
                </a:solidFill>
              </a:rPr>
              <a:t>proceso</a:t>
            </a:r>
            <a:r>
              <a:rPr lang="en-US" dirty="0">
                <a:solidFill>
                  <a:schemeClr val="tx1"/>
                </a:solidFill>
              </a:rPr>
              <a:t> de </a:t>
            </a:r>
            <a:r>
              <a:rPr lang="en-US" dirty="0" err="1">
                <a:solidFill>
                  <a:schemeClr val="tx1"/>
                </a:solidFill>
              </a:rPr>
              <a:t>programación</a:t>
            </a:r>
            <a:r>
              <a:rPr lang="en-US" dirty="0">
                <a:solidFill>
                  <a:schemeClr val="tx1"/>
                </a:solidFill>
              </a:rPr>
              <a:t> y </a:t>
            </a:r>
            <a:r>
              <a:rPr lang="en-US" dirty="0" err="1">
                <a:solidFill>
                  <a:schemeClr val="tx1"/>
                </a:solidFill>
              </a:rPr>
              <a:t>convierte</a:t>
            </a:r>
            <a:r>
              <a:rPr lang="en-US" dirty="0">
                <a:solidFill>
                  <a:schemeClr val="tx1"/>
                </a:solidFill>
              </a:rPr>
              <a:t> en </a:t>
            </a:r>
            <a:r>
              <a:rPr lang="en-US" dirty="0" err="1">
                <a:solidFill>
                  <a:schemeClr val="tx1"/>
                </a:solidFill>
              </a:rPr>
              <a:t>procesos</a:t>
            </a:r>
            <a:r>
              <a:rPr lang="en-US" dirty="0">
                <a:solidFill>
                  <a:schemeClr val="tx1"/>
                </a:solidFill>
              </a:rPr>
              <a:t> de </a:t>
            </a:r>
            <a:r>
              <a:rPr lang="en-US" dirty="0" err="1">
                <a:solidFill>
                  <a:schemeClr val="tx1"/>
                </a:solidFill>
              </a:rPr>
              <a:t>retroalimentación</a:t>
            </a:r>
            <a:r>
              <a:rPr lang="en-US" dirty="0">
                <a:solidFill>
                  <a:schemeClr val="tx1"/>
                </a:solidFill>
              </a:rPr>
              <a:t>. </a:t>
            </a:r>
            <a:endParaRPr lang="es-419" dirty="0">
              <a:solidFill>
                <a:schemeClr val="tx1"/>
              </a:solidFill>
            </a:endParaRPr>
          </a:p>
        </p:txBody>
      </p:sp>
    </p:spTree>
    <p:extLst>
      <p:ext uri="{BB962C8B-B14F-4D97-AF65-F5344CB8AC3E}">
        <p14:creationId xmlns:p14="http://schemas.microsoft.com/office/powerpoint/2010/main" val="183750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60B99FA-5DE7-27EC-2D19-DF5AC7FE3F39}"/>
              </a:ext>
            </a:extLst>
          </p:cNvPr>
          <p:cNvPicPr>
            <a:picLocks noChangeAspect="1"/>
          </p:cNvPicPr>
          <p:nvPr/>
        </p:nvPicPr>
        <p:blipFill>
          <a:blip r:embed="rId2"/>
          <a:stretch>
            <a:fillRect/>
          </a:stretch>
        </p:blipFill>
        <p:spPr>
          <a:xfrm>
            <a:off x="503257" y="1932781"/>
            <a:ext cx="2204676" cy="785709"/>
          </a:xfrm>
          <a:prstGeom prst="rect">
            <a:avLst/>
          </a:prstGeom>
        </p:spPr>
      </p:pic>
      <p:pic>
        <p:nvPicPr>
          <p:cNvPr id="10" name="Imagen 9">
            <a:extLst>
              <a:ext uri="{FF2B5EF4-FFF2-40B4-BE49-F238E27FC236}">
                <a16:creationId xmlns:a16="http://schemas.microsoft.com/office/drawing/2014/main" id="{9B597BB8-DF32-1569-E130-F64D2CBFC08D}"/>
              </a:ext>
            </a:extLst>
          </p:cNvPr>
          <p:cNvPicPr>
            <a:picLocks noChangeAspect="1"/>
          </p:cNvPicPr>
          <p:nvPr/>
        </p:nvPicPr>
        <p:blipFill>
          <a:blip r:embed="rId3"/>
          <a:stretch>
            <a:fillRect/>
          </a:stretch>
        </p:blipFill>
        <p:spPr>
          <a:xfrm>
            <a:off x="603814" y="3045367"/>
            <a:ext cx="1847850" cy="2466975"/>
          </a:xfrm>
          <a:prstGeom prst="rect">
            <a:avLst/>
          </a:prstGeom>
        </p:spPr>
      </p:pic>
      <p:sp>
        <p:nvSpPr>
          <p:cNvPr id="11" name="Flecha: a la derecha 10">
            <a:extLst>
              <a:ext uri="{FF2B5EF4-FFF2-40B4-BE49-F238E27FC236}">
                <a16:creationId xmlns:a16="http://schemas.microsoft.com/office/drawing/2014/main" id="{B45628E4-F5B8-C6DE-6A21-B337A260E047}"/>
              </a:ext>
            </a:extLst>
          </p:cNvPr>
          <p:cNvSpPr/>
          <p:nvPr/>
        </p:nvSpPr>
        <p:spPr>
          <a:xfrm>
            <a:off x="3099173" y="3429000"/>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(6)</a:t>
            </a:r>
            <a:endParaRPr lang="es-CR" b="1" dirty="0"/>
          </a:p>
        </p:txBody>
      </p:sp>
      <p:sp>
        <p:nvSpPr>
          <p:cNvPr id="13" name="CuadroTexto 12">
            <a:extLst>
              <a:ext uri="{FF2B5EF4-FFF2-40B4-BE49-F238E27FC236}">
                <a16:creationId xmlns:a16="http://schemas.microsoft.com/office/drawing/2014/main" id="{0288F52F-1AF3-9254-2E9B-58B69A62B6FA}"/>
              </a:ext>
            </a:extLst>
          </p:cNvPr>
          <p:cNvSpPr txBox="1"/>
          <p:nvPr/>
        </p:nvSpPr>
        <p:spPr>
          <a:xfrm>
            <a:off x="52443" y="5839219"/>
            <a:ext cx="3147957" cy="307777"/>
          </a:xfrm>
          <a:prstGeom prst="rect">
            <a:avLst/>
          </a:prstGeom>
          <a:noFill/>
        </p:spPr>
        <p:txBody>
          <a:bodyPr wrap="square">
            <a:spAutoFit/>
          </a:bodyPr>
          <a:lstStyle/>
          <a:p>
            <a:pPr algn="ctr"/>
            <a:r>
              <a:rPr lang="es-CR" sz="1400" b="1" dirty="0"/>
              <a:t>INFORME Nro. DFOE-SOC-IF-15-2015</a:t>
            </a:r>
          </a:p>
        </p:txBody>
      </p:sp>
      <p:sp>
        <p:nvSpPr>
          <p:cNvPr id="18" name="CuadroTexto 17">
            <a:extLst>
              <a:ext uri="{FF2B5EF4-FFF2-40B4-BE49-F238E27FC236}">
                <a16:creationId xmlns:a16="http://schemas.microsoft.com/office/drawing/2014/main" id="{D097A959-1847-0085-5E10-CAD1E7FDA04D}"/>
              </a:ext>
            </a:extLst>
          </p:cNvPr>
          <p:cNvSpPr txBox="1"/>
          <p:nvPr/>
        </p:nvSpPr>
        <p:spPr>
          <a:xfrm>
            <a:off x="441181" y="437475"/>
            <a:ext cx="10871181"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Problemas del PRONIE y de los programas de Innovación y </a:t>
            </a:r>
          </a:p>
          <a:p>
            <a:r>
              <a:rPr lang="es-CR" sz="2800" b="1" dirty="0">
                <a:solidFill>
                  <a:srgbClr val="4DB5E6"/>
                </a:solidFill>
                <a:latin typeface="Arial Rounded MT Bold" panose="020F0704030504030204" pitchFamily="34" charset="0"/>
              </a:rPr>
              <a:t>Tecnologías  Móviles según la CGR:</a:t>
            </a:r>
            <a:endParaRPr lang="es-CR" sz="2800" dirty="0">
              <a:solidFill>
                <a:srgbClr val="4DB5E6"/>
              </a:solidFill>
              <a:latin typeface="Arial Rounded MT Bold" panose="020F0704030504030204" pitchFamily="34" charset="0"/>
            </a:endParaRPr>
          </a:p>
        </p:txBody>
      </p:sp>
      <p:sp>
        <p:nvSpPr>
          <p:cNvPr id="3" name="CuadroTexto 2">
            <a:extLst>
              <a:ext uri="{FF2B5EF4-FFF2-40B4-BE49-F238E27FC236}">
                <a16:creationId xmlns:a16="http://schemas.microsoft.com/office/drawing/2014/main" id="{B6FA4837-3004-1254-1BC8-2F483B336E71}"/>
              </a:ext>
            </a:extLst>
          </p:cNvPr>
          <p:cNvSpPr txBox="1"/>
          <p:nvPr/>
        </p:nvSpPr>
        <p:spPr>
          <a:xfrm>
            <a:off x="4425228" y="2003595"/>
            <a:ext cx="7162957" cy="3809184"/>
          </a:xfrm>
          <a:prstGeom prst="rect">
            <a:avLst/>
          </a:prstGeom>
          <a:noFill/>
        </p:spPr>
        <p:txBody>
          <a:bodyPr wrap="square">
            <a:spAutoFit/>
          </a:bodyPr>
          <a:lstStyle/>
          <a:p>
            <a:pPr marL="342900" lvl="0" indent="-342900">
              <a:lnSpc>
                <a:spcPct val="107000"/>
              </a:lnSpc>
              <a:buFont typeface="Calibri Light" panose="020F0302020204030204" pitchFamily="34" charset="0"/>
              <a:buChar char="-"/>
              <a:tabLst>
                <a:tab pos="982345" algn="l"/>
              </a:tabLst>
            </a:pP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A juicio de la Contraloría General, </a:t>
            </a:r>
            <a:r>
              <a:rPr lang="es-MX" sz="1800" b="1" u="sng" kern="100" dirty="0">
                <a:effectLst/>
                <a:latin typeface="Calibri" panose="020F0502020204030204" pitchFamily="34" charset="0"/>
                <a:ea typeface="Calibri" panose="020F0502020204030204" pitchFamily="34" charset="0"/>
                <a:cs typeface="Times New Roman" panose="02020603050405020304" pitchFamily="18" charset="0"/>
              </a:rPr>
              <a:t>estos y otros problemas le restan eficacia al PRONIE </a:t>
            </a: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y </a:t>
            </a:r>
            <a:r>
              <a:rPr lang="es-MX" sz="1800" b="1" kern="100" dirty="0">
                <a:effectLst/>
                <a:latin typeface="Calibri" panose="020F0502020204030204" pitchFamily="34" charset="0"/>
                <a:ea typeface="Calibri" panose="020F0502020204030204" pitchFamily="34" charset="0"/>
                <a:cs typeface="Times New Roman" panose="02020603050405020304" pitchFamily="18" charset="0"/>
              </a:rPr>
              <a:t>reflejan la necesidad de que el MEP asuma un rol más proactivo en cuanto al manejo integral del programa y, por ende, que la gran cantidad de recursos públicos que se invierten en éste logren un impacto positivo en la educación pública costarricense. </a:t>
            </a:r>
            <a:r>
              <a:rPr lang="es-MX" sz="1100" i="1" kern="100" dirty="0">
                <a:effectLst/>
                <a:latin typeface="Calibri" panose="020F0502020204030204" pitchFamily="34" charset="0"/>
                <a:ea typeface="Calibri" panose="020F0502020204030204" pitchFamily="34" charset="0"/>
                <a:cs typeface="Times New Roman" panose="02020603050405020304" pitchFamily="18" charset="0"/>
              </a:rPr>
              <a:t>(Resumen Ejecutivo página 5)   </a:t>
            </a:r>
          </a:p>
          <a:p>
            <a:pPr lvl="0" algn="just">
              <a:lnSpc>
                <a:spcPct val="107000"/>
              </a:lnSpc>
              <a:tabLst>
                <a:tab pos="982345" algn="l"/>
              </a:tabLst>
            </a:pPr>
            <a:endParaRPr lang="es-CR"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Light" panose="020F0302020204030204" pitchFamily="34" charset="0"/>
              <a:buChar char="-"/>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Light" panose="020F0302020204030204" pitchFamily="34" charset="0"/>
              <a:buChar char="-"/>
            </a:pP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Hay que recordar que en 2021 la Contraloría General de la República evaluó la transferencia indebida de las competencias del MEP a la FOD con respecto a la Red Educativa Bicentenario (REB) sin que el ministerio acreditara la capacidad técnica de la FOD. </a:t>
            </a:r>
            <a:r>
              <a:rPr lang="es-MX" sz="1100" i="1" kern="100" dirty="0">
                <a:effectLst/>
                <a:latin typeface="Calibri" panose="020F0502020204030204" pitchFamily="34" charset="0"/>
                <a:ea typeface="Calibri" panose="020F0502020204030204" pitchFamily="34" charset="0"/>
                <a:cs typeface="Times New Roman" panose="02020603050405020304" pitchFamily="18" charset="0"/>
              </a:rPr>
              <a:t>(</a:t>
            </a:r>
            <a:r>
              <a:rPr lang="es-ES" sz="1100" i="1" kern="100" dirty="0">
                <a:effectLst/>
                <a:latin typeface="Calibri" panose="020F0502020204030204" pitchFamily="34" charset="0"/>
                <a:ea typeface="Calibri" panose="020F0502020204030204" pitchFamily="34" charset="0"/>
                <a:cs typeface="Times New Roman" panose="02020603050405020304" pitchFamily="18" charset="0"/>
              </a:rPr>
              <a:t>Remisión de orden N° DFOE-CAP-ORD-00001-2021 acerca de la Red Educativa del Bicentenario)</a:t>
            </a:r>
            <a:endParaRPr lang="es-CR" sz="11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432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5603A0-9E53-80FA-2A84-72E8D91ABCAD}"/>
              </a:ext>
            </a:extLst>
          </p:cNvPr>
          <p:cNvSpPr>
            <a:spLocks noGrp="1"/>
          </p:cNvSpPr>
          <p:nvPr>
            <p:ph type="title"/>
          </p:nvPr>
        </p:nvSpPr>
        <p:spPr>
          <a:xfrm>
            <a:off x="989120" y="2230761"/>
            <a:ext cx="10515600" cy="948770"/>
          </a:xfrm>
        </p:spPr>
        <p:txBody>
          <a:bodyPr>
            <a:noAutofit/>
          </a:bodyPr>
          <a:lstStyle/>
          <a:p>
            <a:pPr algn="ctr"/>
            <a:r>
              <a:rPr lang="es-ES" b="1" dirty="0">
                <a:solidFill>
                  <a:srgbClr val="00B0F0"/>
                </a:solidFill>
                <a:latin typeface="+mn-lt"/>
                <a:ea typeface="+mn-ea"/>
                <a:cs typeface="+mn-cs"/>
              </a:rPr>
              <a:t>2. Procesos de Enseñanza-Aprendizaje </a:t>
            </a:r>
            <a:br>
              <a:rPr lang="es-ES" b="1" dirty="0">
                <a:solidFill>
                  <a:srgbClr val="00B0F0"/>
                </a:solidFill>
                <a:latin typeface="+mn-lt"/>
                <a:ea typeface="+mn-ea"/>
                <a:cs typeface="+mn-cs"/>
              </a:rPr>
            </a:br>
            <a:r>
              <a:rPr lang="es-ES" b="1" dirty="0">
                <a:solidFill>
                  <a:srgbClr val="00B0F0"/>
                </a:solidFill>
                <a:latin typeface="+mn-lt"/>
                <a:ea typeface="+mn-ea"/>
                <a:cs typeface="+mn-cs"/>
              </a:rPr>
              <a:t>del PRONIE.</a:t>
            </a:r>
            <a:endParaRPr lang="es-CR" b="1" dirty="0">
              <a:solidFill>
                <a:srgbClr val="00B0F0"/>
              </a:solidFill>
              <a:latin typeface="+mn-lt"/>
              <a:ea typeface="+mn-ea"/>
              <a:cs typeface="+mn-cs"/>
            </a:endParaRPr>
          </a:p>
        </p:txBody>
      </p:sp>
    </p:spTree>
    <p:extLst>
      <p:ext uri="{BB962C8B-B14F-4D97-AF65-F5344CB8AC3E}">
        <p14:creationId xmlns:p14="http://schemas.microsoft.com/office/powerpoint/2010/main" val="137296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echa: a la derecha 15">
            <a:extLst>
              <a:ext uri="{FF2B5EF4-FFF2-40B4-BE49-F238E27FC236}">
                <a16:creationId xmlns:a16="http://schemas.microsoft.com/office/drawing/2014/main" id="{A8E9C9AC-EB65-1ECE-1097-21700FC2DAD8}"/>
              </a:ext>
            </a:extLst>
          </p:cNvPr>
          <p:cNvSpPr/>
          <p:nvPr/>
        </p:nvSpPr>
        <p:spPr>
          <a:xfrm>
            <a:off x="2823553" y="1969008"/>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endParaRPr lang="es-CR" b="1" dirty="0"/>
          </a:p>
        </p:txBody>
      </p:sp>
      <p:pic>
        <p:nvPicPr>
          <p:cNvPr id="6" name="Imagen 5">
            <a:extLst>
              <a:ext uri="{FF2B5EF4-FFF2-40B4-BE49-F238E27FC236}">
                <a16:creationId xmlns:a16="http://schemas.microsoft.com/office/drawing/2014/main" id="{0320CA6D-0863-08D5-13C0-5B4E3AAFB5BB}"/>
              </a:ext>
            </a:extLst>
          </p:cNvPr>
          <p:cNvPicPr>
            <a:picLocks noChangeAspect="1"/>
          </p:cNvPicPr>
          <p:nvPr/>
        </p:nvPicPr>
        <p:blipFill>
          <a:blip r:embed="rId2"/>
          <a:stretch>
            <a:fillRect/>
          </a:stretch>
        </p:blipFill>
        <p:spPr>
          <a:xfrm>
            <a:off x="357132" y="3228477"/>
            <a:ext cx="2022913" cy="1469112"/>
          </a:xfrm>
          <a:prstGeom prst="rect">
            <a:avLst/>
          </a:prstGeom>
        </p:spPr>
      </p:pic>
      <p:sp>
        <p:nvSpPr>
          <p:cNvPr id="2" name="Flecha: a la derecha 1">
            <a:extLst>
              <a:ext uri="{FF2B5EF4-FFF2-40B4-BE49-F238E27FC236}">
                <a16:creationId xmlns:a16="http://schemas.microsoft.com/office/drawing/2014/main" id="{514DAA9B-9167-9E72-DC25-5752C7B4D81C}"/>
              </a:ext>
            </a:extLst>
          </p:cNvPr>
          <p:cNvSpPr/>
          <p:nvPr/>
        </p:nvSpPr>
        <p:spPr>
          <a:xfrm>
            <a:off x="2863883" y="3519250"/>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endParaRPr lang="es-CR" b="1" dirty="0"/>
          </a:p>
        </p:txBody>
      </p:sp>
      <p:sp>
        <p:nvSpPr>
          <p:cNvPr id="4" name="CuadroTexto 3">
            <a:extLst>
              <a:ext uri="{FF2B5EF4-FFF2-40B4-BE49-F238E27FC236}">
                <a16:creationId xmlns:a16="http://schemas.microsoft.com/office/drawing/2014/main" id="{DA9B6BC9-8954-E3A8-3DB2-215E64C7C43E}"/>
              </a:ext>
            </a:extLst>
          </p:cNvPr>
          <p:cNvSpPr txBox="1"/>
          <p:nvPr/>
        </p:nvSpPr>
        <p:spPr>
          <a:xfrm>
            <a:off x="357132" y="1595879"/>
            <a:ext cx="2069296" cy="1569660"/>
          </a:xfrm>
          <a:prstGeom prst="rect">
            <a:avLst/>
          </a:prstGeom>
          <a:noFill/>
        </p:spPr>
        <p:txBody>
          <a:bodyPr wrap="square">
            <a:spAutoFit/>
          </a:bodyPr>
          <a:lstStyle/>
          <a:p>
            <a:pPr algn="ctr"/>
            <a:r>
              <a:rPr lang="es-MX" sz="2400" b="1" dirty="0">
                <a:solidFill>
                  <a:srgbClr val="C00000"/>
                </a:solidFill>
              </a:rPr>
              <a:t>¿Cuáles son los principales problemas pedagógicos ?</a:t>
            </a:r>
            <a:endParaRPr lang="es-CR" sz="2400" b="1" dirty="0">
              <a:solidFill>
                <a:srgbClr val="C00000"/>
              </a:solidFill>
            </a:endParaRPr>
          </a:p>
        </p:txBody>
      </p:sp>
      <p:sp>
        <p:nvSpPr>
          <p:cNvPr id="9" name="Flecha: a la derecha 8">
            <a:extLst>
              <a:ext uri="{FF2B5EF4-FFF2-40B4-BE49-F238E27FC236}">
                <a16:creationId xmlns:a16="http://schemas.microsoft.com/office/drawing/2014/main" id="{2D74ABDE-D73A-ED35-3D57-2FBDA599FE6B}"/>
              </a:ext>
            </a:extLst>
          </p:cNvPr>
          <p:cNvSpPr/>
          <p:nvPr/>
        </p:nvSpPr>
        <p:spPr>
          <a:xfrm>
            <a:off x="2863883" y="4936580"/>
            <a:ext cx="994827" cy="109594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endParaRPr lang="es-CR" b="1" dirty="0"/>
          </a:p>
        </p:txBody>
      </p:sp>
      <p:sp>
        <p:nvSpPr>
          <p:cNvPr id="7" name="CuadroTexto 6">
            <a:extLst>
              <a:ext uri="{FF2B5EF4-FFF2-40B4-BE49-F238E27FC236}">
                <a16:creationId xmlns:a16="http://schemas.microsoft.com/office/drawing/2014/main" id="{F3225847-06B3-4CC4-8465-7048864E87B3}"/>
              </a:ext>
            </a:extLst>
          </p:cNvPr>
          <p:cNvSpPr txBox="1"/>
          <p:nvPr/>
        </p:nvSpPr>
        <p:spPr>
          <a:xfrm>
            <a:off x="4082326" y="1850491"/>
            <a:ext cx="7607445" cy="4034502"/>
          </a:xfrm>
          <a:prstGeom prst="rect">
            <a:avLst/>
          </a:prstGeom>
          <a:noFill/>
        </p:spPr>
        <p:txBody>
          <a:bodyPr wrap="square">
            <a:spAutoFit/>
          </a:bodyPr>
          <a:lstStyle/>
          <a:p>
            <a:pPr lvl="0" algn="just">
              <a:lnSpc>
                <a:spcPct val="107000"/>
              </a:lnSpc>
              <a:tabLst>
                <a:tab pos="982345" algn="l"/>
              </a:tabLst>
            </a:pP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Un 85% de los docentes y directores dice que los laboratorios no pueden ser utilizados para otras cosas y que la llave solamente la tienen las personas docentes de los laboratorios de informática.</a:t>
            </a:r>
            <a:r>
              <a:rPr lang="es-MX"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s-MX" sz="1100" i="1" dirty="0"/>
              <a:t>(Página 103)</a:t>
            </a:r>
            <a:endParaRPr lang="es-C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Light" panose="020F0302020204030204" pitchFamily="34" charset="0"/>
              <a:buChar char="-"/>
              <a:tabLst>
                <a:tab pos="982345" algn="l"/>
              </a:tabLs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tabLst>
                <a:tab pos="982345" algn="l"/>
              </a:tabLst>
            </a:pPr>
            <a:endParaRPr lang="es-MX" kern="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tabLst>
                <a:tab pos="982345" algn="l"/>
              </a:tabLst>
            </a:pP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El 100% de los directores dicen que deberían recibir mayor capacitación y que el único acercamiento que han tenido con la FOD es cuando se les ha cambiado el equipo y hacen una reunión informativa sobre el cuidado y manejo de los equipos.</a:t>
            </a:r>
            <a:r>
              <a:rPr lang="es-MX"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s-MX" sz="1100" i="1" dirty="0"/>
              <a:t>(Página 106</a:t>
            </a:r>
            <a:endParaRPr lang="es-CR" sz="11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982345" algn="l"/>
              </a:tabLs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982345" algn="l"/>
              </a:tabLst>
            </a:pP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En el caso de los directores de centros educativos, más de la mitad dice que no conocen al asesor del PRONIE y conocen poco de la metodología y el desempeño del personal docente de los laboratorios. </a:t>
            </a:r>
            <a:r>
              <a:rPr lang="es-MX" sz="1100" i="1" dirty="0"/>
              <a:t>(Página 110)</a:t>
            </a:r>
            <a:endParaRPr lang="es-C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E4E749E0-4849-8BA3-80C4-3DAED4D6E3AD}"/>
              </a:ext>
            </a:extLst>
          </p:cNvPr>
          <p:cNvSpPr txBox="1"/>
          <p:nvPr/>
        </p:nvSpPr>
        <p:spPr>
          <a:xfrm>
            <a:off x="424705" y="339844"/>
            <a:ext cx="11871070" cy="954107"/>
          </a:xfrm>
          <a:prstGeom prst="rect">
            <a:avLst/>
          </a:prstGeom>
          <a:noFill/>
        </p:spPr>
        <p:txBody>
          <a:bodyPr wrap="none" rtlCol="0">
            <a:spAutoFit/>
          </a:bodyPr>
          <a:lstStyle/>
          <a:p>
            <a:r>
              <a:rPr lang="es-CR" sz="2800" b="1" dirty="0">
                <a:solidFill>
                  <a:srgbClr val="4DB5E6"/>
                </a:solidFill>
                <a:latin typeface="Arial Rounded MT Bold" panose="020F0704030504030204" pitchFamily="34" charset="0"/>
              </a:rPr>
              <a:t>La evaluación realizada por FLACSO, sobre el PRONIE indica los </a:t>
            </a:r>
          </a:p>
          <a:p>
            <a:r>
              <a:rPr lang="es-CR" sz="2800" b="1" dirty="0">
                <a:solidFill>
                  <a:srgbClr val="4DB5E6"/>
                </a:solidFill>
                <a:latin typeface="Arial Rounded MT Bold" panose="020F0704030504030204" pitchFamily="34" charset="0"/>
              </a:rPr>
              <a:t>siguientes problemas:  </a:t>
            </a:r>
            <a:endParaRPr lang="es-CR" sz="2800" dirty="0">
              <a:solidFill>
                <a:srgbClr val="4DB5E6"/>
              </a:solidFill>
              <a:latin typeface="Arial Rounded MT Bold" panose="020F0704030504030204" pitchFamily="34" charset="0"/>
            </a:endParaRPr>
          </a:p>
        </p:txBody>
      </p:sp>
      <p:sp>
        <p:nvSpPr>
          <p:cNvPr id="3" name="CuadroTexto 2">
            <a:extLst>
              <a:ext uri="{FF2B5EF4-FFF2-40B4-BE49-F238E27FC236}">
                <a16:creationId xmlns:a16="http://schemas.microsoft.com/office/drawing/2014/main" id="{6321B19C-2D4B-1331-ADB1-80AE911B8FD3}"/>
              </a:ext>
            </a:extLst>
          </p:cNvPr>
          <p:cNvSpPr txBox="1"/>
          <p:nvPr/>
        </p:nvSpPr>
        <p:spPr>
          <a:xfrm>
            <a:off x="132795" y="4760527"/>
            <a:ext cx="2545039" cy="1384995"/>
          </a:xfrm>
          <a:prstGeom prst="rect">
            <a:avLst/>
          </a:prstGeom>
          <a:noFill/>
        </p:spPr>
        <p:txBody>
          <a:bodyPr wrap="square">
            <a:spAutoFit/>
          </a:bodyPr>
          <a:lstStyle/>
          <a:p>
            <a:pPr algn="ctr"/>
            <a:r>
              <a:rPr lang="es-MX" sz="1400" b="1" dirty="0"/>
              <a:t>Evaluación del proceso de implementación y los efectos de los Laboratorios de Informática Educativa del PRONIE, para mejorar su gestión (2019)</a:t>
            </a:r>
            <a:endParaRPr lang="es-CR" sz="1400" b="1" dirty="0"/>
          </a:p>
        </p:txBody>
      </p:sp>
    </p:spTree>
    <p:extLst>
      <p:ext uri="{BB962C8B-B14F-4D97-AF65-F5344CB8AC3E}">
        <p14:creationId xmlns:p14="http://schemas.microsoft.com/office/powerpoint/2010/main" val="1669889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5209</TotalTime>
  <Words>7291</Words>
  <Application>Microsoft Office PowerPoint</Application>
  <PresentationFormat>Panorámica</PresentationFormat>
  <Paragraphs>670</Paragraphs>
  <Slides>62</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62</vt:i4>
      </vt:variant>
    </vt:vector>
  </HeadingPairs>
  <TitlesOfParts>
    <vt:vector size="73" baseType="lpstr">
      <vt:lpstr>Arial</vt:lpstr>
      <vt:lpstr>Arial Rounded MT Bold</vt:lpstr>
      <vt:lpstr>Calibri</vt:lpstr>
      <vt:lpstr>Calibri Light</vt:lpstr>
      <vt:lpstr>Frutiger-Light</vt:lpstr>
      <vt:lpstr>Segoe UI</vt:lpstr>
      <vt:lpstr>Segoe UI Semibold</vt:lpstr>
      <vt:lpstr>Söhne</vt:lpstr>
      <vt:lpstr>Symbol</vt:lpstr>
      <vt:lpstr>Verdana!important</vt:lpstr>
      <vt:lpstr>Tema de Office</vt:lpstr>
      <vt:lpstr>Presentación de PowerPoint</vt:lpstr>
      <vt:lpstr>Presentación de PowerPoint</vt:lpstr>
      <vt:lpstr>Presentación de PowerPoint</vt:lpstr>
      <vt:lpstr>1. Responsabilidades y Rectoría del MEP en la gestión de los Recursos Tecnológicos</vt:lpstr>
      <vt:lpstr>Presentación de PowerPoint</vt:lpstr>
      <vt:lpstr>Presentación de PowerPoint</vt:lpstr>
      <vt:lpstr>Presentación de PowerPoint</vt:lpstr>
      <vt:lpstr>2. Procesos de Enseñanza-Aprendizaje  del PRONIE.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4.Gestión de los Recursos Tecnológicos </vt:lpstr>
      <vt:lpstr>Presentación de PowerPoint</vt:lpstr>
      <vt:lpstr>Presentación de PowerPoint</vt:lpstr>
      <vt:lpstr>Presentación de PowerPoint</vt:lpstr>
      <vt:lpstr>Presentación de PowerPoint</vt:lpstr>
      <vt:lpstr>Presentación de PowerPoint</vt:lpstr>
      <vt:lpstr>5. Sobre el financiamiento  del PRONIE </vt:lpstr>
      <vt:lpstr>Presentación de PowerPoint</vt:lpstr>
      <vt:lpstr>Presentación de PowerPoint</vt:lpstr>
      <vt:lpstr>6.Aclaración</vt:lpstr>
      <vt:lpstr>Presentación de PowerPoint</vt:lpstr>
      <vt:lpstr>Presentación de PowerPoint</vt:lpstr>
      <vt:lpstr>HORIZONTE CURRICULAR POR NIVEL EDUCATIVO CIUDADANÍA DIGITAL – EJE TRANSVERSAL</vt:lpstr>
      <vt:lpstr>HORIZONTE CURRICULAR POR NIVEL EDUCATIVO</vt:lpstr>
      <vt:lpstr>Presentación de PowerPoint</vt:lpstr>
      <vt:lpstr>Desarrollo de Enfoques y  Marcos Temáticos</vt:lpstr>
      <vt:lpstr>PRIMERA INFANCIA</vt:lpstr>
      <vt:lpstr>Presentación de PowerPoint</vt:lpstr>
      <vt:lpstr>Presentación de PowerPoint</vt:lpstr>
      <vt:lpstr>1ro a 3ro  PRIMARIA </vt:lpstr>
      <vt:lpstr>Presentación de PowerPoint</vt:lpstr>
      <vt:lpstr>Presentación de PowerPoint</vt:lpstr>
      <vt:lpstr>4to a 7mo PRIMARIA/SECUNDARIA </vt:lpstr>
      <vt:lpstr>Presentación de PowerPoint</vt:lpstr>
      <vt:lpstr>Presentación de PowerPoint</vt:lpstr>
      <vt:lpstr>Presentación de PowerPoint</vt:lpstr>
      <vt:lpstr>8vo a 9no SECUNDARIA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Leonardo Sanchez Hernandez</dc:creator>
  <cp:lastModifiedBy>Leonardo Sanchez Hernandez</cp:lastModifiedBy>
  <cp:revision>123</cp:revision>
  <dcterms:created xsi:type="dcterms:W3CDTF">2023-04-16T22:06:12Z</dcterms:created>
  <dcterms:modified xsi:type="dcterms:W3CDTF">2023-04-20T19:26:00Z</dcterms:modified>
</cp:coreProperties>
</file>