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1" r:id="rId2"/>
    <p:sldId id="256" r:id="rId3"/>
    <p:sldId id="259" r:id="rId4"/>
    <p:sldId id="267" r:id="rId5"/>
    <p:sldId id="258" r:id="rId6"/>
    <p:sldId id="269" r:id="rId7"/>
    <p:sldId id="270" r:id="rId8"/>
    <p:sldId id="260" r:id="rId9"/>
    <p:sldId id="271" r:id="rId10"/>
    <p:sldId id="272" r:id="rId11"/>
    <p:sldId id="261" r:id="rId12"/>
    <p:sldId id="263" r:id="rId13"/>
    <p:sldId id="276" r:id="rId14"/>
    <p:sldId id="264" r:id="rId15"/>
    <p:sldId id="275" r:id="rId16"/>
    <p:sldId id="277" r:id="rId17"/>
    <p:sldId id="268" r:id="rId18"/>
    <p:sldId id="278" r:id="rId19"/>
    <p:sldId id="265" r:id="rId20"/>
    <p:sldId id="279" r:id="rId21"/>
    <p:sldId id="280" r:id="rId22"/>
    <p:sldId id="262" r:id="rId23"/>
    <p:sldId id="273" r:id="rId24"/>
    <p:sldId id="274" r:id="rId25"/>
    <p:sldId id="266" r:id="rId26"/>
    <p:sldId id="282" r:id="rId27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7D"/>
    <a:srgbClr val="3EC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17060-5590-404F-BCD2-88CF2563178A}" type="datetimeFigureOut">
              <a:rPr lang="es-CR" smtClean="0"/>
              <a:t>22/05/2020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917E7-650C-47E4-8974-8E414D3D26B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7497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17E7-650C-47E4-8974-8E414D3D26B8}" type="slidenum">
              <a:rPr lang="es-CR" smtClean="0"/>
              <a:t>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01437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17E7-650C-47E4-8974-8E414D3D26B8}" type="slidenum">
              <a:rPr lang="es-CR" smtClean="0"/>
              <a:t>19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5748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17E7-650C-47E4-8974-8E414D3D26B8}" type="slidenum">
              <a:rPr lang="es-CR" smtClean="0"/>
              <a:t>22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5427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17E7-650C-47E4-8974-8E414D3D26B8}" type="slidenum">
              <a:rPr lang="es-CR" smtClean="0"/>
              <a:t>25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96419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17E7-650C-47E4-8974-8E414D3D26B8}" type="slidenum">
              <a:rPr lang="es-CR" smtClean="0"/>
              <a:t>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5497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17E7-650C-47E4-8974-8E414D3D26B8}" type="slidenum">
              <a:rPr lang="es-CR" smtClean="0"/>
              <a:t>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01944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17E7-650C-47E4-8974-8E414D3D26B8}" type="slidenum">
              <a:rPr lang="es-CR" smtClean="0"/>
              <a:t>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58819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17E7-650C-47E4-8974-8E414D3D26B8}" type="slidenum">
              <a:rPr lang="es-CR" smtClean="0"/>
              <a:t>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82222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17E7-650C-47E4-8974-8E414D3D26B8}" type="slidenum">
              <a:rPr lang="es-CR" smtClean="0"/>
              <a:t>11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94774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17E7-650C-47E4-8974-8E414D3D26B8}" type="slidenum">
              <a:rPr lang="es-CR" smtClean="0"/>
              <a:t>12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68380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17E7-650C-47E4-8974-8E414D3D26B8}" type="slidenum">
              <a:rPr lang="es-CR" smtClean="0"/>
              <a:t>14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24267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17E7-650C-47E4-8974-8E414D3D26B8}" type="slidenum">
              <a:rPr lang="es-CR" smtClean="0"/>
              <a:t>17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9759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D840-0029-4708-849A-9F3A5FCAD25D}" type="datetime1">
              <a:rPr lang="es-CR" smtClean="0"/>
              <a:t>22/05/2020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8526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66A3-4EE4-4166-941C-8AF213DA09EF}" type="datetime1">
              <a:rPr lang="es-CR" smtClean="0"/>
              <a:t>22/05/2020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7667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E500-706B-462C-8565-8BDC0D45E231}" type="datetime1">
              <a:rPr lang="es-CR" smtClean="0"/>
              <a:t>22/05/2020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4553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D11A-51C3-4E31-A852-BDB9EFB475DC}" type="datetime1">
              <a:rPr lang="es-CR" smtClean="0"/>
              <a:t>22/05/2020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9956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C08F-C8BF-44F2-A0BA-31F2189A84BC}" type="datetime1">
              <a:rPr lang="es-CR" smtClean="0"/>
              <a:t>22/05/2020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9891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71E5-BB47-4B53-A3A8-4742CAB80032}" type="datetime1">
              <a:rPr lang="es-CR" smtClean="0"/>
              <a:t>22/05/2020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8532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EE6-DC80-419D-AF4C-263B89665E48}" type="datetime1">
              <a:rPr lang="es-CR" smtClean="0"/>
              <a:t>22/05/2020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5354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0A9D-54CB-4F8C-9CD3-767F9BCED601}" type="datetime1">
              <a:rPr lang="es-CR" smtClean="0"/>
              <a:t>22/05/2020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250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6F81-13B2-4877-890F-48A4D119CECB}" type="datetime1">
              <a:rPr lang="es-CR" smtClean="0"/>
              <a:t>22/05/2020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9460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9095-A578-465D-92C8-8B9DA0DD617B}" type="datetime1">
              <a:rPr lang="es-CR" smtClean="0"/>
              <a:t>22/05/2020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53570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2C8D2-7F8A-4FFA-B467-7DDFE85AFBAF}" type="datetime1">
              <a:rPr lang="es-CR" smtClean="0"/>
              <a:t>22/05/2020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3005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5AAB8-E600-46A5-A4EF-0E5985C2F6C1}" type="datetime1">
              <a:rPr lang="es-CR" smtClean="0"/>
              <a:t>22/05/2020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19A87-75CB-49CD-823E-9A03E90ECF8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8943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mtClean="0"/>
              <a:t>1</a:t>
            </a:fld>
            <a:endParaRPr lang="es-C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6356351"/>
            <a:ext cx="9144000" cy="501649"/>
          </a:xfrm>
          <a:prstGeom prst="rect">
            <a:avLst/>
          </a:prstGeom>
          <a:solidFill>
            <a:srgbClr val="3EC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535381"/>
            <a:ext cx="2383523" cy="2618509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Tito Alfonso has a nice gift for aunt Lilly. </a:t>
            </a:r>
          </a:p>
          <a:p>
            <a:endParaRPr lang="es-C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z="1400" b="1" smtClean="0">
                <a:solidFill>
                  <a:schemeClr val="tx1"/>
                </a:solidFill>
              </a:rPr>
              <a:t>10</a:t>
            </a:fld>
            <a:endParaRPr lang="es-CR" sz="1400" b="1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665018"/>
            <a:ext cx="5891947" cy="487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5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56351"/>
            <a:ext cx="9144000" cy="501649"/>
          </a:xfrm>
          <a:prstGeom prst="rect">
            <a:avLst/>
          </a:prstGeom>
          <a:solidFill>
            <a:srgbClr val="3EC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752475" y="2087022"/>
            <a:ext cx="2905125" cy="24498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CR" sz="2400" dirty="0">
                <a:latin typeface="Century Gothic" panose="020B0502020202020204" pitchFamily="34" charset="0"/>
              </a:rPr>
              <a:t>My uncle Helberth is singing karaoke and happy birthday.</a:t>
            </a: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z="1400" b="1" smtClean="0">
                <a:solidFill>
                  <a:schemeClr val="tx1"/>
                </a:solidFill>
              </a:rPr>
              <a:t>11</a:t>
            </a:fld>
            <a:endParaRPr lang="es-CR" sz="1400" b="1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16" y="207466"/>
            <a:ext cx="3655868" cy="601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54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356351"/>
            <a:ext cx="9144000" cy="50164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0" y="242047"/>
            <a:ext cx="2888674" cy="63201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9840" y="193149"/>
            <a:ext cx="2094378" cy="632012"/>
          </a:xfrm>
        </p:spPr>
        <p:txBody>
          <a:bodyPr>
            <a:normAutofit/>
          </a:bodyPr>
          <a:lstStyle/>
          <a:p>
            <a:pPr algn="ctr"/>
            <a:r>
              <a:rPr lang="es-C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Holy Week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629840" y="1026646"/>
            <a:ext cx="7885510" cy="23272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CR" sz="2400" dirty="0">
                <a:latin typeface="Century Gothic" panose="020B0502020202020204" pitchFamily="34" charset="0"/>
              </a:rPr>
              <a:t>Holy week is tita Ana´s favorite celebration. She loves to cook different dishes such as: rice pudding (</a:t>
            </a:r>
            <a:r>
              <a:rPr lang="es-CR" sz="2400" dirty="0" smtClean="0">
                <a:latin typeface="Century Gothic" panose="020B0502020202020204" pitchFamily="34" charset="0"/>
              </a:rPr>
              <a:t>arroz </a:t>
            </a:r>
            <a:r>
              <a:rPr lang="es-CR" sz="2400" dirty="0">
                <a:latin typeface="Century Gothic" panose="020B0502020202020204" pitchFamily="34" charset="0"/>
              </a:rPr>
              <a:t>con leche), chiverre honey, coconut honey, fish soup, heart of palm (palmito) picadillo.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s-CR" sz="1200" dirty="0">
              <a:latin typeface="Comic Sans MS" panose="030F0702030302020204" pitchFamily="66" charset="0"/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z="1400" b="1" smtClean="0">
                <a:solidFill>
                  <a:schemeClr val="tx1"/>
                </a:solidFill>
              </a:rPr>
              <a:t>12</a:t>
            </a:fld>
            <a:endParaRPr lang="es-CR" sz="1400" b="1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13" y="3240266"/>
            <a:ext cx="5996387" cy="311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79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6356351"/>
            <a:ext cx="9144000" cy="50164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56416" y="1603267"/>
            <a:ext cx="2485547" cy="34920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CR" sz="2400" dirty="0">
                <a:latin typeface="Century Gothic" panose="020B0502020202020204" pitchFamily="34" charset="0"/>
              </a:rPr>
              <a:t>She enjoys seeing all the family eating and watching movies on the television. 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z="1400" b="1" smtClean="0">
                <a:solidFill>
                  <a:schemeClr val="tx1"/>
                </a:solidFill>
              </a:rPr>
              <a:t>13</a:t>
            </a:fld>
            <a:endParaRPr lang="es-CR" sz="1400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3" y="1003444"/>
            <a:ext cx="5418860" cy="469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3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6356351"/>
            <a:ext cx="9144000" cy="501649"/>
          </a:xfrm>
          <a:prstGeom prst="rect">
            <a:avLst/>
          </a:prstGeom>
          <a:solidFill>
            <a:srgbClr val="FF6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0" y="242047"/>
            <a:ext cx="2888674" cy="632012"/>
          </a:xfrm>
          <a:prstGeom prst="roundRect">
            <a:avLst/>
          </a:prstGeom>
          <a:solidFill>
            <a:srgbClr val="FF6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9840" y="246937"/>
            <a:ext cx="2258833" cy="551330"/>
          </a:xfrm>
        </p:spPr>
        <p:txBody>
          <a:bodyPr>
            <a:normAutofit/>
          </a:bodyPr>
          <a:lstStyle/>
          <a:p>
            <a:pPr algn="ctr"/>
            <a:r>
              <a:rPr lang="es-C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Mother´s Day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442804" y="1047429"/>
            <a:ext cx="8377663" cy="17373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CR" sz="2300" dirty="0">
                <a:latin typeface="Century Gothic" panose="020B0502020202020204" pitchFamily="34" charset="0"/>
              </a:rPr>
              <a:t>On August 15th, Costa Rica celebrates Mother´s day and tita Ana loves this celebration.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CR" sz="2300" dirty="0">
                <a:latin typeface="Century Gothic" panose="020B0502020202020204" pitchFamily="34" charset="0"/>
              </a:rPr>
              <a:t>The family gets together and brings her flowers and gifts.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s-CR" sz="2300" dirty="0" smtClean="0">
              <a:latin typeface="Comic Sans MS" panose="030F0702030302020204" pitchFamily="66" charset="0"/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z="1400" b="1" smtClean="0">
                <a:solidFill>
                  <a:schemeClr val="tx1"/>
                </a:solidFill>
              </a:rPr>
              <a:t>14</a:t>
            </a:fld>
            <a:endParaRPr lang="es-CR" sz="1400" b="1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82" y="2958135"/>
            <a:ext cx="5680635" cy="319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0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6356351"/>
            <a:ext cx="9144000" cy="501649"/>
          </a:xfrm>
          <a:prstGeom prst="rect">
            <a:avLst/>
          </a:prstGeom>
          <a:solidFill>
            <a:srgbClr val="FF6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19029" y="1551709"/>
            <a:ext cx="2949178" cy="381158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latin typeface="Century Gothic" panose="020B0502020202020204" pitchFamily="34" charset="0"/>
              </a:rPr>
              <a:t>She is very happy because she gets phone calls and cards from friends in the United States. </a:t>
            </a:r>
          </a:p>
          <a:p>
            <a:endParaRPr lang="es-C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z="1400" b="1" smtClean="0">
                <a:solidFill>
                  <a:schemeClr val="tx1"/>
                </a:solidFill>
              </a:rPr>
              <a:t>15</a:t>
            </a:fld>
            <a:endParaRPr lang="es-CR" sz="1400" b="1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07" y="659611"/>
            <a:ext cx="5320145" cy="569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1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6356351"/>
            <a:ext cx="9144000" cy="501649"/>
          </a:xfrm>
          <a:prstGeom prst="rect">
            <a:avLst/>
          </a:prstGeom>
          <a:solidFill>
            <a:srgbClr val="FF6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16877" y="1600200"/>
            <a:ext cx="2949178" cy="38115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latin typeface="Century Gothic" panose="020B0502020202020204" pitchFamily="34" charset="0"/>
              </a:rPr>
              <a:t>She likes to take pictures to share with her friends and remember the good times.</a:t>
            </a:r>
            <a:endParaRPr lang="es-CR" sz="2400" dirty="0">
              <a:latin typeface="Century Gothic" panose="020B0502020202020204" pitchFamily="34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z="1400" b="1" smtClean="0">
                <a:solidFill>
                  <a:schemeClr val="tx1"/>
                </a:solidFill>
              </a:rPr>
              <a:t>16</a:t>
            </a:fld>
            <a:endParaRPr lang="es-CR" sz="1400" b="1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764" y="444933"/>
            <a:ext cx="5393133" cy="577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0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6356351"/>
            <a:ext cx="9144000" cy="5016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0" y="242047"/>
            <a:ext cx="2888674" cy="6320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9841" y="349623"/>
            <a:ext cx="2258833" cy="416859"/>
          </a:xfrm>
        </p:spPr>
        <p:txBody>
          <a:bodyPr>
            <a:normAutofit fontScale="90000"/>
          </a:bodyPr>
          <a:lstStyle/>
          <a:p>
            <a:pPr algn="ctr"/>
            <a:r>
              <a:rPr lang="es-C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Father´s Day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629840" y="1344706"/>
            <a:ext cx="3431172" cy="51771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CR" sz="2400" dirty="0">
                <a:latin typeface="Century Gothic" panose="020B0502020202020204" pitchFamily="34" charset="0"/>
              </a:rPr>
              <a:t>On Father´s day tita Ana likes to cook a big lunch.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s-CR" sz="24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CR" sz="2400" dirty="0">
                <a:latin typeface="Century Gothic" panose="020B0502020202020204" pitchFamily="34" charset="0"/>
              </a:rPr>
              <a:t>All the children make cards and gifts for all the fathers in the family.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s-CR" sz="1200" dirty="0" smtClean="0">
              <a:latin typeface="Comic Sans MS" panose="030F0702030302020204" pitchFamily="66" charset="0"/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z="1400" b="1" smtClean="0">
                <a:solidFill>
                  <a:schemeClr val="tx1"/>
                </a:solidFill>
              </a:rPr>
              <a:t>17</a:t>
            </a:fld>
            <a:endParaRPr lang="es-CR" sz="1400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253" y="0"/>
            <a:ext cx="5413747" cy="602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89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356351"/>
            <a:ext cx="9144000" cy="5016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98989" y="527563"/>
            <a:ext cx="3973011" cy="5481536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2400" dirty="0">
                <a:latin typeface="Century Gothic" panose="020B0502020202020204" pitchFamily="34" charset="0"/>
              </a:rPr>
              <a:t>Tita Ana takes pictures of her happy family, laughing and having fun with her cell phone.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endParaRPr lang="en-US" sz="2400" dirty="0">
              <a:latin typeface="Century Gothic" panose="020B0502020202020204" pitchFamily="3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2400" dirty="0">
                <a:latin typeface="Century Gothic" panose="020B0502020202020204" pitchFamily="34" charset="0"/>
              </a:rPr>
              <a:t>Later, she sends messages of unforgettable  pictures and new memories. 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z="1400" b="1" smtClean="0">
                <a:solidFill>
                  <a:schemeClr val="tx1"/>
                </a:solidFill>
              </a:rPr>
              <a:t>18</a:t>
            </a:fld>
            <a:endParaRPr lang="es-CR" sz="1400" b="1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348" y="988871"/>
            <a:ext cx="5012652" cy="536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9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6356351"/>
            <a:ext cx="9144000" cy="5016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-1" y="242047"/>
            <a:ext cx="3782291" cy="63201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9840" y="314170"/>
            <a:ext cx="3006977" cy="455979"/>
          </a:xfrm>
        </p:spPr>
        <p:txBody>
          <a:bodyPr>
            <a:normAutofit/>
          </a:bodyPr>
          <a:lstStyle/>
          <a:p>
            <a:pPr algn="ctr"/>
            <a:r>
              <a:rPr lang="es-C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Independence Day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345398" y="1751333"/>
            <a:ext cx="3062820" cy="4316958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s-CR" sz="2400" dirty="0">
                <a:latin typeface="Century Gothic" panose="020B0502020202020204" pitchFamily="34" charset="0"/>
              </a:rPr>
              <a:t>Independence Day in Costa Rica is a big celebration. It is on September 15th.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2400" dirty="0">
                <a:latin typeface="Century Gothic" panose="020B0502020202020204" pitchFamily="34" charset="0"/>
              </a:rPr>
              <a:t>Tita Ana likes to see the parades.</a:t>
            </a:r>
            <a:endParaRPr lang="es-CR" sz="2400" dirty="0">
              <a:latin typeface="Century Gothic" panose="020B0502020202020204" pitchFamily="34" charset="0"/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z="1400" b="1" smtClean="0">
                <a:solidFill>
                  <a:schemeClr val="tx1"/>
                </a:solidFill>
              </a:rPr>
              <a:t>19</a:t>
            </a:fld>
            <a:endParaRPr lang="es-CR" sz="1400" b="1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8" y="1614809"/>
            <a:ext cx="5603992" cy="372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23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4" y="429346"/>
            <a:ext cx="8629332" cy="610956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6356351"/>
            <a:ext cx="9144000" cy="5016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z="1400" b="1" smtClean="0">
                <a:solidFill>
                  <a:schemeClr val="tx1"/>
                </a:solidFill>
              </a:rPr>
              <a:t>2</a:t>
            </a:fld>
            <a:endParaRPr lang="es-CR" sz="1400" b="1" dirty="0">
              <a:solidFill>
                <a:schemeClr val="tx1"/>
              </a:solidFill>
            </a:endParaRPr>
          </a:p>
        </p:txBody>
      </p:sp>
      <p:sp>
        <p:nvSpPr>
          <p:cNvPr id="15" name="Marcador de texto 5"/>
          <p:cNvSpPr txBox="1">
            <a:spLocks/>
          </p:cNvSpPr>
          <p:nvPr/>
        </p:nvSpPr>
        <p:spPr>
          <a:xfrm>
            <a:off x="4852555" y="1100962"/>
            <a:ext cx="3190009" cy="3616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s-CR" sz="2000" dirty="0" smtClean="0">
                <a:latin typeface="Century Gothic" panose="020B0502020202020204" pitchFamily="34" charset="0"/>
              </a:rPr>
              <a:t>Hello! My name is Amanda. </a:t>
            </a:r>
            <a:r>
              <a:rPr lang="es-CR" sz="2000" dirty="0">
                <a:latin typeface="Century Gothic" panose="020B0502020202020204" pitchFamily="34" charset="0"/>
              </a:rPr>
              <a:t>My tita Ana </a:t>
            </a:r>
            <a:r>
              <a:rPr lang="es-CR" sz="2000" dirty="0" smtClean="0">
                <a:latin typeface="Century Gothic" panose="020B0502020202020204" pitchFamily="34" charset="0"/>
              </a:rPr>
              <a:t> made this family celebration</a:t>
            </a:r>
            <a:r>
              <a:rPr lang="es-CR" sz="2400" dirty="0" smtClean="0">
                <a:latin typeface="Century Gothic" panose="020B0502020202020204" pitchFamily="34" charset="0"/>
              </a:rPr>
              <a:t>´</a:t>
            </a:r>
            <a:r>
              <a:rPr lang="es-CR" sz="2000" dirty="0" smtClean="0">
                <a:latin typeface="Century Gothic" panose="020B0502020202020204" pitchFamily="34" charset="0"/>
              </a:rPr>
              <a:t>s mini book for me.   Let´s read.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s-CR" sz="2000" dirty="0" smtClean="0">
                <a:latin typeface="Century Gothic" panose="020B0502020202020204" pitchFamily="34" charset="0"/>
              </a:rPr>
              <a:t>How do my families celebrate together?.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82" y="752452"/>
            <a:ext cx="2979671" cy="513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12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6356351"/>
            <a:ext cx="9144000" cy="5016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77466" y="1956955"/>
            <a:ext cx="3209925" cy="23864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latin typeface="Century Gothic" panose="020B0502020202020204" pitchFamily="34" charset="0"/>
              </a:rPr>
              <a:t>She also </a:t>
            </a:r>
            <a:r>
              <a:rPr lang="en-US" sz="2400" dirty="0" smtClean="0">
                <a:latin typeface="Century Gothic" panose="020B0502020202020204" pitchFamily="34" charset="0"/>
              </a:rPr>
              <a:t>takes </a:t>
            </a:r>
            <a:r>
              <a:rPr lang="en-US" sz="2400" dirty="0">
                <a:latin typeface="Century Gothic" panose="020B0502020202020204" pitchFamily="34" charset="0"/>
              </a:rPr>
              <a:t>pictures of me wearing the  typical dress she made</a:t>
            </a:r>
            <a:r>
              <a:rPr lang="en-US" sz="20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z="1400" b="1" smtClean="0">
                <a:solidFill>
                  <a:schemeClr val="tx1"/>
                </a:solidFill>
              </a:rPr>
              <a:t>20</a:t>
            </a:fld>
            <a:endParaRPr lang="es-CR" sz="1400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609" y="352255"/>
            <a:ext cx="3810482" cy="559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2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6356351"/>
            <a:ext cx="9144000" cy="5016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10791" y="1339561"/>
            <a:ext cx="2423354" cy="42299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latin typeface="Century Gothic" panose="020B0502020202020204" pitchFamily="34" charset="0"/>
              </a:rPr>
              <a:t>She enjoys watching the typical dances and listening to the bands </a:t>
            </a:r>
            <a:r>
              <a:rPr lang="en-US" sz="2400" dirty="0" smtClean="0">
                <a:latin typeface="Century Gothic" panose="020B0502020202020204" pitchFamily="34" charset="0"/>
              </a:rPr>
              <a:t>playing typical </a:t>
            </a:r>
            <a:r>
              <a:rPr lang="en-US" sz="2400" dirty="0">
                <a:latin typeface="Century Gothic" panose="020B0502020202020204" pitchFamily="34" charset="0"/>
              </a:rPr>
              <a:t>music.</a:t>
            </a:r>
            <a:endParaRPr lang="es-CR" sz="2400" dirty="0">
              <a:latin typeface="Century Gothic" panose="020B0502020202020204" pitchFamily="34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z="1400" b="1" smtClean="0">
                <a:solidFill>
                  <a:schemeClr val="tx1"/>
                </a:solidFill>
              </a:rPr>
              <a:t>21</a:t>
            </a:fld>
            <a:endParaRPr lang="es-CR" sz="1400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5" y="1597168"/>
            <a:ext cx="5839691" cy="371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9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356351"/>
            <a:ext cx="9144000" cy="5016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0" y="242047"/>
            <a:ext cx="2888674" cy="63201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14920" y="558053"/>
            <a:ext cx="2258833" cy="207818"/>
          </a:xfrm>
        </p:spPr>
        <p:txBody>
          <a:bodyPr>
            <a:normAutofit fontScale="90000"/>
          </a:bodyPr>
          <a:lstStyle/>
          <a:p>
            <a:pPr algn="ctr"/>
            <a:r>
              <a:rPr lang="es-C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Christmas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629842" y="1580835"/>
            <a:ext cx="2258832" cy="369774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CR" sz="2400" dirty="0">
                <a:latin typeface="Century Gothic" panose="020B0502020202020204" pitchFamily="34" charset="0"/>
              </a:rPr>
              <a:t>At Christmas time my tita likes to make tamales and everybody in the family can help.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s-CR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s-CR" sz="1700" dirty="0" smtClean="0">
              <a:latin typeface="Comic Sans MS" panose="030F0702030302020204" pitchFamily="66" charset="0"/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z="1400" b="1" smtClean="0">
                <a:solidFill>
                  <a:schemeClr val="tx1"/>
                </a:solidFill>
              </a:rPr>
              <a:t>22</a:t>
            </a:fld>
            <a:endParaRPr lang="es-CR" sz="1400" b="1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15" y="765871"/>
            <a:ext cx="5466535" cy="498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38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6356351"/>
            <a:ext cx="9144000" cy="5016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74002" y="1537346"/>
            <a:ext cx="2671871" cy="361012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CR" sz="2400" dirty="0">
                <a:latin typeface="Century Gothic" panose="020B0502020202020204" pitchFamily="34" charset="0"/>
              </a:rPr>
              <a:t>My aunt Lilly enjoys  decorating the house and putting gifts under the tree. </a:t>
            </a:r>
          </a:p>
          <a:p>
            <a:pPr algn="just"/>
            <a:endParaRPr lang="es-C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z="1400" b="1" smtClean="0">
                <a:solidFill>
                  <a:schemeClr val="tx1"/>
                </a:solidFill>
              </a:rPr>
              <a:t>23</a:t>
            </a:fld>
            <a:endParaRPr lang="es-CR" sz="1400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00" y="1156852"/>
            <a:ext cx="5015850" cy="437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0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6356351"/>
            <a:ext cx="9144000" cy="5016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80511" y="980207"/>
            <a:ext cx="2380924" cy="445308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latin typeface="Century Gothic" panose="020B0502020202020204" pitchFamily="34" charset="0"/>
              </a:rPr>
              <a:t>On Christmas Eve, we sing Christmas </a:t>
            </a:r>
            <a:r>
              <a:rPr lang="en-US" sz="2400" dirty="0" smtClean="0">
                <a:latin typeface="Century Gothic" panose="020B0502020202020204" pitchFamily="34" charset="0"/>
              </a:rPr>
              <a:t>songs. We </a:t>
            </a:r>
            <a:r>
              <a:rPr lang="en-US" sz="2400" dirty="0">
                <a:latin typeface="Century Gothic" panose="020B0502020202020204" pitchFamily="34" charset="0"/>
              </a:rPr>
              <a:t>have a family dinner and exchange gifts. 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z="1400" b="1" smtClean="0">
                <a:solidFill>
                  <a:schemeClr val="tx1"/>
                </a:solidFill>
              </a:rPr>
              <a:t>24</a:t>
            </a:fld>
            <a:endParaRPr lang="es-CR" sz="1400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435" y="1009649"/>
            <a:ext cx="5461733" cy="445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mtClean="0"/>
              <a:t>25</a:t>
            </a:fld>
            <a:endParaRPr lang="es-CR"/>
          </a:p>
        </p:txBody>
      </p:sp>
      <p:sp>
        <p:nvSpPr>
          <p:cNvPr id="4" name="Rectángulo 3"/>
          <p:cNvSpPr/>
          <p:nvPr/>
        </p:nvSpPr>
        <p:spPr>
          <a:xfrm>
            <a:off x="0" y="6356351"/>
            <a:ext cx="9144000" cy="5016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10" y="652252"/>
            <a:ext cx="6996112" cy="57040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34" y="485998"/>
            <a:ext cx="3903845" cy="329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89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mtClean="0"/>
              <a:t>26</a:t>
            </a:fld>
            <a:endParaRPr lang="es-C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4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6356351"/>
            <a:ext cx="9144000" cy="5016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z="1400" b="1" smtClean="0">
                <a:solidFill>
                  <a:schemeClr val="tx1"/>
                </a:solidFill>
              </a:rPr>
              <a:t>3</a:t>
            </a:fld>
            <a:endParaRPr lang="es-CR" sz="1400" b="1" dirty="0">
              <a:solidFill>
                <a:schemeClr val="tx1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0" y="242047"/>
            <a:ext cx="5237018" cy="6320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18114" y="257917"/>
            <a:ext cx="4939686" cy="581891"/>
          </a:xfrm>
        </p:spPr>
        <p:txBody>
          <a:bodyPr>
            <a:normAutofit/>
          </a:bodyPr>
          <a:lstStyle/>
          <a:p>
            <a:r>
              <a:rPr lang="es-C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This is tita Ana´s family </a:t>
            </a:r>
            <a:endParaRPr lang="en-US" sz="2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1041401"/>
            <a:ext cx="531495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50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6356351"/>
            <a:ext cx="9144000" cy="5016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-1" y="242047"/>
            <a:ext cx="8001001" cy="6320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7743" y="358402"/>
            <a:ext cx="7913258" cy="473260"/>
          </a:xfrm>
        </p:spPr>
        <p:txBody>
          <a:bodyPr>
            <a:noAutofit/>
          </a:bodyPr>
          <a:lstStyle/>
          <a:p>
            <a:pPr algn="ctr"/>
            <a:r>
              <a:rPr lang="es-C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Family Celebrations in Costa Rica Mini Book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678664" y="992906"/>
            <a:ext cx="3519263" cy="5104933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s-CR" sz="2400" dirty="0" smtClean="0">
                <a:latin typeface="Century Gothic" panose="020B0502020202020204" pitchFamily="34" charset="0"/>
              </a:rPr>
              <a:t>My tita Ana loves family celebrations. She enjoys  birthdays,Christmas, Holy Week, New Year´s day, Mother´s day, Father´s day and Independence day. </a:t>
            </a:r>
            <a:endParaRPr lang="es-CR" sz="2400" dirty="0">
              <a:latin typeface="Century Gothic" panose="020B0502020202020204" pitchFamily="34" charset="0"/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z="1400" b="1" smtClean="0">
                <a:solidFill>
                  <a:schemeClr val="tx1"/>
                </a:solidFill>
              </a:rPr>
              <a:t>4</a:t>
            </a:fld>
            <a:endParaRPr lang="es-CR" sz="1400" b="1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439" y="990414"/>
            <a:ext cx="4742911" cy="510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/>
          <p:cNvSpPr/>
          <p:nvPr/>
        </p:nvSpPr>
        <p:spPr>
          <a:xfrm>
            <a:off x="-1" y="242047"/>
            <a:ext cx="4018789" cy="632012"/>
          </a:xfrm>
          <a:prstGeom prst="roundRect">
            <a:avLst/>
          </a:prstGeom>
          <a:solidFill>
            <a:srgbClr val="3EC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/>
          <p:cNvSpPr/>
          <p:nvPr/>
        </p:nvSpPr>
        <p:spPr>
          <a:xfrm>
            <a:off x="0" y="6356351"/>
            <a:ext cx="9144000" cy="501649"/>
          </a:xfrm>
          <a:prstGeom prst="rect">
            <a:avLst/>
          </a:prstGeom>
          <a:solidFill>
            <a:srgbClr val="3EC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61835" y="419408"/>
            <a:ext cx="2895116" cy="392979"/>
          </a:xfrm>
        </p:spPr>
        <p:txBody>
          <a:bodyPr>
            <a:normAutofit fontScale="90000"/>
          </a:bodyPr>
          <a:lstStyle/>
          <a:p>
            <a:pPr algn="ctr"/>
            <a:r>
              <a:rPr lang="es-C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Birthdays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394660" y="1257200"/>
            <a:ext cx="3229465" cy="481109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s-CR" sz="2400" dirty="0">
                <a:latin typeface="Century Gothic" panose="020B0502020202020204" pitchFamily="34" charset="0"/>
              </a:rPr>
              <a:t>We are  celebrating my aunt Lilly´s  birthday with a surprise party</a:t>
            </a:r>
            <a:r>
              <a:rPr lang="es-CR" sz="2400" dirty="0" smtClean="0">
                <a:latin typeface="Century Gothic" panose="020B0502020202020204" pitchFamily="34" charset="0"/>
              </a:rPr>
              <a:t>.</a:t>
            </a:r>
            <a:endParaRPr lang="es-CR" sz="2400" dirty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s-CR" sz="2400" dirty="0">
                <a:latin typeface="Century Gothic" panose="020B0502020202020204" pitchFamily="34" charset="0"/>
              </a:rPr>
              <a:t>Everybody has a role to do to get ready for the birthday party.</a:t>
            </a: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z="1400" b="1" smtClean="0">
                <a:solidFill>
                  <a:schemeClr val="tx1"/>
                </a:solidFill>
              </a:rPr>
              <a:t>5</a:t>
            </a:fld>
            <a:endParaRPr lang="es-CR" sz="1400" b="1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09" y="1162119"/>
            <a:ext cx="4962775" cy="445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68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6356351"/>
            <a:ext cx="9144000" cy="501649"/>
          </a:xfrm>
          <a:prstGeom prst="rect">
            <a:avLst/>
          </a:prstGeom>
          <a:solidFill>
            <a:srgbClr val="3EC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9912" y="1896478"/>
            <a:ext cx="2949178" cy="24492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CR" sz="2400" dirty="0">
                <a:latin typeface="Century Gothic" panose="020B0502020202020204" pitchFamily="34" charset="0"/>
              </a:rPr>
              <a:t>Tita Ana is making rice with chicken, salad and french fries.  </a:t>
            </a:r>
          </a:p>
          <a:p>
            <a:pPr algn="ctr">
              <a:lnSpc>
                <a:spcPct val="130000"/>
              </a:lnSpc>
              <a:spcBef>
                <a:spcPts val="0"/>
              </a:spcBef>
            </a:pPr>
            <a:endParaRPr lang="es-CR" sz="2400" dirty="0">
              <a:latin typeface="Century Gothic" panose="020B0502020202020204" pitchFamily="34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z="1400" b="1" smtClean="0">
                <a:solidFill>
                  <a:schemeClr val="tx1"/>
                </a:solidFill>
              </a:rPr>
              <a:t>6</a:t>
            </a:fld>
            <a:endParaRPr lang="es-CR" sz="1400" b="1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90" y="590935"/>
            <a:ext cx="5548655" cy="50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4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6356351"/>
            <a:ext cx="9144000" cy="501649"/>
          </a:xfrm>
          <a:prstGeom prst="rect">
            <a:avLst/>
          </a:prstGeom>
          <a:solidFill>
            <a:srgbClr val="3EC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23275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My uncle Minor is buying the cake and candles. </a:t>
            </a:r>
          </a:p>
          <a:p>
            <a:endParaRPr lang="es-C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z="1400" b="1" smtClean="0">
                <a:solidFill>
                  <a:schemeClr val="tx1"/>
                </a:solidFill>
              </a:rPr>
              <a:t>7</a:t>
            </a:fld>
            <a:endParaRPr lang="es-CR" sz="1400" b="1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78" y="535348"/>
            <a:ext cx="3848358" cy="53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6356351"/>
            <a:ext cx="9144000" cy="501649"/>
          </a:xfrm>
          <a:prstGeom prst="rect">
            <a:avLst/>
          </a:prstGeom>
          <a:solidFill>
            <a:srgbClr val="3EC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816876" y="1821115"/>
            <a:ext cx="3229465" cy="291714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s-CR" sz="17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s-CR" sz="2400" dirty="0">
                <a:latin typeface="Century Gothic" panose="020B0502020202020204" pitchFamily="34" charset="0"/>
              </a:rPr>
              <a:t>My dad Juan José is </a:t>
            </a:r>
            <a:r>
              <a:rPr lang="es-CR" sz="2400" dirty="0" err="1">
                <a:latin typeface="Century Gothic" panose="020B0502020202020204" pitchFamily="34" charset="0"/>
              </a:rPr>
              <a:t>going</a:t>
            </a:r>
            <a:r>
              <a:rPr lang="es-CR" sz="2400" dirty="0">
                <a:latin typeface="Century Gothic" panose="020B0502020202020204" pitchFamily="34" charset="0"/>
              </a:rPr>
              <a:t> to </a:t>
            </a:r>
            <a:r>
              <a:rPr lang="es-CR" sz="2400" dirty="0" err="1">
                <a:latin typeface="Century Gothic" panose="020B0502020202020204" pitchFamily="34" charset="0"/>
              </a:rPr>
              <a:t>take</a:t>
            </a:r>
            <a:r>
              <a:rPr lang="es-CR" sz="2400" dirty="0">
                <a:latin typeface="Century Gothic" panose="020B0502020202020204" pitchFamily="34" charset="0"/>
              </a:rPr>
              <a:t> </a:t>
            </a:r>
            <a:r>
              <a:rPr lang="es-CR" sz="2400" dirty="0" err="1">
                <a:latin typeface="Century Gothic" panose="020B0502020202020204" pitchFamily="34" charset="0"/>
              </a:rPr>
              <a:t>pictures</a:t>
            </a:r>
            <a:r>
              <a:rPr lang="es-CR" sz="2400" dirty="0">
                <a:latin typeface="Century Gothic" panose="020B0502020202020204" pitchFamily="34" charset="0"/>
              </a:rPr>
              <a:t> and </a:t>
            </a:r>
            <a:r>
              <a:rPr lang="es-CR" sz="2400" dirty="0" err="1">
                <a:latin typeface="Century Gothic" panose="020B0502020202020204" pitchFamily="34" charset="0"/>
              </a:rPr>
              <a:t>put</a:t>
            </a:r>
            <a:r>
              <a:rPr lang="es-CR" sz="2400" dirty="0">
                <a:latin typeface="Century Gothic" panose="020B0502020202020204" pitchFamily="34" charset="0"/>
              </a:rPr>
              <a:t> on </a:t>
            </a:r>
            <a:r>
              <a:rPr lang="es-CR" sz="2400" dirty="0" err="1">
                <a:latin typeface="Century Gothic" panose="020B0502020202020204" pitchFamily="34" charset="0"/>
              </a:rPr>
              <a:t>some</a:t>
            </a:r>
            <a:r>
              <a:rPr lang="es-CR" sz="2400" dirty="0">
                <a:latin typeface="Century Gothic" panose="020B0502020202020204" pitchFamily="34" charset="0"/>
              </a:rPr>
              <a:t> </a:t>
            </a:r>
            <a:r>
              <a:rPr lang="es-CR" sz="2400" dirty="0" err="1">
                <a:latin typeface="Century Gothic" panose="020B0502020202020204" pitchFamily="34" charset="0"/>
              </a:rPr>
              <a:t>music</a:t>
            </a:r>
            <a:r>
              <a:rPr lang="es-CR" sz="2400" dirty="0">
                <a:latin typeface="Century Gothic" panose="020B0502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s-CR" sz="1700" dirty="0" smtClean="0">
              <a:latin typeface="Comic Sans MS" panose="030F0702030302020204" pitchFamily="66" charset="0"/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z="1400" b="1" smtClean="0">
                <a:solidFill>
                  <a:schemeClr val="tx1"/>
                </a:solidFill>
              </a:rPr>
              <a:t>8</a:t>
            </a:fld>
            <a:endParaRPr lang="es-CR" sz="1400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741" y="395528"/>
            <a:ext cx="2389909" cy="576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74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6356351"/>
            <a:ext cx="9144000" cy="501649"/>
          </a:xfrm>
          <a:prstGeom prst="rect">
            <a:avLst/>
          </a:prstGeom>
          <a:solidFill>
            <a:srgbClr val="3EC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75704" y="1591636"/>
            <a:ext cx="2524695" cy="37077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My aunt </a:t>
            </a:r>
            <a:r>
              <a:rPr lang="en-US" sz="2400" dirty="0" err="1">
                <a:latin typeface="Century Gothic" panose="020B0502020202020204" pitchFamily="34" charset="0"/>
              </a:rPr>
              <a:t>Yaudy</a:t>
            </a:r>
            <a:r>
              <a:rPr lang="en-US" sz="2400" dirty="0">
                <a:latin typeface="Century Gothic" panose="020B0502020202020204" pitchFamily="34" charset="0"/>
              </a:rPr>
              <a:t> is doing </a:t>
            </a:r>
            <a:r>
              <a:rPr lang="en-US" sz="2400" dirty="0" smtClean="0">
                <a:latin typeface="Century Gothic" panose="020B0502020202020204" pitchFamily="34" charset="0"/>
              </a:rPr>
              <a:t>the decoration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entury Gothic" panose="020B0502020202020204" pitchFamily="34" charset="0"/>
              </a:rPr>
              <a:t>with </a:t>
            </a:r>
            <a:r>
              <a:rPr lang="en-US" sz="2400" dirty="0">
                <a:latin typeface="Century Gothic" panose="020B0502020202020204" pitchFamily="34" charset="0"/>
              </a:rPr>
              <a:t>hats, balloons and </a:t>
            </a:r>
            <a:r>
              <a:rPr lang="en-US" sz="2400" dirty="0" smtClean="0">
                <a:latin typeface="Century Gothic" panose="020B0502020202020204" pitchFamily="34" charset="0"/>
              </a:rPr>
              <a:t>a piñata</a:t>
            </a:r>
            <a:r>
              <a:rPr lang="en-US" sz="2400" dirty="0">
                <a:latin typeface="Century Gothic" panose="020B0502020202020204" pitchFamily="34" charset="0"/>
              </a:rPr>
              <a:t>. </a:t>
            </a:r>
          </a:p>
          <a:p>
            <a:endParaRPr lang="es-C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9A87-75CB-49CD-823E-9A03E90ECF88}" type="slidenum">
              <a:rPr lang="es-CR" sz="1400" b="1" smtClean="0">
                <a:solidFill>
                  <a:schemeClr val="tx1"/>
                </a:solidFill>
              </a:rPr>
              <a:t>9</a:t>
            </a:fld>
            <a:endParaRPr lang="es-CR" sz="1400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888" y="893154"/>
            <a:ext cx="5353931" cy="465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3388</TotalTime>
  <Words>489</Words>
  <Application>Microsoft Office PowerPoint</Application>
  <PresentationFormat>Presentación en pantalla (4:3)</PresentationFormat>
  <Paragraphs>78</Paragraphs>
  <Slides>26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Comic Sans MS</vt:lpstr>
      <vt:lpstr>Tema de Office</vt:lpstr>
      <vt:lpstr>Presentación de PowerPoint</vt:lpstr>
      <vt:lpstr>Presentación de PowerPoint</vt:lpstr>
      <vt:lpstr>This is tita Ana´s family </vt:lpstr>
      <vt:lpstr>Family Celebrations in Costa Rica Mini Book</vt:lpstr>
      <vt:lpstr>Birthdays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Holy Week</vt:lpstr>
      <vt:lpstr>Presentación de PowerPoint</vt:lpstr>
      <vt:lpstr>Mother´s Day</vt:lpstr>
      <vt:lpstr>Presentación de PowerPoint</vt:lpstr>
      <vt:lpstr>Presentación de PowerPoint</vt:lpstr>
      <vt:lpstr>Father´s Day</vt:lpstr>
      <vt:lpstr>Presentación de PowerPoint</vt:lpstr>
      <vt:lpstr>Independence Day</vt:lpstr>
      <vt:lpstr>Presentación de PowerPoint</vt:lpstr>
      <vt:lpstr>Presentación de PowerPoint</vt:lpstr>
      <vt:lpstr>Christmas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Yaudy Ramirez Vasquez</dc:creator>
  <cp:lastModifiedBy>User</cp:lastModifiedBy>
  <cp:revision>182</cp:revision>
  <dcterms:created xsi:type="dcterms:W3CDTF">2020-04-21T22:45:25Z</dcterms:created>
  <dcterms:modified xsi:type="dcterms:W3CDTF">2020-05-22T19:21:13Z</dcterms:modified>
</cp:coreProperties>
</file>