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60" r:id="rId5"/>
    <p:sldId id="258" r:id="rId6"/>
    <p:sldId id="259" r:id="rId7"/>
    <p:sldId id="261" r:id="rId8"/>
    <p:sldId id="267" r:id="rId9"/>
    <p:sldId id="283" r:id="rId10"/>
    <p:sldId id="263" r:id="rId11"/>
    <p:sldId id="264" r:id="rId12"/>
    <p:sldId id="268" r:id="rId13"/>
    <p:sldId id="269" r:id="rId14"/>
    <p:sldId id="262" r:id="rId15"/>
    <p:sldId id="270" r:id="rId16"/>
    <p:sldId id="272" r:id="rId17"/>
    <p:sldId id="273" r:id="rId18"/>
    <p:sldId id="274" r:id="rId19"/>
    <p:sldId id="275" r:id="rId20"/>
    <p:sldId id="276" r:id="rId21"/>
    <p:sldId id="277" r:id="rId22"/>
    <p:sldId id="278" r:id="rId23"/>
    <p:sldId id="271" r:id="rId24"/>
    <p:sldId id="281" r:id="rId25"/>
    <p:sldId id="279" r:id="rId26"/>
    <p:sldId id="284" r:id="rId27"/>
    <p:sldId id="280"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B500"/>
    <a:srgbClr val="006666"/>
    <a:srgbClr val="E2AC00"/>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66" d="100"/>
          <a:sy n="66" d="100"/>
        </p:scale>
        <p:origin x="600"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R"/>
          </a:p>
        </p:txBody>
      </p:sp>
      <p:sp>
        <p:nvSpPr>
          <p:cNvPr id="4" name="Marcador de fecha 3"/>
          <p:cNvSpPr>
            <a:spLocks noGrp="1"/>
          </p:cNvSpPr>
          <p:nvPr>
            <p:ph type="dt" sz="half" idx="10"/>
          </p:nvPr>
        </p:nvSpPr>
        <p:spPr/>
        <p:txBody>
          <a:bodyPr/>
          <a:lstStyle/>
          <a:p>
            <a:fld id="{61357F6D-FF1F-48D7-BD07-4A7339EA7E72}" type="datetimeFigureOut">
              <a:rPr lang="es-CR" smtClean="0"/>
              <a:t>26/06/2018</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4217943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fecha 3"/>
          <p:cNvSpPr>
            <a:spLocks noGrp="1"/>
          </p:cNvSpPr>
          <p:nvPr>
            <p:ph type="dt" sz="half" idx="10"/>
          </p:nvPr>
        </p:nvSpPr>
        <p:spPr/>
        <p:txBody>
          <a:bodyPr/>
          <a:lstStyle/>
          <a:p>
            <a:fld id="{61357F6D-FF1F-48D7-BD07-4A7339EA7E72}" type="datetimeFigureOut">
              <a:rPr lang="es-CR" smtClean="0"/>
              <a:t>26/06/2018</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2698848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fecha 3"/>
          <p:cNvSpPr>
            <a:spLocks noGrp="1"/>
          </p:cNvSpPr>
          <p:nvPr>
            <p:ph type="dt" sz="half" idx="10"/>
          </p:nvPr>
        </p:nvSpPr>
        <p:spPr/>
        <p:txBody>
          <a:bodyPr/>
          <a:lstStyle/>
          <a:p>
            <a:fld id="{61357F6D-FF1F-48D7-BD07-4A7339EA7E72}" type="datetimeFigureOut">
              <a:rPr lang="es-CR" smtClean="0"/>
              <a:t>26/06/2018</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314716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fecha 3"/>
          <p:cNvSpPr>
            <a:spLocks noGrp="1"/>
          </p:cNvSpPr>
          <p:nvPr>
            <p:ph type="dt" sz="half" idx="10"/>
          </p:nvPr>
        </p:nvSpPr>
        <p:spPr/>
        <p:txBody>
          <a:bodyPr/>
          <a:lstStyle/>
          <a:p>
            <a:fld id="{61357F6D-FF1F-48D7-BD07-4A7339EA7E72}" type="datetimeFigureOut">
              <a:rPr lang="es-CR" smtClean="0"/>
              <a:t>26/06/2018</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1940665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1357F6D-FF1F-48D7-BD07-4A7339EA7E72}" type="datetimeFigureOut">
              <a:rPr lang="es-CR" smtClean="0"/>
              <a:t>26/06/2018</a:t>
            </a:fld>
            <a:endParaRPr lang="es-CR"/>
          </a:p>
        </p:txBody>
      </p:sp>
      <p:sp>
        <p:nvSpPr>
          <p:cNvPr id="5" name="Marcador de pie de página 4"/>
          <p:cNvSpPr>
            <a:spLocks noGrp="1"/>
          </p:cNvSpPr>
          <p:nvPr>
            <p:ph type="ftr" sz="quarter" idx="11"/>
          </p:nvPr>
        </p:nvSpPr>
        <p:spPr/>
        <p:txBody>
          <a:bodyPr/>
          <a:lstStyle/>
          <a:p>
            <a:endParaRPr lang="es-CR"/>
          </a:p>
        </p:txBody>
      </p:sp>
      <p:sp>
        <p:nvSpPr>
          <p:cNvPr id="6" name="Marcador de número de diapositiva 5"/>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3559966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Marcador de fecha 4"/>
          <p:cNvSpPr>
            <a:spLocks noGrp="1"/>
          </p:cNvSpPr>
          <p:nvPr>
            <p:ph type="dt" sz="half" idx="10"/>
          </p:nvPr>
        </p:nvSpPr>
        <p:spPr/>
        <p:txBody>
          <a:bodyPr/>
          <a:lstStyle/>
          <a:p>
            <a:fld id="{61357F6D-FF1F-48D7-BD07-4A7339EA7E72}" type="datetimeFigureOut">
              <a:rPr lang="es-CR" smtClean="0"/>
              <a:t>26/06/2018</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75073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7" name="Marcador de fecha 6"/>
          <p:cNvSpPr>
            <a:spLocks noGrp="1"/>
          </p:cNvSpPr>
          <p:nvPr>
            <p:ph type="dt" sz="half" idx="10"/>
          </p:nvPr>
        </p:nvSpPr>
        <p:spPr/>
        <p:txBody>
          <a:bodyPr/>
          <a:lstStyle/>
          <a:p>
            <a:fld id="{61357F6D-FF1F-48D7-BD07-4A7339EA7E72}" type="datetimeFigureOut">
              <a:rPr lang="es-CR" smtClean="0"/>
              <a:t>26/06/2018</a:t>
            </a:fld>
            <a:endParaRPr lang="es-CR"/>
          </a:p>
        </p:txBody>
      </p:sp>
      <p:sp>
        <p:nvSpPr>
          <p:cNvPr id="8" name="Marcador de pie de página 7"/>
          <p:cNvSpPr>
            <a:spLocks noGrp="1"/>
          </p:cNvSpPr>
          <p:nvPr>
            <p:ph type="ftr" sz="quarter" idx="11"/>
          </p:nvPr>
        </p:nvSpPr>
        <p:spPr/>
        <p:txBody>
          <a:bodyPr/>
          <a:lstStyle/>
          <a:p>
            <a:endParaRPr lang="es-CR"/>
          </a:p>
        </p:txBody>
      </p:sp>
      <p:sp>
        <p:nvSpPr>
          <p:cNvPr id="9" name="Marcador de número de diapositiva 8"/>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3860877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R"/>
          </a:p>
        </p:txBody>
      </p:sp>
      <p:sp>
        <p:nvSpPr>
          <p:cNvPr id="3" name="Marcador de fecha 2"/>
          <p:cNvSpPr>
            <a:spLocks noGrp="1"/>
          </p:cNvSpPr>
          <p:nvPr>
            <p:ph type="dt" sz="half" idx="10"/>
          </p:nvPr>
        </p:nvSpPr>
        <p:spPr/>
        <p:txBody>
          <a:bodyPr/>
          <a:lstStyle/>
          <a:p>
            <a:fld id="{61357F6D-FF1F-48D7-BD07-4A7339EA7E72}" type="datetimeFigureOut">
              <a:rPr lang="es-CR" smtClean="0"/>
              <a:t>26/06/2018</a:t>
            </a:fld>
            <a:endParaRPr lang="es-CR"/>
          </a:p>
        </p:txBody>
      </p:sp>
      <p:sp>
        <p:nvSpPr>
          <p:cNvPr id="4" name="Marcador de pie de página 3"/>
          <p:cNvSpPr>
            <a:spLocks noGrp="1"/>
          </p:cNvSpPr>
          <p:nvPr>
            <p:ph type="ftr" sz="quarter" idx="11"/>
          </p:nvPr>
        </p:nvSpPr>
        <p:spPr/>
        <p:txBody>
          <a:bodyPr/>
          <a:lstStyle/>
          <a:p>
            <a:endParaRPr lang="es-CR"/>
          </a:p>
        </p:txBody>
      </p:sp>
      <p:sp>
        <p:nvSpPr>
          <p:cNvPr id="5" name="Marcador de número de diapositiva 4"/>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45294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1357F6D-FF1F-48D7-BD07-4A7339EA7E72}" type="datetimeFigureOut">
              <a:rPr lang="es-CR" smtClean="0"/>
              <a:t>26/06/2018</a:t>
            </a:fld>
            <a:endParaRPr lang="es-CR"/>
          </a:p>
        </p:txBody>
      </p:sp>
      <p:sp>
        <p:nvSpPr>
          <p:cNvPr id="3" name="Marcador de pie de página 2"/>
          <p:cNvSpPr>
            <a:spLocks noGrp="1"/>
          </p:cNvSpPr>
          <p:nvPr>
            <p:ph type="ftr" sz="quarter" idx="11"/>
          </p:nvPr>
        </p:nvSpPr>
        <p:spPr/>
        <p:txBody>
          <a:bodyPr/>
          <a:lstStyle/>
          <a:p>
            <a:endParaRPr lang="es-CR"/>
          </a:p>
        </p:txBody>
      </p:sp>
      <p:sp>
        <p:nvSpPr>
          <p:cNvPr id="4" name="Marcador de número de diapositiva 3"/>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2744818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1357F6D-FF1F-48D7-BD07-4A7339EA7E72}" type="datetimeFigureOut">
              <a:rPr lang="es-CR" smtClean="0"/>
              <a:t>26/06/2018</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4245934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1357F6D-FF1F-48D7-BD07-4A7339EA7E72}" type="datetimeFigureOut">
              <a:rPr lang="es-CR" smtClean="0"/>
              <a:t>26/06/2018</a:t>
            </a:fld>
            <a:endParaRPr lang="es-CR"/>
          </a:p>
        </p:txBody>
      </p:sp>
      <p:sp>
        <p:nvSpPr>
          <p:cNvPr id="6" name="Marcador de pie de página 5"/>
          <p:cNvSpPr>
            <a:spLocks noGrp="1"/>
          </p:cNvSpPr>
          <p:nvPr>
            <p:ph type="ftr" sz="quarter" idx="11"/>
          </p:nvPr>
        </p:nvSpPr>
        <p:spPr/>
        <p:txBody>
          <a:bodyPr/>
          <a:lstStyle/>
          <a:p>
            <a:endParaRPr lang="es-CR"/>
          </a:p>
        </p:txBody>
      </p:sp>
      <p:sp>
        <p:nvSpPr>
          <p:cNvPr id="7" name="Marcador de número de diapositiva 6"/>
          <p:cNvSpPr>
            <a:spLocks noGrp="1"/>
          </p:cNvSpPr>
          <p:nvPr>
            <p:ph type="sldNum" sz="quarter" idx="12"/>
          </p:nvPr>
        </p:nvSpPr>
        <p:spPr/>
        <p:txBody>
          <a:bodyPr/>
          <a:lstStyle/>
          <a:p>
            <a:fld id="{6930EF8E-51E9-4B02-8CF1-25E1745EFDC3}" type="slidenum">
              <a:rPr lang="es-CR" smtClean="0"/>
              <a:t>‹Nº›</a:t>
            </a:fld>
            <a:endParaRPr lang="es-CR"/>
          </a:p>
        </p:txBody>
      </p:sp>
    </p:spTree>
    <p:extLst>
      <p:ext uri="{BB962C8B-B14F-4D97-AF65-F5344CB8AC3E}">
        <p14:creationId xmlns:p14="http://schemas.microsoft.com/office/powerpoint/2010/main" val="1797802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57F6D-FF1F-48D7-BD07-4A7339EA7E72}" type="datetimeFigureOut">
              <a:rPr lang="es-CR" smtClean="0"/>
              <a:t>26/06/2018</a:t>
            </a:fld>
            <a:endParaRPr lang="es-C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30EF8E-51E9-4B02-8CF1-25E1745EFDC3}" type="slidenum">
              <a:rPr lang="es-CR" smtClean="0"/>
              <a:t>‹Nº›</a:t>
            </a:fld>
            <a:endParaRPr lang="es-CR"/>
          </a:p>
        </p:txBody>
      </p:sp>
    </p:spTree>
    <p:extLst>
      <p:ext uri="{BB962C8B-B14F-4D97-AF65-F5344CB8AC3E}">
        <p14:creationId xmlns:p14="http://schemas.microsoft.com/office/powerpoint/2010/main" val="416349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http://www.costarricense.cr/attachs/401480814/logoMEP.jpg" TargetMode="External"/><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o 15"/>
          <p:cNvGrpSpPr/>
          <p:nvPr/>
        </p:nvGrpSpPr>
        <p:grpSpPr>
          <a:xfrm>
            <a:off x="-9179" y="-1"/>
            <a:ext cx="12201179" cy="6705099"/>
            <a:chOff x="-9179" y="-1"/>
            <a:chExt cx="12201179" cy="6705099"/>
          </a:xfrm>
        </p:grpSpPr>
        <p:cxnSp>
          <p:nvCxnSpPr>
            <p:cNvPr id="14" name="Conector recto 13"/>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Rectángulo 5"/>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7" name="Elipse 6"/>
            <p:cNvSpPr/>
            <p:nvPr/>
          </p:nvSpPr>
          <p:spPr>
            <a:xfrm>
              <a:off x="4849697" y="287916"/>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Cuadro de texto 86"/>
            <p:cNvSpPr txBox="1"/>
            <p:nvPr/>
          </p:nvSpPr>
          <p:spPr>
            <a:xfrm>
              <a:off x="2462645" y="2719388"/>
              <a:ext cx="8655627" cy="2088572"/>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s-ES" sz="4100" b="1" dirty="0">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Manual para la prevención y atención de conflictos en las instituciones educativas </a:t>
              </a:r>
              <a:r>
                <a:rPr lang="es-ES" sz="4100" b="1" dirty="0" smtClean="0">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públicas</a:t>
              </a:r>
              <a:endParaRPr lang="es-CR" sz="41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8" name="Imagen 7"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637779"/>
              <a:ext cx="1512398" cy="981522"/>
            </a:xfrm>
            <a:prstGeom prst="rect">
              <a:avLst/>
            </a:prstGeom>
            <a:noFill/>
            <a:ln>
              <a:noFill/>
            </a:ln>
          </p:spPr>
        </p:pic>
        <p:sp>
          <p:nvSpPr>
            <p:cNvPr id="9" name="Rectángulo 8"/>
            <p:cNvSpPr/>
            <p:nvPr/>
          </p:nvSpPr>
          <p:spPr>
            <a:xfrm>
              <a:off x="-9179" y="1974272"/>
              <a:ext cx="2286000" cy="4333010"/>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11" name="Conector recto 10"/>
            <p:cNvCxnSpPr/>
            <p:nvPr/>
          </p:nvCxnSpPr>
          <p:spPr>
            <a:xfrm>
              <a:off x="1584614" y="523670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6001788" y="5981823"/>
              <a:ext cx="1577340" cy="723275"/>
            </a:xfrm>
            <a:prstGeom prst="rect">
              <a:avLst/>
            </a:prstGeom>
            <a:noFill/>
          </p:spPr>
          <p:txBody>
            <a:bodyPr wrap="square" rtlCol="0">
              <a:spAutoFit/>
            </a:bodyPr>
            <a:lstStyle/>
            <a:p>
              <a:pPr algn="ctr"/>
              <a:r>
                <a:rPr lang="es-CR" sz="4100" b="1" dirty="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2017</a:t>
              </a:r>
            </a:p>
          </p:txBody>
        </p:sp>
        <p:sp>
          <p:nvSpPr>
            <p:cNvPr id="15" name="Rectángulo 14"/>
            <p:cNvSpPr/>
            <p:nvPr/>
          </p:nvSpPr>
          <p:spPr>
            <a:xfrm>
              <a:off x="2971800" y="1569424"/>
              <a:ext cx="5989320" cy="1172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Tree>
    <p:extLst>
      <p:ext uri="{BB962C8B-B14F-4D97-AF65-F5344CB8AC3E}">
        <p14:creationId xmlns:p14="http://schemas.microsoft.com/office/powerpoint/2010/main" val="906448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41663" y="332508"/>
            <a:ext cx="10484427" cy="1200329"/>
          </a:xfrm>
          <a:prstGeom prst="rect">
            <a:avLst/>
          </a:prstGeom>
          <a:noFill/>
        </p:spPr>
        <p:txBody>
          <a:bodyPr wrap="square" rtlCol="0">
            <a:spAutoFit/>
          </a:bodyPr>
          <a:lstStyle/>
          <a:p>
            <a:pPr algn="just"/>
            <a:r>
              <a:rPr lang="es-ES" sz="2400" dirty="0">
                <a:latin typeface="Arial" panose="020B0604020202020204" pitchFamily="34" charset="0"/>
                <a:cs typeface="Arial" panose="020B0604020202020204" pitchFamily="34" charset="0"/>
              </a:rPr>
              <a:t>Las pautas sugeridas para la prevención y los procedimientos establecidos para la atención de presuntas situaciones de conflicto en los centros educativos públicos se establecen dentro de las siguientes etapas:</a:t>
            </a:r>
            <a:endParaRPr lang="es-CR" sz="2400" dirty="0">
              <a:latin typeface="Arial" panose="020B0604020202020204" pitchFamily="34" charset="0"/>
              <a:cs typeface="Arial" panose="020B0604020202020204" pitchFamily="34" charset="0"/>
            </a:endParaRPr>
          </a:p>
        </p:txBody>
      </p:sp>
      <p:pic>
        <p:nvPicPr>
          <p:cNvPr id="3" name="Imagen 2"/>
          <p:cNvPicPr/>
          <p:nvPr/>
        </p:nvPicPr>
        <p:blipFill>
          <a:blip r:embed="rId2"/>
          <a:stretch>
            <a:fillRect/>
          </a:stretch>
        </p:blipFill>
        <p:spPr>
          <a:xfrm>
            <a:off x="2158380" y="1538210"/>
            <a:ext cx="7850992" cy="5262819"/>
          </a:xfrm>
          <a:prstGeom prst="rect">
            <a:avLst/>
          </a:prstGeom>
        </p:spPr>
      </p:pic>
    </p:spTree>
    <p:extLst>
      <p:ext uri="{BB962C8B-B14F-4D97-AF65-F5344CB8AC3E}">
        <p14:creationId xmlns:p14="http://schemas.microsoft.com/office/powerpoint/2010/main" val="4276694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 y="0"/>
            <a:ext cx="12191999" cy="1323439"/>
          </a:xfrm>
          <a:prstGeom prst="rect">
            <a:avLst/>
          </a:prstGeom>
          <a:solidFill>
            <a:schemeClr val="accent6"/>
          </a:solidFill>
          <a:effectLst>
            <a:outerShdw blurRad="50800" dist="38100" dir="5400000" algn="t" rotWithShape="0">
              <a:prstClr val="black">
                <a:alpha val="40000"/>
              </a:prstClr>
            </a:outerShdw>
          </a:effectLst>
        </p:spPr>
        <p:txBody>
          <a:bodyPr wrap="square" rtlCol="0">
            <a:spAutoFit/>
          </a:bodyPr>
          <a:lstStyle/>
          <a:p>
            <a:r>
              <a:rPr lang="es-ES" sz="4800" b="1"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1</a:t>
            </a:r>
          </a:p>
          <a:p>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Pautas </a:t>
            </a:r>
            <a:r>
              <a:rPr lang="es-ES"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generales para la prevención de conflictos</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redondeado 2"/>
          <p:cNvSpPr/>
          <p:nvPr/>
        </p:nvSpPr>
        <p:spPr>
          <a:xfrm>
            <a:off x="1756064" y="3106881"/>
            <a:ext cx="2400301" cy="1859972"/>
          </a:xfrm>
          <a:prstGeom prst="roundRect">
            <a:avLst/>
          </a:prstGeom>
          <a:solidFill>
            <a:schemeClr val="accent5">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32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el Centro Educativo</a:t>
            </a:r>
            <a:endParaRPr lang="es-CR" sz="32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Rectángulo redondeado 3"/>
          <p:cNvSpPr/>
          <p:nvPr/>
        </p:nvSpPr>
        <p:spPr>
          <a:xfrm>
            <a:off x="4655127" y="3106881"/>
            <a:ext cx="2400301" cy="1859972"/>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32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el Circuito Educativo</a:t>
            </a:r>
            <a:endParaRPr lang="es-CR" sz="32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Rectángulo redondeado 4"/>
          <p:cNvSpPr/>
          <p:nvPr/>
        </p:nvSpPr>
        <p:spPr>
          <a:xfrm>
            <a:off x="7554190" y="3106881"/>
            <a:ext cx="2400301" cy="1859972"/>
          </a:xfrm>
          <a:prstGeom prst="roundRect">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32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Desde la DRE</a:t>
            </a:r>
            <a:endParaRPr lang="es-CR" sz="32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65856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52402" y="135081"/>
            <a:ext cx="5666507" cy="955965"/>
          </a:xfrm>
          <a:prstGeom prst="roundRect">
            <a:avLst/>
          </a:prstGeom>
          <a:solidFill>
            <a:schemeClr val="accent5">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el Centro Educativo</a:t>
            </a:r>
            <a:endParaRPr lang="es-CR"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152402" y="1801323"/>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Lo que se busca</a:t>
            </a:r>
            <a:endParaRPr lang="es-CR" sz="2400" dirty="0">
              <a:latin typeface="Arial" panose="020B0604020202020204" pitchFamily="34" charset="0"/>
              <a:cs typeface="Arial" panose="020B0604020202020204" pitchFamily="34" charset="0"/>
            </a:endParaRPr>
          </a:p>
        </p:txBody>
      </p:sp>
      <p:sp>
        <p:nvSpPr>
          <p:cNvPr id="4" name="CuadroTexto 3"/>
          <p:cNvSpPr txBox="1"/>
          <p:nvPr/>
        </p:nvSpPr>
        <p:spPr>
          <a:xfrm>
            <a:off x="152402" y="3156602"/>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Algunos insumos</a:t>
            </a:r>
            <a:endParaRPr lang="es-CR" sz="2400" dirty="0">
              <a:latin typeface="Arial" panose="020B0604020202020204" pitchFamily="34" charset="0"/>
              <a:cs typeface="Arial" panose="020B0604020202020204" pitchFamily="34" charset="0"/>
            </a:endParaRPr>
          </a:p>
        </p:txBody>
      </p:sp>
      <p:sp>
        <p:nvSpPr>
          <p:cNvPr id="5" name="CuadroTexto 4"/>
          <p:cNvSpPr txBox="1"/>
          <p:nvPr/>
        </p:nvSpPr>
        <p:spPr>
          <a:xfrm>
            <a:off x="152402" y="5191381"/>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Algunas acciones </a:t>
            </a:r>
            <a:endParaRPr lang="es-CR" sz="2400" dirty="0">
              <a:latin typeface="Arial" panose="020B0604020202020204" pitchFamily="34" charset="0"/>
              <a:cs typeface="Arial" panose="020B0604020202020204" pitchFamily="34" charset="0"/>
            </a:endParaRPr>
          </a:p>
        </p:txBody>
      </p:sp>
      <p:sp>
        <p:nvSpPr>
          <p:cNvPr id="6" name="Rectángulo 5"/>
          <p:cNvSpPr/>
          <p:nvPr/>
        </p:nvSpPr>
        <p:spPr>
          <a:xfrm>
            <a:off x="2795156" y="1423555"/>
            <a:ext cx="9396844" cy="1205345"/>
          </a:xfrm>
          <a:prstGeom prst="rect">
            <a:avLst/>
          </a:prstGeom>
          <a:solidFill>
            <a:srgbClr val="00666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Identificar factores internos y externos que influyen en los procesos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educativos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Determinar la influencia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que ejercen dichos factores y las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consecuencias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Promover procesos de mejora que permitan anticipar posibles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adversidades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6"/>
          <p:cNvSpPr/>
          <p:nvPr/>
        </p:nvSpPr>
        <p:spPr>
          <a:xfrm>
            <a:off x="2795156" y="2784763"/>
            <a:ext cx="9396844" cy="1205345"/>
          </a:xfrm>
          <a:prstGeom prst="rect">
            <a:avLst/>
          </a:prstGeom>
          <a:solidFill>
            <a:schemeClr val="accent4">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Diagnóstico institucional, Visitas internas realizadas por el Director, Visitas de Supervisión, Visitas de Asesoría Pedagógica, Visitas Colegiadas, Resultados de la evaluación del desempeño </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Rectángulo 7"/>
          <p:cNvSpPr/>
          <p:nvPr/>
        </p:nvSpPr>
        <p:spPr>
          <a:xfrm>
            <a:off x="2795156" y="4187534"/>
            <a:ext cx="9396844" cy="2473039"/>
          </a:xfrm>
          <a:prstGeom prst="rect">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buFont typeface="Arial" panose="020B0604020202020204" pitchFamily="34" charset="0"/>
              <a:buChar char="•"/>
            </a:pP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Conversatorios y foros de discusión con gobiernos estudiantiles o asamblea de representantes acerca de necesidades educativas y posibilidades de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mejora</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Grupos focales con el personal docente y administrativo para realizar análisis integral de la institución y sus diferentes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componentes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marL="285750" lvl="0" indent="-285750">
              <a:buFont typeface="Arial" panose="020B0604020202020204" pitchFamily="34" charset="0"/>
              <a:buChar char="•"/>
            </a:pP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Reunión con miembros del Patronato Escolar, Junta de Educación o Junta Administrativa para identificar logros y limitaciones del trabajo conjunto para el desarrollo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educativo </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Reunión entre profesores guía, padres, madres o representantes legales de los estudiantes y el director institucional para determinar posibilidades de mejora, captar apoyos a la institución e informar de procesos, planes o proyectos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institucionales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6655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animBg="1"/>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00446" y="93517"/>
            <a:ext cx="5510645" cy="904010"/>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el Circuito Educativo</a:t>
            </a:r>
            <a:endParaRPr lang="es-CR"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152402" y="1801323"/>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Lo que se busca</a:t>
            </a:r>
            <a:endParaRPr lang="es-CR" sz="2400" dirty="0">
              <a:latin typeface="Arial" panose="020B0604020202020204" pitchFamily="34" charset="0"/>
              <a:cs typeface="Arial" panose="020B0604020202020204" pitchFamily="34" charset="0"/>
            </a:endParaRPr>
          </a:p>
        </p:txBody>
      </p:sp>
      <p:sp>
        <p:nvSpPr>
          <p:cNvPr id="4" name="CuadroTexto 3"/>
          <p:cNvSpPr txBox="1"/>
          <p:nvPr/>
        </p:nvSpPr>
        <p:spPr>
          <a:xfrm>
            <a:off x="152402" y="3156602"/>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Algunos insumos</a:t>
            </a:r>
            <a:endParaRPr lang="es-CR" sz="2400" dirty="0">
              <a:latin typeface="Arial" panose="020B0604020202020204" pitchFamily="34" charset="0"/>
              <a:cs typeface="Arial" panose="020B0604020202020204" pitchFamily="34" charset="0"/>
            </a:endParaRPr>
          </a:p>
        </p:txBody>
      </p:sp>
      <p:sp>
        <p:nvSpPr>
          <p:cNvPr id="5" name="CuadroTexto 4"/>
          <p:cNvSpPr txBox="1"/>
          <p:nvPr/>
        </p:nvSpPr>
        <p:spPr>
          <a:xfrm>
            <a:off x="152402" y="5191381"/>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Algunas acciones </a:t>
            </a:r>
            <a:endParaRPr lang="es-CR" sz="2400" dirty="0">
              <a:latin typeface="Arial" panose="020B0604020202020204" pitchFamily="34" charset="0"/>
              <a:cs typeface="Arial" panose="020B0604020202020204" pitchFamily="34" charset="0"/>
            </a:endParaRPr>
          </a:p>
        </p:txBody>
      </p:sp>
      <p:sp>
        <p:nvSpPr>
          <p:cNvPr id="6" name="Rectángulo 5"/>
          <p:cNvSpPr/>
          <p:nvPr/>
        </p:nvSpPr>
        <p:spPr>
          <a:xfrm>
            <a:off x="2795156" y="1211649"/>
            <a:ext cx="9396844" cy="1417251"/>
          </a:xfrm>
          <a:prstGeom prst="rect">
            <a:avLst/>
          </a:prstGeom>
          <a:solidFill>
            <a:srgbClr val="00666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Analizar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causas</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consecuencias y alternativas exitosas de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resolución </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Identificar necesidades de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capacitación o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asesoría </a:t>
            </a:r>
            <a:endPar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Definir con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los Directores de Centros Educativos estrategias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para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 prevención </a:t>
            </a:r>
            <a:endPar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Valorar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los planes de mejora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a:t>
            </a:r>
            <a:r>
              <a:rPr lang="es-ES"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los centros </a:t>
            </a:r>
            <a:r>
              <a:rPr lang="es-ES" sz="17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educativos</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6"/>
          <p:cNvSpPr/>
          <p:nvPr/>
        </p:nvSpPr>
        <p:spPr>
          <a:xfrm>
            <a:off x="2795156" y="2784763"/>
            <a:ext cx="9396844" cy="1205345"/>
          </a:xfrm>
          <a:prstGeom prst="rect">
            <a:avLst/>
          </a:prstGeom>
          <a:solidFill>
            <a:schemeClr val="accent4">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Diagnóstico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institucional, Planes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mejora y prevención del conflicto de los centros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educativos, Informes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visitas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colegiadas, Diagnóstico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regional de necesidades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capacitación, Programa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Regional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Supervisión, Programa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Regional de Asesoría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Pedagógica, Resoluciones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conflictos emitidos por la Dirección de Recursos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Humanos, Resultados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la evaluación del desempeño</a:t>
            </a:r>
            <a:endParaRPr lang="es-CR" sz="17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Rectángulo 7"/>
          <p:cNvSpPr/>
          <p:nvPr/>
        </p:nvSpPr>
        <p:spPr>
          <a:xfrm>
            <a:off x="2795156" y="4187534"/>
            <a:ext cx="9396844" cy="2473039"/>
          </a:xfrm>
          <a:prstGeom prst="rect">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Acuerdos del Consejo de Supervisión de Centros Educativos para promover la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supervisión</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Procesos de capacitación, asesoría o apoyo </a:t>
            </a:r>
            <a:endPar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Foros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o encuentros en el Circuito Educativo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acerca del mejoramiento de la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capacidad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gestión  </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Visitas de Supervisión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o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para identificar causas o factores influyentes en situaciones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conflicto</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Entrevistas individuales con Directores de Centros Educativos para identificar necesidades </a:t>
            </a:r>
            <a:endPar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y apoyo a las instituciones y funcionarios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afectados</a:t>
            </a:r>
          </a:p>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Integrar en el Programa Regional de Supervisión acciones tendientes a la prevención del conflicto</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657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redondeado 1"/>
          <p:cNvSpPr/>
          <p:nvPr/>
        </p:nvSpPr>
        <p:spPr>
          <a:xfrm>
            <a:off x="131619" y="93517"/>
            <a:ext cx="4918364" cy="779319"/>
          </a:xfrm>
          <a:prstGeom prst="roundRect">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8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Desde la DRE</a:t>
            </a:r>
            <a:endParaRPr lang="es-CR" sz="28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152402" y="1801323"/>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Lo que se busca</a:t>
            </a:r>
            <a:endParaRPr lang="es-CR" sz="2400" dirty="0">
              <a:latin typeface="Arial" panose="020B0604020202020204" pitchFamily="34" charset="0"/>
              <a:cs typeface="Arial" panose="020B0604020202020204" pitchFamily="34" charset="0"/>
            </a:endParaRPr>
          </a:p>
        </p:txBody>
      </p:sp>
      <p:sp>
        <p:nvSpPr>
          <p:cNvPr id="4" name="CuadroTexto 3"/>
          <p:cNvSpPr txBox="1"/>
          <p:nvPr/>
        </p:nvSpPr>
        <p:spPr>
          <a:xfrm>
            <a:off x="152402" y="3156602"/>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Algunos insumos</a:t>
            </a:r>
            <a:endParaRPr lang="es-CR" sz="2400" dirty="0">
              <a:latin typeface="Arial" panose="020B0604020202020204" pitchFamily="34" charset="0"/>
              <a:cs typeface="Arial" panose="020B0604020202020204" pitchFamily="34" charset="0"/>
            </a:endParaRPr>
          </a:p>
        </p:txBody>
      </p:sp>
      <p:sp>
        <p:nvSpPr>
          <p:cNvPr id="5" name="CuadroTexto 4"/>
          <p:cNvSpPr txBox="1"/>
          <p:nvPr/>
        </p:nvSpPr>
        <p:spPr>
          <a:xfrm>
            <a:off x="152402" y="5191381"/>
            <a:ext cx="2642753" cy="461665"/>
          </a:xfrm>
          <a:prstGeom prst="rect">
            <a:avLst/>
          </a:prstGeom>
          <a:noFill/>
        </p:spPr>
        <p:txBody>
          <a:bodyPr wrap="square" rtlCol="0">
            <a:spAutoFit/>
          </a:bodyPr>
          <a:lstStyle/>
          <a:p>
            <a:pPr algn="ctr"/>
            <a:r>
              <a:rPr lang="es-CR" sz="2400" dirty="0" smtClean="0">
                <a:latin typeface="Arial" panose="020B0604020202020204" pitchFamily="34" charset="0"/>
                <a:cs typeface="Arial" panose="020B0604020202020204" pitchFamily="34" charset="0"/>
              </a:rPr>
              <a:t>Algunas acciones </a:t>
            </a:r>
            <a:endParaRPr lang="es-CR" sz="2400" dirty="0">
              <a:latin typeface="Arial" panose="020B0604020202020204" pitchFamily="34" charset="0"/>
              <a:cs typeface="Arial" panose="020B0604020202020204" pitchFamily="34" charset="0"/>
            </a:endParaRPr>
          </a:p>
        </p:txBody>
      </p:sp>
      <p:sp>
        <p:nvSpPr>
          <p:cNvPr id="6" name="Rectángulo 5"/>
          <p:cNvSpPr/>
          <p:nvPr/>
        </p:nvSpPr>
        <p:spPr>
          <a:xfrm>
            <a:off x="2795156" y="1211649"/>
            <a:ext cx="9396844" cy="1417251"/>
          </a:xfrm>
          <a:prstGeom prst="rect">
            <a:avLst/>
          </a:prstGeom>
          <a:solidFill>
            <a:srgbClr val="00666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Promover procesos de planificación, estudios e investigaciones que contribuyan al desarrollo educativo</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Establecer alianzas estratégicas y acuerdos de cooperación con organizaciones locales, tanto públicas como privadas, para enfrentar los problemas que limitan el desarrollo educativo de la región</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Promover el trabajo en equipo y la atención integral de los centros educativos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6"/>
          <p:cNvSpPr/>
          <p:nvPr/>
        </p:nvSpPr>
        <p:spPr>
          <a:xfrm>
            <a:off x="2795156" y="2784763"/>
            <a:ext cx="9396844" cy="1205345"/>
          </a:xfrm>
          <a:prstGeom prst="rect">
            <a:avLst/>
          </a:prstGeom>
          <a:solidFill>
            <a:schemeClr val="accent4">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Diagnósticos, Planes y estrategias regionales, Acuerdos del Consejo Asesor Regional, del Consejo de Supervisión de Centros Educativos para la atención integral del centro educativo, Plan Anual Operativo (PAO), Programa Regional de Supervisión, Plan Regional de Asesoría Pedagógica, Plan de Formación Permanente de las DRE, Investigaciones académicas o efectuadas por el Programa Estado de la Educación, Resoluciones de conflictos emitidas por la Dirección de Recursos Humanos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Rectángulo 7"/>
          <p:cNvSpPr/>
          <p:nvPr/>
        </p:nvSpPr>
        <p:spPr>
          <a:xfrm>
            <a:off x="2795156" y="4187534"/>
            <a:ext cx="9396844" cy="2473039"/>
          </a:xfrm>
          <a:prstGeom prst="rect">
            <a:avLst/>
          </a:prstGeom>
          <a:solidFill>
            <a:schemeClr val="bg2">
              <a:lumMod val="2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Organización de las visitas colegiadas a las instituciones afectadas </a:t>
            </a:r>
          </a:p>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Establecer lineamientos para que los procesos de capacitación, asesoría y apoyo permitan atender oportunamente las necesidades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pPr lvl="0"/>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Promover el trabajo en equipo e interdepartamental</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Definir estrategias de comunicación </a:t>
            </a:r>
            <a:r>
              <a:rPr lang="es-ES" sz="1600" dirty="0" err="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intra</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-regional para la oportuna atención de necesidades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1974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0"/>
            <a:ext cx="12192000" cy="1323439"/>
          </a:xfrm>
          <a:prstGeom prst="rect">
            <a:avLst/>
          </a:prstGeom>
          <a:solidFill>
            <a:schemeClr val="accent2">
              <a:lumMod val="75000"/>
            </a:schemeClr>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2</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 institucional de una situación potencial de conflicto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426027" y="2036618"/>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…el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superior jerárquico inmediato del o los funcionarios involucrados en la situación de conflicto quien inicia el proceso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CuadroTexto 3"/>
          <p:cNvSpPr txBox="1"/>
          <p:nvPr/>
        </p:nvSpPr>
        <p:spPr>
          <a:xfrm>
            <a:off x="637115" y="1753129"/>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a</a:t>
            </a:r>
            <a:endParaRPr lang="es-CR" sz="1400" i="1" dirty="0">
              <a:latin typeface="Arial" panose="020B0604020202020204" pitchFamily="34" charset="0"/>
              <a:cs typeface="Arial" panose="020B0604020202020204" pitchFamily="34" charset="0"/>
            </a:endParaRPr>
          </a:p>
        </p:txBody>
      </p:sp>
      <p:sp>
        <p:nvSpPr>
          <p:cNvPr id="5" name="Rectángulo 4"/>
          <p:cNvSpPr/>
          <p:nvPr/>
        </p:nvSpPr>
        <p:spPr>
          <a:xfrm>
            <a:off x="3327690" y="2037566"/>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…reunirse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 las partes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involucradas; plazo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dos días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hábiles, para documentar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los hechos y recabar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información…</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CuadroTexto 5"/>
          <p:cNvSpPr txBox="1"/>
          <p:nvPr/>
        </p:nvSpPr>
        <p:spPr>
          <a:xfrm>
            <a:off x="3538778" y="1754077"/>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b</a:t>
            </a:r>
            <a:endParaRPr lang="es-CR" sz="1400" i="1" dirty="0">
              <a:latin typeface="Arial" panose="020B0604020202020204" pitchFamily="34" charset="0"/>
              <a:cs typeface="Arial" panose="020B0604020202020204" pitchFamily="34" charset="0"/>
            </a:endParaRPr>
          </a:p>
        </p:txBody>
      </p:sp>
      <p:sp>
        <p:nvSpPr>
          <p:cNvPr id="7" name="Rectángulo 6"/>
          <p:cNvSpPr/>
          <p:nvPr/>
        </p:nvSpPr>
        <p:spPr>
          <a:xfrm>
            <a:off x="6224156" y="2037566"/>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…determinar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 verdadera razón que origina la situación potencial de conflicto.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un plazo no mayor a tres días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hábiles)…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CuadroTexto 7"/>
          <p:cNvSpPr txBox="1"/>
          <p:nvPr/>
        </p:nvSpPr>
        <p:spPr>
          <a:xfrm>
            <a:off x="6435244" y="1754077"/>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c</a:t>
            </a:r>
            <a:endParaRPr lang="es-CR" sz="1400" i="1" dirty="0">
              <a:latin typeface="Arial" panose="020B0604020202020204" pitchFamily="34" charset="0"/>
              <a:cs typeface="Arial" panose="020B0604020202020204" pitchFamily="34" charset="0"/>
            </a:endParaRPr>
          </a:p>
        </p:txBody>
      </p:sp>
      <p:sp>
        <p:nvSpPr>
          <p:cNvPr id="9" name="Rectángulo 8"/>
          <p:cNvSpPr/>
          <p:nvPr/>
        </p:nvSpPr>
        <p:spPr>
          <a:xfrm>
            <a:off x="9115427" y="2036775"/>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reunir nuevamente a las partes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involucradas para</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 a) informar de los resultados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y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b) motivar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para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 definición de posibles soluciones a la situación</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0" name="CuadroTexto 9"/>
          <p:cNvSpPr txBox="1"/>
          <p:nvPr/>
        </p:nvSpPr>
        <p:spPr>
          <a:xfrm>
            <a:off x="9326515" y="1753286"/>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d</a:t>
            </a:r>
            <a:endParaRPr lang="es-CR" sz="1400" i="1" dirty="0">
              <a:latin typeface="Arial" panose="020B0604020202020204" pitchFamily="34" charset="0"/>
              <a:cs typeface="Arial" panose="020B0604020202020204" pitchFamily="34" charset="0"/>
            </a:endParaRPr>
          </a:p>
        </p:txBody>
      </p:sp>
      <p:sp>
        <p:nvSpPr>
          <p:cNvPr id="11" name="Rectángulo 10"/>
          <p:cNvSpPr/>
          <p:nvPr/>
        </p:nvSpPr>
        <p:spPr>
          <a:xfrm>
            <a:off x="4814890" y="4436444"/>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resuelta la situación potencial de conflicto, el superior jerárquico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deberá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establecer medidas de apoyo y seguimiento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2" name="CuadroTexto 11"/>
          <p:cNvSpPr txBox="1"/>
          <p:nvPr/>
        </p:nvSpPr>
        <p:spPr>
          <a:xfrm>
            <a:off x="5025978" y="4152955"/>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f</a:t>
            </a:r>
            <a:endParaRPr lang="es-CR" sz="1400" i="1" dirty="0">
              <a:latin typeface="Arial" panose="020B0604020202020204" pitchFamily="34" charset="0"/>
              <a:cs typeface="Arial" panose="020B0604020202020204" pitchFamily="34" charset="0"/>
            </a:endParaRPr>
          </a:p>
        </p:txBody>
      </p:sp>
      <p:sp>
        <p:nvSpPr>
          <p:cNvPr id="13" name="Rectángulo 12"/>
          <p:cNvSpPr/>
          <p:nvPr/>
        </p:nvSpPr>
        <p:spPr>
          <a:xfrm>
            <a:off x="1846986" y="4437235"/>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conflicto es originado por el incumplimiento u omisión de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funciones, </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deberá el superior jerárquico proceder conforme al bloque de legalidad imperante</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4" name="CuadroTexto 13"/>
          <p:cNvSpPr txBox="1"/>
          <p:nvPr/>
        </p:nvSpPr>
        <p:spPr>
          <a:xfrm>
            <a:off x="2058074" y="4153746"/>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e</a:t>
            </a:r>
            <a:endParaRPr lang="es-CR" sz="1400" i="1" dirty="0">
              <a:latin typeface="Arial" panose="020B0604020202020204" pitchFamily="34" charset="0"/>
              <a:cs typeface="Arial" panose="020B0604020202020204" pitchFamily="34" charset="0"/>
            </a:endParaRPr>
          </a:p>
        </p:txBody>
      </p:sp>
      <p:sp>
        <p:nvSpPr>
          <p:cNvPr id="15" name="Rectángulo 14"/>
          <p:cNvSpPr/>
          <p:nvPr/>
        </p:nvSpPr>
        <p:spPr>
          <a:xfrm>
            <a:off x="7772403" y="4436444"/>
            <a:ext cx="2457449" cy="180173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 documentación originada o recopilada durante esta etapa deberá mantenerse en archivo dentro de la institución educativa</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6" name="CuadroTexto 15"/>
          <p:cNvSpPr txBox="1"/>
          <p:nvPr/>
        </p:nvSpPr>
        <p:spPr>
          <a:xfrm>
            <a:off x="7983491" y="4152955"/>
            <a:ext cx="2095692" cy="319564"/>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g</a:t>
            </a:r>
            <a:endParaRPr lang="es-CR" sz="1400" i="1" dirty="0">
              <a:latin typeface="Arial" panose="020B0604020202020204" pitchFamily="34" charset="0"/>
              <a:cs typeface="Arial" panose="020B0604020202020204" pitchFamily="34" charset="0"/>
            </a:endParaRPr>
          </a:p>
        </p:txBody>
      </p:sp>
      <p:cxnSp>
        <p:nvCxnSpPr>
          <p:cNvPr id="18" name="Conector recto de flecha 17"/>
          <p:cNvCxnSpPr>
            <a:stCxn id="3" idx="3"/>
            <a:endCxn id="5" idx="1"/>
          </p:cNvCxnSpPr>
          <p:nvPr/>
        </p:nvCxnSpPr>
        <p:spPr>
          <a:xfrm>
            <a:off x="2883476" y="2937487"/>
            <a:ext cx="444214" cy="948"/>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a:stCxn id="5" idx="3"/>
            <a:endCxn id="7" idx="1"/>
          </p:cNvCxnSpPr>
          <p:nvPr/>
        </p:nvCxnSpPr>
        <p:spPr>
          <a:xfrm>
            <a:off x="5785139" y="2938435"/>
            <a:ext cx="439017"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p:cNvCxnSpPr>
            <a:stCxn id="7" idx="3"/>
            <a:endCxn id="9" idx="1"/>
          </p:cNvCxnSpPr>
          <p:nvPr/>
        </p:nvCxnSpPr>
        <p:spPr>
          <a:xfrm flipV="1">
            <a:off x="8681605" y="2937644"/>
            <a:ext cx="433822"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ector angular 23"/>
          <p:cNvCxnSpPr>
            <a:stCxn id="9" idx="3"/>
            <a:endCxn id="13" idx="1"/>
          </p:cNvCxnSpPr>
          <p:nvPr/>
        </p:nvCxnSpPr>
        <p:spPr>
          <a:xfrm flipH="1">
            <a:off x="1846986" y="2937644"/>
            <a:ext cx="9725890" cy="2400460"/>
          </a:xfrm>
          <a:prstGeom prst="bentConnector5">
            <a:avLst>
              <a:gd name="adj1" fmla="val -2350"/>
              <a:gd name="adj2" fmla="val 50000"/>
              <a:gd name="adj3" fmla="val 102350"/>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Conector recto de flecha 25"/>
          <p:cNvCxnSpPr>
            <a:stCxn id="13" idx="3"/>
            <a:endCxn id="11" idx="1"/>
          </p:cNvCxnSpPr>
          <p:nvPr/>
        </p:nvCxnSpPr>
        <p:spPr>
          <a:xfrm flipV="1">
            <a:off x="4304435" y="5337313"/>
            <a:ext cx="510455"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Conector recto de flecha 27"/>
          <p:cNvCxnSpPr>
            <a:stCxn id="11" idx="3"/>
            <a:endCxn id="15" idx="1"/>
          </p:cNvCxnSpPr>
          <p:nvPr/>
        </p:nvCxnSpPr>
        <p:spPr>
          <a:xfrm>
            <a:off x="7272339" y="5337313"/>
            <a:ext cx="500064"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7346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7" grpId="0" animBg="1"/>
      <p:bldP spid="8" grpId="0"/>
      <p:bldP spid="9" grpId="0" animBg="1"/>
      <p:bldP spid="10" grpId="0"/>
      <p:bldP spid="11" grpId="0" animBg="1"/>
      <p:bldP spid="12" grpId="0"/>
      <p:bldP spid="13" grpId="0" animBg="1"/>
      <p:bldP spid="14" grpId="0"/>
      <p:bldP spid="15" grpId="0" animBg="1"/>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0"/>
            <a:ext cx="12192000" cy="1323439"/>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a:t>
            </a:r>
            <a:r>
              <a:rPr lang="es-ES" sz="4800" b="1"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3</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 </a:t>
            </a:r>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cierre institucional por supuesto conflicto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675411" y="1912795"/>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Director Regional </a:t>
            </a:r>
            <a:r>
              <a:rPr lang="es-ES" sz="1600" dirty="0" smtClean="0">
                <a:latin typeface="Arial" panose="020B0604020202020204" pitchFamily="34" charset="0"/>
                <a:cs typeface="Arial" panose="020B0604020202020204" pitchFamily="34" charset="0"/>
              </a:rPr>
              <a:t>ordenará </a:t>
            </a:r>
            <a:r>
              <a:rPr lang="es-ES" sz="1600" dirty="0">
                <a:latin typeface="Arial" panose="020B0604020202020204" pitchFamily="34" charset="0"/>
                <a:cs typeface="Arial" panose="020B0604020202020204" pitchFamily="34" charset="0"/>
              </a:rPr>
              <a:t>la presencia </a:t>
            </a:r>
            <a:r>
              <a:rPr lang="es-ES" sz="1600" dirty="0" smtClean="0">
                <a:latin typeface="Arial" panose="020B0604020202020204" pitchFamily="34" charset="0"/>
                <a:cs typeface="Arial" panose="020B0604020202020204" pitchFamily="34" charset="0"/>
              </a:rPr>
              <a:t>Supervisor en </a:t>
            </a:r>
            <a:r>
              <a:rPr lang="es-ES" sz="1600" dirty="0">
                <a:latin typeface="Arial" panose="020B0604020202020204" pitchFamily="34" charset="0"/>
                <a:cs typeface="Arial" panose="020B0604020202020204" pitchFamily="34" charset="0"/>
              </a:rPr>
              <a:t>el </a:t>
            </a:r>
            <a:r>
              <a:rPr lang="es-ES" sz="1600" dirty="0" smtClean="0">
                <a:latin typeface="Arial" panose="020B0604020202020204" pitchFamily="34" charset="0"/>
                <a:cs typeface="Arial" panose="020B0604020202020204" pitchFamily="34" charset="0"/>
              </a:rPr>
              <a:t>lugar, proceda </a:t>
            </a:r>
            <a:r>
              <a:rPr lang="es-ES" sz="1600" dirty="0">
                <a:latin typeface="Arial" panose="020B0604020202020204" pitchFamily="34" charset="0"/>
                <a:cs typeface="Arial" panose="020B0604020202020204" pitchFamily="34" charset="0"/>
              </a:rPr>
              <a:t>con la </a:t>
            </a:r>
            <a:r>
              <a:rPr lang="es-ES" sz="1600" dirty="0" smtClean="0">
                <a:latin typeface="Arial" panose="020B0604020202020204" pitchFamily="34" charset="0"/>
                <a:cs typeface="Arial" panose="020B0604020202020204" pitchFamily="34" charset="0"/>
              </a:rPr>
              <a:t>atención</a:t>
            </a:r>
            <a:r>
              <a:rPr lang="es-ES" sz="1600" dirty="0">
                <a:latin typeface="Arial" panose="020B0604020202020204" pitchFamily="34" charset="0"/>
                <a:cs typeface="Arial" panose="020B0604020202020204" pitchFamily="34" charset="0"/>
              </a:rPr>
              <a:t>, la apertura </a:t>
            </a:r>
            <a:r>
              <a:rPr lang="es-ES" sz="1600" dirty="0" smtClean="0">
                <a:latin typeface="Arial" panose="020B0604020202020204" pitchFamily="34" charset="0"/>
                <a:cs typeface="Arial" panose="020B0604020202020204" pitchFamily="34" charset="0"/>
              </a:rPr>
              <a:t>y </a:t>
            </a:r>
            <a:r>
              <a:rPr lang="es-ES" sz="1600" dirty="0">
                <a:latin typeface="Arial" panose="020B0604020202020204" pitchFamily="34" charset="0"/>
                <a:cs typeface="Arial" panose="020B0604020202020204" pitchFamily="34" charset="0"/>
              </a:rPr>
              <a:t>el restablecimiento del servicio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CuadroTexto 3"/>
          <p:cNvSpPr txBox="1"/>
          <p:nvPr/>
        </p:nvSpPr>
        <p:spPr>
          <a:xfrm>
            <a:off x="868143" y="1649214"/>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a</a:t>
            </a:r>
            <a:endParaRPr lang="es-CR" sz="1400" i="1" dirty="0">
              <a:latin typeface="Arial" panose="020B0604020202020204" pitchFamily="34" charset="0"/>
              <a:cs typeface="Arial" panose="020B0604020202020204" pitchFamily="34" charset="0"/>
            </a:endParaRPr>
          </a:p>
        </p:txBody>
      </p:sp>
      <p:sp>
        <p:nvSpPr>
          <p:cNvPr id="5" name="Rectángulo 4"/>
          <p:cNvSpPr/>
          <p:nvPr/>
        </p:nvSpPr>
        <p:spPr>
          <a:xfrm>
            <a:off x="3421209" y="1913743"/>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confeccionar el acta de visita acerca del estado de la institución educativa</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CuadroTexto 5"/>
          <p:cNvSpPr txBox="1"/>
          <p:nvPr/>
        </p:nvSpPr>
        <p:spPr>
          <a:xfrm>
            <a:off x="3613941" y="1650162"/>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b</a:t>
            </a:r>
            <a:endParaRPr lang="es-CR" sz="1400" i="1" dirty="0">
              <a:latin typeface="Arial" panose="020B0604020202020204" pitchFamily="34" charset="0"/>
              <a:cs typeface="Arial" panose="020B0604020202020204" pitchFamily="34" charset="0"/>
            </a:endParaRPr>
          </a:p>
        </p:txBody>
      </p:sp>
      <p:sp>
        <p:nvSpPr>
          <p:cNvPr id="7" name="Rectángulo 6"/>
          <p:cNvSpPr/>
          <p:nvPr/>
        </p:nvSpPr>
        <p:spPr>
          <a:xfrm>
            <a:off x="6317675" y="1913743"/>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…registro de manifestantes…</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CuadroTexto 7"/>
          <p:cNvSpPr txBox="1"/>
          <p:nvPr/>
        </p:nvSpPr>
        <p:spPr>
          <a:xfrm>
            <a:off x="6510407" y="1650162"/>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c</a:t>
            </a:r>
            <a:endParaRPr lang="es-CR" sz="1400" i="1" dirty="0">
              <a:latin typeface="Arial" panose="020B0604020202020204" pitchFamily="34" charset="0"/>
              <a:cs typeface="Arial" panose="020B0604020202020204" pitchFamily="34" charset="0"/>
            </a:endParaRPr>
          </a:p>
        </p:txBody>
      </p:sp>
      <p:sp>
        <p:nvSpPr>
          <p:cNvPr id="9" name="Rectángulo 8"/>
          <p:cNvSpPr/>
          <p:nvPr/>
        </p:nvSpPr>
        <p:spPr>
          <a:xfrm>
            <a:off x="9063472" y="1912952"/>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el </a:t>
            </a:r>
            <a:r>
              <a:rPr lang="es-ES" sz="1600" dirty="0">
                <a:latin typeface="Arial" panose="020B0604020202020204" pitchFamily="34" charset="0"/>
                <a:cs typeface="Arial" panose="020B0604020202020204" pitchFamily="34" charset="0"/>
              </a:rPr>
              <a:t>Supervisor </a:t>
            </a:r>
            <a:r>
              <a:rPr lang="es-ES" sz="1600" dirty="0" smtClean="0">
                <a:latin typeface="Arial" panose="020B0604020202020204" pitchFamily="34" charset="0"/>
                <a:cs typeface="Arial" panose="020B0604020202020204" pitchFamily="34" charset="0"/>
              </a:rPr>
              <a:t>se </a:t>
            </a:r>
            <a:r>
              <a:rPr lang="es-ES" sz="1600" dirty="0">
                <a:latin typeface="Arial" panose="020B0604020202020204" pitchFamily="34" charset="0"/>
                <a:cs typeface="Arial" panose="020B0604020202020204" pitchFamily="34" charset="0"/>
              </a:rPr>
              <a:t>encuentre involucrado o afectado por el supuesto conflicto, el Director </a:t>
            </a:r>
            <a:r>
              <a:rPr lang="es-ES" sz="1600" dirty="0" smtClean="0">
                <a:latin typeface="Arial" panose="020B0604020202020204" pitchFamily="34" charset="0"/>
                <a:cs typeface="Arial" panose="020B0604020202020204" pitchFamily="34" charset="0"/>
              </a:rPr>
              <a:t>Regional deberá </a:t>
            </a:r>
            <a:r>
              <a:rPr lang="es-ES" sz="1600" dirty="0">
                <a:latin typeface="Arial" panose="020B0604020202020204" pitchFamily="34" charset="0"/>
                <a:cs typeface="Arial" panose="020B0604020202020204" pitchFamily="34" charset="0"/>
              </a:rPr>
              <a:t>designar; por escrito, otro Supervisor</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0" name="CuadroTexto 9"/>
          <p:cNvSpPr txBox="1"/>
          <p:nvPr/>
        </p:nvSpPr>
        <p:spPr>
          <a:xfrm>
            <a:off x="9256204" y="1649371"/>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d</a:t>
            </a:r>
            <a:endParaRPr lang="es-CR" sz="1400" i="1" dirty="0">
              <a:latin typeface="Arial" panose="020B0604020202020204" pitchFamily="34" charset="0"/>
              <a:cs typeface="Arial" panose="020B0604020202020204" pitchFamily="34" charset="0"/>
            </a:endParaRPr>
          </a:p>
        </p:txBody>
      </p:sp>
      <p:sp>
        <p:nvSpPr>
          <p:cNvPr id="11" name="Rectángulo 10"/>
          <p:cNvSpPr/>
          <p:nvPr/>
        </p:nvSpPr>
        <p:spPr>
          <a:xfrm>
            <a:off x="4814890" y="4510050"/>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Supervisor deberá informar </a:t>
            </a:r>
            <a:r>
              <a:rPr lang="es-ES" sz="1600" dirty="0" smtClean="0">
                <a:latin typeface="Arial" panose="020B0604020202020204" pitchFamily="34" charset="0"/>
                <a:cs typeface="Arial" panose="020B0604020202020204" pitchFamily="34" charset="0"/>
              </a:rPr>
              <a:t>la ilegalidad </a:t>
            </a:r>
            <a:r>
              <a:rPr lang="es-ES" sz="1600" dirty="0">
                <a:latin typeface="Arial" panose="020B0604020202020204" pitchFamily="34" charset="0"/>
                <a:cs typeface="Arial" panose="020B0604020202020204" pitchFamily="34" charset="0"/>
              </a:rPr>
              <a:t>en la que se incurre por </a:t>
            </a:r>
            <a:r>
              <a:rPr lang="es-ES" sz="1600" dirty="0" smtClean="0">
                <a:latin typeface="Arial" panose="020B0604020202020204" pitchFamily="34" charset="0"/>
                <a:cs typeface="Arial" panose="020B0604020202020204" pitchFamily="34" charset="0"/>
              </a:rPr>
              <a:t>afectar </a:t>
            </a:r>
            <a:r>
              <a:rPr lang="es-ES" sz="1600" dirty="0">
                <a:latin typeface="Arial" panose="020B0604020202020204" pitchFamily="34" charset="0"/>
                <a:cs typeface="Arial" panose="020B0604020202020204" pitchFamily="34" charset="0"/>
              </a:rPr>
              <a:t>una institución </a:t>
            </a:r>
            <a:r>
              <a:rPr lang="es-ES" sz="1600" dirty="0" smtClean="0">
                <a:latin typeface="Arial" panose="020B0604020202020204" pitchFamily="34" charset="0"/>
                <a:cs typeface="Arial" panose="020B0604020202020204" pitchFamily="34" charset="0"/>
              </a:rPr>
              <a:t>pública, </a:t>
            </a:r>
            <a:r>
              <a:rPr lang="es-ES" sz="1600" dirty="0">
                <a:latin typeface="Arial" panose="020B0604020202020204" pitchFamily="34" charset="0"/>
                <a:cs typeface="Arial" panose="020B0604020202020204" pitchFamily="34" charset="0"/>
              </a:rPr>
              <a:t>la privación del derecho constitucional a la educación y de los derechos laborales</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2" name="CuadroTexto 11"/>
          <p:cNvSpPr txBox="1"/>
          <p:nvPr/>
        </p:nvSpPr>
        <p:spPr>
          <a:xfrm>
            <a:off x="5007622" y="4236078"/>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f</a:t>
            </a:r>
            <a:endParaRPr lang="es-CR" sz="1400" i="1" dirty="0">
              <a:latin typeface="Arial" panose="020B0604020202020204" pitchFamily="34" charset="0"/>
              <a:cs typeface="Arial" panose="020B0604020202020204" pitchFamily="34" charset="0"/>
            </a:endParaRPr>
          </a:p>
        </p:txBody>
      </p:sp>
      <p:sp>
        <p:nvSpPr>
          <p:cNvPr id="13" name="Rectángulo 12"/>
          <p:cNvSpPr/>
          <p:nvPr/>
        </p:nvSpPr>
        <p:spPr>
          <a:xfrm>
            <a:off x="1940505" y="4510841"/>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Supervisor acudirá al lugar de los hechos y, en caso de ser necesario se hará acompañar del Asesor </a:t>
            </a:r>
            <a:r>
              <a:rPr lang="es-ES" sz="1600" dirty="0" smtClean="0">
                <a:latin typeface="Arial" panose="020B0604020202020204" pitchFamily="34" charset="0"/>
                <a:cs typeface="Arial" panose="020B0604020202020204" pitchFamily="34" charset="0"/>
              </a:rPr>
              <a:t>Legal y de la Fuerza Pública</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4" name="CuadroTexto 13"/>
          <p:cNvSpPr txBox="1"/>
          <p:nvPr/>
        </p:nvSpPr>
        <p:spPr>
          <a:xfrm>
            <a:off x="2133237" y="4236869"/>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e</a:t>
            </a:r>
            <a:endParaRPr lang="es-CR" sz="1400" i="1" dirty="0">
              <a:latin typeface="Arial" panose="020B0604020202020204" pitchFamily="34" charset="0"/>
              <a:cs typeface="Arial" panose="020B0604020202020204" pitchFamily="34" charset="0"/>
            </a:endParaRPr>
          </a:p>
        </p:txBody>
      </p:sp>
      <p:sp>
        <p:nvSpPr>
          <p:cNvPr id="15" name="Rectángulo 14"/>
          <p:cNvSpPr/>
          <p:nvPr/>
        </p:nvSpPr>
        <p:spPr>
          <a:xfrm>
            <a:off x="7689275" y="4510050"/>
            <a:ext cx="2332758" cy="197751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con el centro educativo habilitado o abierto nuevamente, en ese mismo momento el Supervisor; realizará una reunión inicial</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6" name="CuadroTexto 15"/>
          <p:cNvSpPr txBox="1"/>
          <p:nvPr/>
        </p:nvSpPr>
        <p:spPr>
          <a:xfrm>
            <a:off x="7882007" y="4236078"/>
            <a:ext cx="1989356"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g</a:t>
            </a:r>
            <a:endParaRPr lang="es-CR" sz="1400" i="1" dirty="0">
              <a:latin typeface="Arial" panose="020B0604020202020204" pitchFamily="34" charset="0"/>
              <a:cs typeface="Arial" panose="020B0604020202020204" pitchFamily="34" charset="0"/>
            </a:endParaRPr>
          </a:p>
        </p:txBody>
      </p:sp>
      <p:cxnSp>
        <p:nvCxnSpPr>
          <p:cNvPr id="17" name="Conector recto de flecha 16"/>
          <p:cNvCxnSpPr>
            <a:stCxn id="3" idx="3"/>
            <a:endCxn id="5" idx="1"/>
          </p:cNvCxnSpPr>
          <p:nvPr/>
        </p:nvCxnSpPr>
        <p:spPr>
          <a:xfrm>
            <a:off x="3008169" y="2901553"/>
            <a:ext cx="413040" cy="948"/>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p:cNvCxnSpPr>
            <a:stCxn id="5" idx="3"/>
            <a:endCxn id="7" idx="1"/>
          </p:cNvCxnSpPr>
          <p:nvPr/>
        </p:nvCxnSpPr>
        <p:spPr>
          <a:xfrm>
            <a:off x="5753967" y="2902501"/>
            <a:ext cx="563708"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a:stCxn id="7" idx="3"/>
            <a:endCxn id="9" idx="1"/>
          </p:cNvCxnSpPr>
          <p:nvPr/>
        </p:nvCxnSpPr>
        <p:spPr>
          <a:xfrm flipV="1">
            <a:off x="8650433" y="2901710"/>
            <a:ext cx="413039"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ector angular 19"/>
          <p:cNvCxnSpPr>
            <a:stCxn id="9" idx="3"/>
            <a:endCxn id="13" idx="1"/>
          </p:cNvCxnSpPr>
          <p:nvPr/>
        </p:nvCxnSpPr>
        <p:spPr>
          <a:xfrm flipH="1">
            <a:off x="1940505" y="2901710"/>
            <a:ext cx="9455725" cy="2597889"/>
          </a:xfrm>
          <a:prstGeom prst="bentConnector5">
            <a:avLst>
              <a:gd name="adj1" fmla="val -2418"/>
              <a:gd name="adj2" fmla="val 50000"/>
              <a:gd name="adj3" fmla="val 102418"/>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a:stCxn id="13" idx="3"/>
            <a:endCxn id="11" idx="1"/>
          </p:cNvCxnSpPr>
          <p:nvPr/>
        </p:nvCxnSpPr>
        <p:spPr>
          <a:xfrm flipV="1">
            <a:off x="4273263" y="5498808"/>
            <a:ext cx="541627"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p:cNvCxnSpPr>
            <a:stCxn id="11" idx="3"/>
            <a:endCxn id="15" idx="1"/>
          </p:cNvCxnSpPr>
          <p:nvPr/>
        </p:nvCxnSpPr>
        <p:spPr>
          <a:xfrm>
            <a:off x="7147648" y="5498808"/>
            <a:ext cx="541627"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701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7" grpId="0" animBg="1"/>
      <p:bldP spid="8" grpId="0"/>
      <p:bldP spid="9" grpId="0" animBg="1"/>
      <p:bldP spid="10" grpId="0"/>
      <p:bldP spid="11" grpId="0" animBg="1"/>
      <p:bldP spid="12" grpId="0"/>
      <p:bldP spid="13" grpId="0" animBg="1"/>
      <p:bldP spid="14" grpId="0"/>
      <p:bldP spid="15" grpId="0" animBg="1"/>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0"/>
            <a:ext cx="12192000" cy="1323439"/>
          </a:xfrm>
          <a:prstGeom prst="rect">
            <a:avLst/>
          </a:prstGeom>
          <a:solidFill>
            <a:srgbClr val="0070C0"/>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a:t>
            </a:r>
            <a:r>
              <a:rPr lang="es-ES" sz="4800" b="1"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3</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 </a:t>
            </a:r>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cierre institucional por supuesto conflicto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665019" y="2972669"/>
            <a:ext cx="2332757" cy="197751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Habiéndose dado la reunión inicial </a:t>
            </a:r>
            <a:r>
              <a:rPr lang="es-ES" sz="1600" dirty="0" smtClean="0">
                <a:latin typeface="Arial" panose="020B0604020202020204" pitchFamily="34" charset="0"/>
                <a:cs typeface="Arial" panose="020B0604020202020204" pitchFamily="34" charset="0"/>
              </a:rPr>
              <a:t>e </a:t>
            </a:r>
            <a:r>
              <a:rPr lang="es-ES" sz="1600" dirty="0">
                <a:latin typeface="Arial" panose="020B0604020202020204" pitchFamily="34" charset="0"/>
                <a:cs typeface="Arial" panose="020B0604020202020204" pitchFamily="34" charset="0"/>
              </a:rPr>
              <a:t>incluso si no fue factible su realización, el funcionario </a:t>
            </a:r>
            <a:r>
              <a:rPr lang="es-ES" sz="1600" dirty="0" smtClean="0">
                <a:latin typeface="Arial" panose="020B0604020202020204" pitchFamily="34" charset="0"/>
                <a:cs typeface="Arial" panose="020B0604020202020204" pitchFamily="34" charset="0"/>
              </a:rPr>
              <a:t>deberá </a:t>
            </a:r>
            <a:r>
              <a:rPr lang="es-ES" sz="1600" dirty="0">
                <a:latin typeface="Arial" panose="020B0604020202020204" pitchFamily="34" charset="0"/>
                <a:cs typeface="Arial" panose="020B0604020202020204" pitchFamily="34" charset="0"/>
              </a:rPr>
              <a:t>convocar para el siguiente día hábil</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CuadroTexto 3"/>
          <p:cNvSpPr txBox="1"/>
          <p:nvPr/>
        </p:nvSpPr>
        <p:spPr>
          <a:xfrm>
            <a:off x="857752" y="2698698"/>
            <a:ext cx="1989355"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h</a:t>
            </a:r>
            <a:endParaRPr lang="es-CR" sz="1400" i="1" dirty="0">
              <a:latin typeface="Arial" panose="020B0604020202020204" pitchFamily="34" charset="0"/>
              <a:cs typeface="Arial" panose="020B0604020202020204" pitchFamily="34" charset="0"/>
            </a:endParaRPr>
          </a:p>
        </p:txBody>
      </p:sp>
      <p:sp>
        <p:nvSpPr>
          <p:cNvPr id="5" name="Rectángulo 4"/>
          <p:cNvSpPr/>
          <p:nvPr/>
        </p:nvSpPr>
        <p:spPr>
          <a:xfrm>
            <a:off x="3514727" y="2973617"/>
            <a:ext cx="2332757" cy="197751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acta </a:t>
            </a:r>
            <a:r>
              <a:rPr lang="es-ES" sz="1600" dirty="0" smtClean="0">
                <a:latin typeface="Arial" panose="020B0604020202020204" pitchFamily="34" charset="0"/>
                <a:cs typeface="Arial" panose="020B0604020202020204" pitchFamily="34" charset="0"/>
              </a:rPr>
              <a:t>de reunión </a:t>
            </a:r>
            <a:r>
              <a:rPr lang="es-ES" sz="1600" dirty="0">
                <a:latin typeface="Arial" panose="020B0604020202020204" pitchFamily="34" charset="0"/>
                <a:cs typeface="Arial" panose="020B0604020202020204" pitchFamily="34" charset="0"/>
              </a:rPr>
              <a:t>formal deberá complementarse con la documentación que permita acreditar la representatividad</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CuadroTexto 5"/>
          <p:cNvSpPr txBox="1"/>
          <p:nvPr/>
        </p:nvSpPr>
        <p:spPr>
          <a:xfrm>
            <a:off x="3707460" y="2699646"/>
            <a:ext cx="1989355"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i</a:t>
            </a:r>
            <a:endParaRPr lang="es-CR" sz="1400" i="1" dirty="0">
              <a:latin typeface="Arial" panose="020B0604020202020204" pitchFamily="34" charset="0"/>
              <a:cs typeface="Arial" panose="020B0604020202020204" pitchFamily="34" charset="0"/>
            </a:endParaRPr>
          </a:p>
        </p:txBody>
      </p:sp>
      <p:sp>
        <p:nvSpPr>
          <p:cNvPr id="7" name="Rectángulo 6"/>
          <p:cNvSpPr/>
          <p:nvPr/>
        </p:nvSpPr>
        <p:spPr>
          <a:xfrm>
            <a:off x="6390411" y="2973617"/>
            <a:ext cx="2332757" cy="197751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Supervisor destacado para estos efectos debe elaborar un informe sumario donde describa integralmente lo acontecido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CuadroTexto 7"/>
          <p:cNvSpPr txBox="1"/>
          <p:nvPr/>
        </p:nvSpPr>
        <p:spPr>
          <a:xfrm>
            <a:off x="6583144" y="2699646"/>
            <a:ext cx="1989355"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j</a:t>
            </a:r>
            <a:endParaRPr lang="es-CR" sz="1400" i="1" dirty="0">
              <a:latin typeface="Arial" panose="020B0604020202020204" pitchFamily="34" charset="0"/>
              <a:cs typeface="Arial" panose="020B0604020202020204" pitchFamily="34" charset="0"/>
            </a:endParaRPr>
          </a:p>
        </p:txBody>
      </p:sp>
      <p:sp>
        <p:nvSpPr>
          <p:cNvPr id="9" name="Rectángulo 8"/>
          <p:cNvSpPr/>
          <p:nvPr/>
        </p:nvSpPr>
        <p:spPr>
          <a:xfrm>
            <a:off x="9208945" y="2972826"/>
            <a:ext cx="2332757" cy="1977515"/>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Director Regional de Educación trasladará formalmente </a:t>
            </a:r>
            <a:r>
              <a:rPr lang="es-ES" sz="1600" dirty="0" smtClean="0">
                <a:latin typeface="Arial" panose="020B0604020202020204" pitchFamily="34" charset="0"/>
                <a:cs typeface="Arial" panose="020B0604020202020204" pitchFamily="34" charset="0"/>
              </a:rPr>
              <a:t>el informe sumario y otra documentación a </a:t>
            </a:r>
            <a:r>
              <a:rPr lang="es-ES" sz="1600" dirty="0">
                <a:latin typeface="Arial" panose="020B0604020202020204" pitchFamily="34" charset="0"/>
                <a:cs typeface="Arial" panose="020B0604020202020204" pitchFamily="34" charset="0"/>
              </a:rPr>
              <a:t>la Comisión Multidisciplinaria</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0" name="CuadroTexto 9"/>
          <p:cNvSpPr txBox="1"/>
          <p:nvPr/>
        </p:nvSpPr>
        <p:spPr>
          <a:xfrm>
            <a:off x="9401678" y="2698855"/>
            <a:ext cx="1989355"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k</a:t>
            </a:r>
            <a:endParaRPr lang="es-CR" sz="1400" i="1" dirty="0">
              <a:latin typeface="Arial" panose="020B0604020202020204" pitchFamily="34" charset="0"/>
              <a:cs typeface="Arial" panose="020B0604020202020204" pitchFamily="34" charset="0"/>
            </a:endParaRPr>
          </a:p>
        </p:txBody>
      </p:sp>
      <p:cxnSp>
        <p:nvCxnSpPr>
          <p:cNvPr id="17" name="Conector recto de flecha 16"/>
          <p:cNvCxnSpPr>
            <a:stCxn id="3" idx="3"/>
            <a:endCxn id="5" idx="1"/>
          </p:cNvCxnSpPr>
          <p:nvPr/>
        </p:nvCxnSpPr>
        <p:spPr>
          <a:xfrm>
            <a:off x="2997776" y="3961427"/>
            <a:ext cx="516951" cy="948"/>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p:cNvCxnSpPr>
            <a:stCxn id="5" idx="3"/>
            <a:endCxn id="7" idx="1"/>
          </p:cNvCxnSpPr>
          <p:nvPr/>
        </p:nvCxnSpPr>
        <p:spPr>
          <a:xfrm>
            <a:off x="5847484" y="3962375"/>
            <a:ext cx="542927"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a:stCxn id="7" idx="3"/>
            <a:endCxn id="9" idx="1"/>
          </p:cNvCxnSpPr>
          <p:nvPr/>
        </p:nvCxnSpPr>
        <p:spPr>
          <a:xfrm flipV="1">
            <a:off x="8723168" y="3961584"/>
            <a:ext cx="485777"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4129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7" grpId="0" animBg="1"/>
      <p:bldP spid="8" grpId="0"/>
      <p:bldP spid="9" grpId="0" animBg="1"/>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633846" y="558614"/>
            <a:ext cx="10110354" cy="615553"/>
          </a:xfrm>
          <a:prstGeom prst="rect">
            <a:avLst/>
          </a:prstGeom>
          <a:noFill/>
        </p:spPr>
        <p:txBody>
          <a:bodyPr wrap="square" rtlCol="0">
            <a:spAutoFit/>
          </a:bodyPr>
          <a:lstStyle/>
          <a:p>
            <a:r>
              <a:rPr lang="es-CR"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la Comisión Multidisciplinaria: </a:t>
            </a:r>
            <a:endParaRPr lang="es-CR"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1059872" y="1558637"/>
            <a:ext cx="10370127" cy="3985706"/>
          </a:xfrm>
          <a:prstGeom prst="rect">
            <a:avLst/>
          </a:prstGeom>
          <a:noFill/>
        </p:spPr>
        <p:txBody>
          <a:bodyPr wrap="square" rtlCol="0">
            <a:spAutoFit/>
          </a:bodyPr>
          <a:lstStyle/>
          <a:p>
            <a:pPr algn="just"/>
            <a:r>
              <a:rPr lang="es-ES" sz="2300" dirty="0">
                <a:latin typeface="Arial" panose="020B0604020202020204" pitchFamily="34" charset="0"/>
                <a:cs typeface="Arial" panose="020B0604020202020204" pitchFamily="34" charset="0"/>
              </a:rPr>
              <a:t>El Director Regional de Educación es la figura responsable de conformar, comunicar y oficializar la Comisión Multidisciplinaria, constituida por los siguientes miembros:</a:t>
            </a:r>
            <a:endParaRPr lang="es-CR" sz="2300" dirty="0">
              <a:latin typeface="Arial" panose="020B0604020202020204" pitchFamily="34" charset="0"/>
              <a:cs typeface="Arial" panose="020B0604020202020204" pitchFamily="34" charset="0"/>
            </a:endParaRPr>
          </a:p>
          <a:p>
            <a:pPr algn="just"/>
            <a:r>
              <a:rPr lang="es-ES" sz="2300" dirty="0">
                <a:latin typeface="Arial" panose="020B0604020202020204" pitchFamily="34" charset="0"/>
                <a:cs typeface="Arial" panose="020B0604020202020204" pitchFamily="34" charset="0"/>
              </a:rPr>
              <a:t> </a:t>
            </a:r>
            <a:endParaRPr lang="es-CR" sz="2300" dirty="0">
              <a:latin typeface="Arial" panose="020B0604020202020204" pitchFamily="34" charset="0"/>
              <a:cs typeface="Arial" panose="020B0604020202020204" pitchFamily="34" charset="0"/>
            </a:endParaRPr>
          </a:p>
          <a:p>
            <a:pPr marL="1200150" lvl="2" indent="-285750" algn="just">
              <a:buFont typeface="Arial" panose="020B0604020202020204" pitchFamily="34" charset="0"/>
              <a:buChar char="•"/>
            </a:pPr>
            <a:r>
              <a:rPr lang="es-ES" sz="2300" dirty="0">
                <a:solidFill>
                  <a:srgbClr val="002060"/>
                </a:solidFill>
                <a:latin typeface="Arial" panose="020B0604020202020204" pitchFamily="34" charset="0"/>
                <a:cs typeface="Arial" panose="020B0604020202020204" pitchFamily="34" charset="0"/>
              </a:rPr>
              <a:t>Jefatura del Departamento de Asesorías Pedagógicas</a:t>
            </a:r>
            <a:endParaRPr lang="es-CR" sz="2300" dirty="0">
              <a:solidFill>
                <a:srgbClr val="002060"/>
              </a:solidFill>
              <a:latin typeface="Arial" panose="020B0604020202020204" pitchFamily="34" charset="0"/>
              <a:cs typeface="Arial" panose="020B0604020202020204" pitchFamily="34" charset="0"/>
            </a:endParaRPr>
          </a:p>
          <a:p>
            <a:pPr marL="1200150" lvl="2" indent="-285750" algn="just">
              <a:buFont typeface="Arial" panose="020B0604020202020204" pitchFamily="34" charset="0"/>
              <a:buChar char="•"/>
            </a:pPr>
            <a:r>
              <a:rPr lang="es-ES" sz="2300" dirty="0">
                <a:solidFill>
                  <a:srgbClr val="002060"/>
                </a:solidFill>
                <a:latin typeface="Arial" panose="020B0604020202020204" pitchFamily="34" charset="0"/>
                <a:cs typeface="Arial" panose="020B0604020202020204" pitchFamily="34" charset="0"/>
              </a:rPr>
              <a:t>Jefatura del Departamento de Servicios Administrativos y Financieros </a:t>
            </a:r>
            <a:endParaRPr lang="es-CR" sz="2300" dirty="0">
              <a:solidFill>
                <a:srgbClr val="002060"/>
              </a:solidFill>
              <a:latin typeface="Arial" panose="020B0604020202020204" pitchFamily="34" charset="0"/>
              <a:cs typeface="Arial" panose="020B0604020202020204" pitchFamily="34" charset="0"/>
            </a:endParaRPr>
          </a:p>
          <a:p>
            <a:pPr marL="1200150" lvl="2" indent="-285750" algn="just">
              <a:buFont typeface="Arial" panose="020B0604020202020204" pitchFamily="34" charset="0"/>
              <a:buChar char="•"/>
            </a:pPr>
            <a:r>
              <a:rPr lang="es-ES" sz="2300" dirty="0">
                <a:solidFill>
                  <a:srgbClr val="002060"/>
                </a:solidFill>
                <a:latin typeface="Arial" panose="020B0604020202020204" pitchFamily="34" charset="0"/>
                <a:cs typeface="Arial" panose="020B0604020202020204" pitchFamily="34" charset="0"/>
              </a:rPr>
              <a:t>El representante de los Supervisores ante el Consejo Asesor Regional. En caso de que el Supervisor miembro del CAR sea el mismo que tiene a cargo la atención del supuesto conflicto, entonces podrá el Director Regional de Educación designar a otro Supervisor.</a:t>
            </a:r>
            <a:endParaRPr lang="es-CR" sz="2300" dirty="0">
              <a:solidFill>
                <a:srgbClr val="002060"/>
              </a:solidFill>
              <a:latin typeface="Arial" panose="020B0604020202020204" pitchFamily="34" charset="0"/>
              <a:cs typeface="Arial" panose="020B0604020202020204" pitchFamily="34" charset="0"/>
            </a:endParaRPr>
          </a:p>
          <a:p>
            <a:pPr marL="1200150" lvl="2" indent="-285750" algn="just">
              <a:buFont typeface="Arial" panose="020B0604020202020204" pitchFamily="34" charset="0"/>
              <a:buChar char="•"/>
            </a:pPr>
            <a:r>
              <a:rPr lang="es-ES" sz="2300" dirty="0">
                <a:solidFill>
                  <a:srgbClr val="002060"/>
                </a:solidFill>
                <a:latin typeface="Arial" panose="020B0604020202020204" pitchFamily="34" charset="0"/>
                <a:cs typeface="Arial" panose="020B0604020202020204" pitchFamily="34" charset="0"/>
              </a:rPr>
              <a:t>Un funcionario representante del ERI o ETIR</a:t>
            </a:r>
            <a:endParaRPr lang="es-CR" sz="23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61814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46909" y="1870363"/>
            <a:ext cx="9788237" cy="3293209"/>
          </a:xfrm>
          <a:prstGeom prst="rect">
            <a:avLst/>
          </a:prstGeom>
          <a:noFill/>
        </p:spPr>
        <p:txBody>
          <a:bodyPr wrap="square" rtlCol="0">
            <a:spAutoFit/>
          </a:bodyPr>
          <a:lstStyle/>
          <a:p>
            <a:pPr algn="just"/>
            <a:r>
              <a:rPr lang="es-ES" sz="2600" dirty="0">
                <a:latin typeface="Arial" panose="020B0604020202020204" pitchFamily="34" charset="0"/>
                <a:cs typeface="Arial" panose="020B0604020202020204" pitchFamily="34" charset="0"/>
              </a:rPr>
              <a:t>A esta comisión le corresponde el análisis y la valoración de resultados del informe sumario, así como el pronunciamiento en relación con las conclusiones y recomendaciones del caso, que permitan al Director Regional valorar el asunto, hacer sus propias conclusiones y recomendaciones y remitir el asunto a la Unidad de Análisis de Conflictos del Departamento de Gestión Disciplinaria con la recomendación de declaratoria de existencia o inexistencia de conflicto</a:t>
            </a:r>
            <a:endParaRPr lang="es-CR"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82350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26126" y="1620982"/>
            <a:ext cx="10141526" cy="4801314"/>
          </a:xfrm>
          <a:prstGeom prst="rect">
            <a:avLst/>
          </a:prstGeom>
          <a:noFill/>
        </p:spPr>
        <p:txBody>
          <a:bodyPr wrap="square" rtlCol="0">
            <a:spAutoFit/>
          </a:bodyPr>
          <a:lstStyle/>
          <a:p>
            <a:pPr marL="457200" indent="-457200">
              <a:buFont typeface="Arial" panose="020B0604020202020204" pitchFamily="34" charset="0"/>
              <a:buChar char="•"/>
            </a:pPr>
            <a:r>
              <a:rPr lang="es-ES" sz="2700" dirty="0" smtClean="0">
                <a:latin typeface="Arial" panose="020B0604020202020204" pitchFamily="34" charset="0"/>
                <a:cs typeface="Arial" panose="020B0604020202020204" pitchFamily="34" charset="0"/>
              </a:rPr>
              <a:t>Dirección de Gestión y Desarrollo </a:t>
            </a:r>
            <a:r>
              <a:rPr lang="es-ES" sz="2700" dirty="0">
                <a:latin typeface="Arial" panose="020B0604020202020204" pitchFamily="34" charset="0"/>
                <a:cs typeface="Arial" panose="020B0604020202020204" pitchFamily="34" charset="0"/>
              </a:rPr>
              <a:t>Regional</a:t>
            </a: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Departamento de Gestión </a:t>
            </a:r>
            <a:r>
              <a:rPr lang="es-ES" sz="2700" dirty="0" smtClean="0">
                <a:latin typeface="Arial" panose="020B0604020202020204" pitchFamily="34" charset="0"/>
                <a:cs typeface="Arial" panose="020B0604020202020204" pitchFamily="34" charset="0"/>
              </a:rPr>
              <a:t>Disciplinaria</a:t>
            </a: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San José Central</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Guápiles</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Alajuela</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Cartago</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Puriscal</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Heredia</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de Occidente</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a:t>
            </a:r>
            <a:r>
              <a:rPr lang="es-ES" sz="2700" dirty="0" err="1">
                <a:latin typeface="Arial" panose="020B0604020202020204" pitchFamily="34" charset="0"/>
                <a:cs typeface="Arial" panose="020B0604020202020204" pitchFamily="34" charset="0"/>
              </a:rPr>
              <a:t>Sulá</a:t>
            </a:r>
            <a:endParaRPr lang="es-CR" sz="27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s-ES" sz="2700" dirty="0">
                <a:latin typeface="Arial" panose="020B0604020202020204" pitchFamily="34" charset="0"/>
                <a:cs typeface="Arial" panose="020B0604020202020204" pitchFamily="34" charset="0"/>
              </a:rPr>
              <a:t>Dirección Regional de Educación San José Oeste</a:t>
            </a:r>
            <a:endParaRPr lang="es-CR" sz="2700" dirty="0">
              <a:latin typeface="Arial" panose="020B0604020202020204" pitchFamily="34" charset="0"/>
              <a:cs typeface="Arial" panose="020B0604020202020204" pitchFamily="34" charset="0"/>
            </a:endParaRPr>
          </a:p>
        </p:txBody>
      </p:sp>
      <p:sp>
        <p:nvSpPr>
          <p:cNvPr id="3" name="CuadroTexto 2"/>
          <p:cNvSpPr txBox="1"/>
          <p:nvPr/>
        </p:nvSpPr>
        <p:spPr>
          <a:xfrm>
            <a:off x="800100" y="654627"/>
            <a:ext cx="8094518" cy="615553"/>
          </a:xfrm>
          <a:prstGeom prst="rect">
            <a:avLst/>
          </a:prstGeom>
          <a:noFill/>
        </p:spPr>
        <p:txBody>
          <a:bodyPr wrap="square" rtlCol="0">
            <a:spAutoFit/>
          </a:bodyPr>
          <a:lstStyle/>
          <a:p>
            <a:r>
              <a:rPr lang="es-CR"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Actualización 2017</a:t>
            </a:r>
            <a:endParaRPr lang="es-CR"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64127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0" y="0"/>
            <a:ext cx="12192000" cy="1323439"/>
          </a:xfrm>
          <a:prstGeom prst="rect">
            <a:avLst/>
          </a:prstGeom>
          <a:solidFill>
            <a:srgbClr val="7030A0"/>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a:t>
            </a:r>
            <a:r>
              <a:rPr lang="es-ES" sz="4800" b="1"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4</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Declaratoria administrativa del conflicto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Rectángulo 3"/>
          <p:cNvSpPr/>
          <p:nvPr/>
        </p:nvSpPr>
        <p:spPr>
          <a:xfrm>
            <a:off x="758538" y="1863319"/>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Director Regional c</a:t>
            </a:r>
            <a:r>
              <a:rPr lang="es-ES" sz="1600" dirty="0" smtClean="0">
                <a:latin typeface="Arial" panose="020B0604020202020204" pitchFamily="34" charset="0"/>
                <a:cs typeface="Arial" panose="020B0604020202020204" pitchFamily="34" charset="0"/>
              </a:rPr>
              <a:t>onvoca a la Comisión Multidisciplinaria para iniciar el procedimiento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CuadroTexto 4"/>
          <p:cNvSpPr txBox="1"/>
          <p:nvPr/>
        </p:nvSpPr>
        <p:spPr>
          <a:xfrm>
            <a:off x="1143000" y="1598659"/>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a</a:t>
            </a:r>
            <a:endParaRPr lang="es-CR" sz="1400" i="1" dirty="0">
              <a:latin typeface="Arial" panose="020B0604020202020204" pitchFamily="34" charset="0"/>
              <a:cs typeface="Arial" panose="020B0604020202020204" pitchFamily="34" charset="0"/>
            </a:endParaRPr>
          </a:p>
        </p:txBody>
      </p:sp>
      <p:sp>
        <p:nvSpPr>
          <p:cNvPr id="6" name="Rectángulo 5"/>
          <p:cNvSpPr/>
          <p:nvPr/>
        </p:nvSpPr>
        <p:spPr>
          <a:xfrm>
            <a:off x="3504336" y="1864267"/>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haber constatado que </a:t>
            </a:r>
            <a:r>
              <a:rPr lang="es-ES" sz="1600" dirty="0" smtClean="0">
                <a:latin typeface="Arial" panose="020B0604020202020204" pitchFamily="34" charset="0"/>
                <a:cs typeface="Arial" panose="020B0604020202020204" pitchFamily="34" charset="0"/>
              </a:rPr>
              <a:t>la documentación </a:t>
            </a:r>
            <a:r>
              <a:rPr lang="es-ES" sz="1600" dirty="0">
                <a:latin typeface="Arial" panose="020B0604020202020204" pitchFamily="34" charset="0"/>
                <a:cs typeface="Arial" panose="020B0604020202020204" pitchFamily="34" charset="0"/>
              </a:rPr>
              <a:t>resulte </a:t>
            </a:r>
            <a:r>
              <a:rPr lang="es-ES" sz="1600" dirty="0" smtClean="0">
                <a:latin typeface="Arial" panose="020B0604020202020204" pitchFamily="34" charset="0"/>
                <a:cs typeface="Arial" panose="020B0604020202020204" pitchFamily="34" charset="0"/>
              </a:rPr>
              <a:t>completa, </a:t>
            </a:r>
            <a:r>
              <a:rPr lang="es-ES" sz="1600" dirty="0">
                <a:latin typeface="Arial" panose="020B0604020202020204" pitchFamily="34" charset="0"/>
                <a:cs typeface="Arial" panose="020B0604020202020204" pitchFamily="34" charset="0"/>
              </a:rPr>
              <a:t>la Comisión Multidisciplinaria procederá con el análisis</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CuadroTexto 6"/>
          <p:cNvSpPr txBox="1"/>
          <p:nvPr/>
        </p:nvSpPr>
        <p:spPr>
          <a:xfrm>
            <a:off x="3888798" y="1599607"/>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b</a:t>
            </a:r>
            <a:endParaRPr lang="es-CR" sz="1400" i="1" dirty="0">
              <a:latin typeface="Arial" panose="020B0604020202020204" pitchFamily="34" charset="0"/>
              <a:cs typeface="Arial" panose="020B0604020202020204" pitchFamily="34" charset="0"/>
            </a:endParaRPr>
          </a:p>
        </p:txBody>
      </p:sp>
      <p:sp>
        <p:nvSpPr>
          <p:cNvPr id="8" name="Rectángulo 7"/>
          <p:cNvSpPr/>
          <p:nvPr/>
        </p:nvSpPr>
        <p:spPr>
          <a:xfrm>
            <a:off x="6400802" y="1864267"/>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la Comisión Multidisciplinaria; dentro del plazo de cinco días hábiles siguientes al recibido del expediente</a:t>
            </a:r>
            <a:r>
              <a:rPr lang="es-ES" sz="1600" dirty="0" smtClean="0">
                <a:latin typeface="Arial" panose="020B0604020202020204" pitchFamily="34" charset="0"/>
                <a:cs typeface="Arial" panose="020B0604020202020204" pitchFamily="34" charset="0"/>
              </a:rPr>
              <a:t>, </a:t>
            </a:r>
            <a:r>
              <a:rPr lang="es-ES" sz="1600" dirty="0">
                <a:latin typeface="Arial" panose="020B0604020202020204" pitchFamily="34" charset="0"/>
                <a:cs typeface="Arial" panose="020B0604020202020204" pitchFamily="34" charset="0"/>
              </a:rPr>
              <a:t>emitir pronunciamiento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9" name="CuadroTexto 8"/>
          <p:cNvSpPr txBox="1"/>
          <p:nvPr/>
        </p:nvSpPr>
        <p:spPr>
          <a:xfrm>
            <a:off x="6785264" y="1599607"/>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c</a:t>
            </a:r>
            <a:endParaRPr lang="es-CR" sz="1400" i="1" dirty="0">
              <a:latin typeface="Arial" panose="020B0604020202020204" pitchFamily="34" charset="0"/>
              <a:cs typeface="Arial" panose="020B0604020202020204" pitchFamily="34" charset="0"/>
            </a:endParaRPr>
          </a:p>
        </p:txBody>
      </p:sp>
      <p:sp>
        <p:nvSpPr>
          <p:cNvPr id="10" name="Rectángulo 9"/>
          <p:cNvSpPr/>
          <p:nvPr/>
        </p:nvSpPr>
        <p:spPr>
          <a:xfrm>
            <a:off x="9146599" y="1863476"/>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 </a:t>
            </a:r>
            <a:r>
              <a:rPr lang="es-ES" sz="1600" dirty="0" smtClean="0">
                <a:latin typeface="Arial" panose="020B0604020202020204" pitchFamily="34" charset="0"/>
                <a:cs typeface="Arial" panose="020B0604020202020204" pitchFamily="34" charset="0"/>
              </a:rPr>
              <a:t>Comisión Multidisciplinaria elabora </a:t>
            </a:r>
            <a:r>
              <a:rPr lang="es-ES" sz="1600" dirty="0">
                <a:latin typeface="Arial" panose="020B0604020202020204" pitchFamily="34" charset="0"/>
                <a:cs typeface="Arial" panose="020B0604020202020204" pitchFamily="34" charset="0"/>
              </a:rPr>
              <a:t>y </a:t>
            </a:r>
            <a:r>
              <a:rPr lang="es-ES" sz="1600" dirty="0" smtClean="0">
                <a:latin typeface="Arial" panose="020B0604020202020204" pitchFamily="34" charset="0"/>
                <a:cs typeface="Arial" panose="020B0604020202020204" pitchFamily="34" charset="0"/>
              </a:rPr>
              <a:t>entrega </a:t>
            </a:r>
            <a:r>
              <a:rPr lang="es-ES" sz="1600" dirty="0">
                <a:latin typeface="Arial" panose="020B0604020202020204" pitchFamily="34" charset="0"/>
                <a:cs typeface="Arial" panose="020B0604020202020204" pitchFamily="34" charset="0"/>
              </a:rPr>
              <a:t>al Director </a:t>
            </a:r>
            <a:r>
              <a:rPr lang="es-ES" sz="1600" dirty="0" smtClean="0">
                <a:latin typeface="Arial" panose="020B0604020202020204" pitchFamily="34" charset="0"/>
                <a:cs typeface="Arial" panose="020B0604020202020204" pitchFamily="34" charset="0"/>
              </a:rPr>
              <a:t>Regional un informe: determinación del problema, soluciones concretas y seguimiento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1" name="CuadroTexto 10"/>
          <p:cNvSpPr txBox="1"/>
          <p:nvPr/>
        </p:nvSpPr>
        <p:spPr>
          <a:xfrm>
            <a:off x="9531061" y="1598816"/>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d</a:t>
            </a:r>
            <a:endParaRPr lang="es-CR" sz="1400" i="1" dirty="0">
              <a:latin typeface="Arial" panose="020B0604020202020204" pitchFamily="34" charset="0"/>
              <a:cs typeface="Arial" panose="020B0604020202020204" pitchFamily="34" charset="0"/>
            </a:endParaRPr>
          </a:p>
        </p:txBody>
      </p:sp>
      <p:sp>
        <p:nvSpPr>
          <p:cNvPr id="12" name="Rectángulo 11"/>
          <p:cNvSpPr/>
          <p:nvPr/>
        </p:nvSpPr>
        <p:spPr>
          <a:xfrm>
            <a:off x="3619928" y="4450183"/>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la Unidad de Análisis de </a:t>
            </a:r>
            <a:r>
              <a:rPr lang="es-ES" sz="1600" dirty="0" smtClean="0">
                <a:latin typeface="Arial" panose="020B0604020202020204" pitchFamily="34" charset="0"/>
                <a:cs typeface="Arial" panose="020B0604020202020204" pitchFamily="34" charset="0"/>
              </a:rPr>
              <a:t>Conflictos deberá </a:t>
            </a:r>
            <a:r>
              <a:rPr lang="es-ES" sz="1600" dirty="0">
                <a:latin typeface="Arial" panose="020B0604020202020204" pitchFamily="34" charset="0"/>
                <a:cs typeface="Arial" panose="020B0604020202020204" pitchFamily="34" charset="0"/>
              </a:rPr>
              <a:t>constatar </a:t>
            </a:r>
            <a:r>
              <a:rPr lang="es-ES" sz="1600" dirty="0" smtClean="0">
                <a:latin typeface="Arial" panose="020B0604020202020204" pitchFamily="34" charset="0"/>
                <a:cs typeface="Arial" panose="020B0604020202020204" pitchFamily="34" charset="0"/>
              </a:rPr>
              <a:t>que </a:t>
            </a:r>
            <a:r>
              <a:rPr lang="es-ES" sz="1600" dirty="0">
                <a:latin typeface="Arial" panose="020B0604020202020204" pitchFamily="34" charset="0"/>
                <a:cs typeface="Arial" panose="020B0604020202020204" pitchFamily="34" charset="0"/>
              </a:rPr>
              <a:t>existe la documentación necesaria para determinar si </a:t>
            </a:r>
            <a:r>
              <a:rPr lang="es-ES" sz="1600" dirty="0" smtClean="0">
                <a:latin typeface="Arial" panose="020B0604020202020204" pitchFamily="34" charset="0"/>
                <a:cs typeface="Arial" panose="020B0604020202020204" pitchFamily="34" charset="0"/>
              </a:rPr>
              <a:t>es </a:t>
            </a:r>
            <a:r>
              <a:rPr lang="es-ES" sz="1600" dirty="0">
                <a:latin typeface="Arial" panose="020B0604020202020204" pitchFamily="34" charset="0"/>
                <a:cs typeface="Arial" panose="020B0604020202020204" pitchFamily="34" charset="0"/>
              </a:rPr>
              <a:t>procedente la forma </a:t>
            </a:r>
            <a:r>
              <a:rPr lang="es-ES" sz="1600" dirty="0" smtClean="0">
                <a:latin typeface="Arial" panose="020B0604020202020204" pitchFamily="34" charset="0"/>
                <a:cs typeface="Arial" panose="020B0604020202020204" pitchFamily="34" charset="0"/>
              </a:rPr>
              <a:t>de resolver…</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3" name="CuadroTexto 12"/>
          <p:cNvSpPr txBox="1"/>
          <p:nvPr/>
        </p:nvSpPr>
        <p:spPr>
          <a:xfrm>
            <a:off x="4004390" y="4164741"/>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f</a:t>
            </a:r>
            <a:endParaRPr lang="es-CR" sz="1400" i="1" dirty="0">
              <a:latin typeface="Arial" panose="020B0604020202020204" pitchFamily="34" charset="0"/>
              <a:cs typeface="Arial" panose="020B0604020202020204" pitchFamily="34" charset="0"/>
            </a:endParaRPr>
          </a:p>
        </p:txBody>
      </p:sp>
      <p:sp>
        <p:nvSpPr>
          <p:cNvPr id="14" name="Rectángulo 13"/>
          <p:cNvSpPr/>
          <p:nvPr/>
        </p:nvSpPr>
        <p:spPr>
          <a:xfrm>
            <a:off x="745543" y="4450974"/>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Director Regional </a:t>
            </a:r>
            <a:r>
              <a:rPr lang="es-ES" sz="1600" dirty="0" smtClean="0">
                <a:latin typeface="Arial" panose="020B0604020202020204" pitchFamily="34" charset="0"/>
                <a:cs typeface="Arial" panose="020B0604020202020204" pitchFamily="34" charset="0"/>
              </a:rPr>
              <a:t>procederá </a:t>
            </a:r>
            <a:r>
              <a:rPr lang="es-ES" sz="1600" dirty="0">
                <a:latin typeface="Arial" panose="020B0604020202020204" pitchFamily="34" charset="0"/>
                <a:cs typeface="Arial" panose="020B0604020202020204" pitchFamily="34" charset="0"/>
              </a:rPr>
              <a:t>a la remisión de toda la documentación </a:t>
            </a:r>
            <a:r>
              <a:rPr lang="es-ES" sz="1600" dirty="0" smtClean="0">
                <a:latin typeface="Arial" panose="020B0604020202020204" pitchFamily="34" charset="0"/>
                <a:cs typeface="Arial" panose="020B0604020202020204" pitchFamily="34" charset="0"/>
              </a:rPr>
              <a:t>a </a:t>
            </a:r>
            <a:r>
              <a:rPr lang="es-ES" sz="1600" dirty="0">
                <a:latin typeface="Arial" panose="020B0604020202020204" pitchFamily="34" charset="0"/>
                <a:cs typeface="Arial" panose="020B0604020202020204" pitchFamily="34" charset="0"/>
              </a:rPr>
              <a:t>la Unidad de Análisis de Conflictos</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5" name="CuadroTexto 14"/>
          <p:cNvSpPr txBox="1"/>
          <p:nvPr/>
        </p:nvSpPr>
        <p:spPr>
          <a:xfrm>
            <a:off x="1130005" y="4165532"/>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e</a:t>
            </a:r>
            <a:endParaRPr lang="es-CR" sz="1400" i="1" dirty="0">
              <a:latin typeface="Arial" panose="020B0604020202020204" pitchFamily="34" charset="0"/>
              <a:cs typeface="Arial" panose="020B0604020202020204" pitchFamily="34" charset="0"/>
            </a:endParaRPr>
          </a:p>
        </p:txBody>
      </p:sp>
      <p:sp>
        <p:nvSpPr>
          <p:cNvPr id="16" name="Rectángulo 15"/>
          <p:cNvSpPr/>
          <p:nvPr/>
        </p:nvSpPr>
        <p:spPr>
          <a:xfrm>
            <a:off x="6494313" y="4450183"/>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el Director Regional de Educación contará con </a:t>
            </a:r>
            <a:r>
              <a:rPr lang="es-ES" sz="1600" dirty="0" smtClean="0">
                <a:latin typeface="Arial" panose="020B0604020202020204" pitchFamily="34" charset="0"/>
                <a:cs typeface="Arial" panose="020B0604020202020204" pitchFamily="34" charset="0"/>
              </a:rPr>
              <a:t>cinco </a:t>
            </a:r>
            <a:r>
              <a:rPr lang="es-ES" sz="1600" dirty="0">
                <a:latin typeface="Arial" panose="020B0604020202020204" pitchFamily="34" charset="0"/>
                <a:cs typeface="Arial" panose="020B0604020202020204" pitchFamily="34" charset="0"/>
              </a:rPr>
              <a:t>días </a:t>
            </a:r>
            <a:r>
              <a:rPr lang="es-ES" sz="1600" dirty="0" smtClean="0">
                <a:latin typeface="Arial" panose="020B0604020202020204" pitchFamily="34" charset="0"/>
                <a:cs typeface="Arial" panose="020B0604020202020204" pitchFamily="34" charset="0"/>
              </a:rPr>
              <a:t>hábiles </a:t>
            </a:r>
            <a:r>
              <a:rPr lang="es-ES" sz="1600" dirty="0">
                <a:latin typeface="Arial" panose="020B0604020202020204" pitchFamily="34" charset="0"/>
                <a:cs typeface="Arial" panose="020B0604020202020204" pitchFamily="34" charset="0"/>
              </a:rPr>
              <a:t>a partir del recibo de la </a:t>
            </a:r>
            <a:r>
              <a:rPr lang="es-ES" sz="1600" dirty="0" smtClean="0">
                <a:latin typeface="Arial" panose="020B0604020202020204" pitchFamily="34" charset="0"/>
                <a:cs typeface="Arial" panose="020B0604020202020204" pitchFamily="34" charset="0"/>
              </a:rPr>
              <a:t>prevención, para completar información requerida</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7" name="CuadroTexto 16"/>
          <p:cNvSpPr txBox="1"/>
          <p:nvPr/>
        </p:nvSpPr>
        <p:spPr>
          <a:xfrm>
            <a:off x="6878775" y="4164741"/>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g</a:t>
            </a:r>
            <a:endParaRPr lang="es-CR" sz="1400" i="1" dirty="0">
              <a:latin typeface="Arial" panose="020B0604020202020204" pitchFamily="34" charset="0"/>
              <a:cs typeface="Arial" panose="020B0604020202020204" pitchFamily="34" charset="0"/>
            </a:endParaRPr>
          </a:p>
        </p:txBody>
      </p:sp>
      <p:cxnSp>
        <p:nvCxnSpPr>
          <p:cNvPr id="18" name="Conector recto de flecha 17"/>
          <p:cNvCxnSpPr>
            <a:stCxn id="4" idx="3"/>
            <a:endCxn id="6" idx="1"/>
          </p:cNvCxnSpPr>
          <p:nvPr/>
        </p:nvCxnSpPr>
        <p:spPr>
          <a:xfrm>
            <a:off x="3039341" y="2830056"/>
            <a:ext cx="464995" cy="948"/>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a:stCxn id="6" idx="3"/>
            <a:endCxn id="8" idx="1"/>
          </p:cNvCxnSpPr>
          <p:nvPr/>
        </p:nvCxnSpPr>
        <p:spPr>
          <a:xfrm>
            <a:off x="5785139" y="2831004"/>
            <a:ext cx="615663"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a:stCxn id="8" idx="3"/>
            <a:endCxn id="10" idx="1"/>
          </p:cNvCxnSpPr>
          <p:nvPr/>
        </p:nvCxnSpPr>
        <p:spPr>
          <a:xfrm flipV="1">
            <a:off x="8681605" y="2830213"/>
            <a:ext cx="464994"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ector angular 20"/>
          <p:cNvCxnSpPr>
            <a:stCxn id="10" idx="3"/>
            <a:endCxn id="14" idx="1"/>
          </p:cNvCxnSpPr>
          <p:nvPr/>
        </p:nvCxnSpPr>
        <p:spPr>
          <a:xfrm flipH="1">
            <a:off x="745543" y="2830213"/>
            <a:ext cx="10681859" cy="2587498"/>
          </a:xfrm>
          <a:prstGeom prst="bentConnector5">
            <a:avLst>
              <a:gd name="adj1" fmla="val -2140"/>
              <a:gd name="adj2" fmla="val 50000"/>
              <a:gd name="adj3" fmla="val 102140"/>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p:cNvCxnSpPr>
            <a:stCxn id="14" idx="3"/>
            <a:endCxn id="12" idx="1"/>
          </p:cNvCxnSpPr>
          <p:nvPr/>
        </p:nvCxnSpPr>
        <p:spPr>
          <a:xfrm flipV="1">
            <a:off x="3026346" y="5416920"/>
            <a:ext cx="593582"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3" name="Conector recto de flecha 22"/>
          <p:cNvCxnSpPr>
            <a:stCxn id="12" idx="3"/>
            <a:endCxn id="16" idx="1"/>
          </p:cNvCxnSpPr>
          <p:nvPr/>
        </p:nvCxnSpPr>
        <p:spPr>
          <a:xfrm>
            <a:off x="5900731" y="5416920"/>
            <a:ext cx="593582"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p:cNvCxnSpPr>
            <a:stCxn id="16" idx="3"/>
            <a:endCxn id="28" idx="1"/>
          </p:cNvCxnSpPr>
          <p:nvPr/>
        </p:nvCxnSpPr>
        <p:spPr>
          <a:xfrm>
            <a:off x="8775116" y="5416920"/>
            <a:ext cx="581893"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8" name="Rectángulo 27"/>
          <p:cNvSpPr/>
          <p:nvPr/>
        </p:nvSpPr>
        <p:spPr>
          <a:xfrm>
            <a:off x="9357009" y="4450974"/>
            <a:ext cx="2280803" cy="1933473"/>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con </a:t>
            </a:r>
            <a:r>
              <a:rPr lang="es-ES" sz="1600" dirty="0">
                <a:latin typeface="Arial" panose="020B0604020202020204" pitchFamily="34" charset="0"/>
                <a:cs typeface="Arial" panose="020B0604020202020204" pitchFamily="34" charset="0"/>
              </a:rPr>
              <a:t>la información completa la Unidad de Análisis de Conflictos dentro de cinco días hábiles procederá a emitir un proyecto de </a:t>
            </a:r>
            <a:r>
              <a:rPr lang="es-ES" sz="1600" dirty="0" smtClean="0">
                <a:latin typeface="Arial" panose="020B0604020202020204" pitchFamily="34" charset="0"/>
                <a:cs typeface="Arial" panose="020B0604020202020204" pitchFamily="34" charset="0"/>
              </a:rPr>
              <a:t>resolución</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0" name="CuadroTexto 29"/>
          <p:cNvSpPr txBox="1"/>
          <p:nvPr/>
        </p:nvSpPr>
        <p:spPr>
          <a:xfrm>
            <a:off x="9738862" y="4143566"/>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h</a:t>
            </a:r>
            <a:endParaRPr lang="es-CR"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5717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p:bldP spid="8" grpId="0" animBg="1"/>
      <p:bldP spid="9" grpId="0"/>
      <p:bldP spid="10" grpId="0" animBg="1"/>
      <p:bldP spid="11" grpId="0"/>
      <p:bldP spid="12" grpId="0" animBg="1"/>
      <p:bldP spid="13" grpId="0"/>
      <p:bldP spid="14" grpId="0" animBg="1"/>
      <p:bldP spid="15" grpId="0"/>
      <p:bldP spid="16" grpId="0" animBg="1"/>
      <p:bldP spid="17" grpId="0"/>
      <p:bldP spid="28" grpId="0" animBg="1"/>
      <p:bldP spid="3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0"/>
            <a:ext cx="12192000" cy="1323439"/>
          </a:xfrm>
          <a:prstGeom prst="rect">
            <a:avLst/>
          </a:prstGeom>
          <a:solidFill>
            <a:srgbClr val="7030A0"/>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a:t>
            </a:r>
            <a:r>
              <a:rPr lang="es-ES" sz="4800" b="1"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4</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Declaratoria administrativa del conflicto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715193" y="1848042"/>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el </a:t>
            </a:r>
            <a:r>
              <a:rPr lang="es-ES" sz="1600" dirty="0">
                <a:latin typeface="Arial" panose="020B0604020202020204" pitchFamily="34" charset="0"/>
                <a:cs typeface="Arial" panose="020B0604020202020204" pitchFamily="34" charset="0"/>
              </a:rPr>
              <a:t>proyecto de resolución final será remitido de inmediato a la Dirección Recursos Humanos donde el Director definirá si lo avala </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CuadroTexto 3"/>
          <p:cNvSpPr txBox="1"/>
          <p:nvPr/>
        </p:nvSpPr>
        <p:spPr>
          <a:xfrm>
            <a:off x="1215736" y="1567485"/>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i</a:t>
            </a:r>
            <a:endParaRPr lang="es-CR" sz="1400" i="1" dirty="0">
              <a:latin typeface="Arial" panose="020B0604020202020204" pitchFamily="34" charset="0"/>
              <a:cs typeface="Arial" panose="020B0604020202020204" pitchFamily="34" charset="0"/>
            </a:endParaRPr>
          </a:p>
        </p:txBody>
      </p:sp>
      <p:sp>
        <p:nvSpPr>
          <p:cNvPr id="5" name="Rectángulo 4"/>
          <p:cNvSpPr/>
          <p:nvPr/>
        </p:nvSpPr>
        <p:spPr>
          <a:xfrm>
            <a:off x="3533728" y="1848990"/>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e</a:t>
            </a:r>
            <a:r>
              <a:rPr lang="es-ES" sz="1600" dirty="0" smtClean="0">
                <a:latin typeface="Arial" panose="020B0604020202020204" pitchFamily="34" charset="0"/>
                <a:cs typeface="Arial" panose="020B0604020202020204" pitchFamily="34" charset="0"/>
              </a:rPr>
              <a:t>n </a:t>
            </a:r>
            <a:r>
              <a:rPr lang="es-ES" sz="1600" dirty="0">
                <a:latin typeface="Arial" panose="020B0604020202020204" pitchFamily="34" charset="0"/>
                <a:cs typeface="Arial" panose="020B0604020202020204" pitchFamily="34" charset="0"/>
              </a:rPr>
              <a:t>contra de la resolución que declara administrativamente un conflicto cabrán los recursos de revocatoria con apelación en </a:t>
            </a:r>
            <a:r>
              <a:rPr lang="es-ES" sz="1600" dirty="0" smtClean="0">
                <a:latin typeface="Arial" panose="020B0604020202020204" pitchFamily="34" charset="0"/>
                <a:cs typeface="Arial" panose="020B0604020202020204" pitchFamily="34" charset="0"/>
              </a:rPr>
              <a:t>subsidio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CuadroTexto 5"/>
          <p:cNvSpPr txBox="1"/>
          <p:nvPr/>
        </p:nvSpPr>
        <p:spPr>
          <a:xfrm>
            <a:off x="4034271" y="1568433"/>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j</a:t>
            </a:r>
            <a:endParaRPr lang="es-CR" sz="1400" i="1" dirty="0">
              <a:latin typeface="Arial" panose="020B0604020202020204" pitchFamily="34" charset="0"/>
              <a:cs typeface="Arial" panose="020B0604020202020204" pitchFamily="34" charset="0"/>
            </a:endParaRPr>
          </a:p>
        </p:txBody>
      </p:sp>
      <p:sp>
        <p:nvSpPr>
          <p:cNvPr id="7" name="Rectángulo 6"/>
          <p:cNvSpPr/>
          <p:nvPr/>
        </p:nvSpPr>
        <p:spPr>
          <a:xfrm>
            <a:off x="6357457" y="1848990"/>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el </a:t>
            </a:r>
            <a:r>
              <a:rPr lang="es-ES" sz="1600" dirty="0">
                <a:latin typeface="Arial" panose="020B0604020202020204" pitchFamily="34" charset="0"/>
                <a:cs typeface="Arial" panose="020B0604020202020204" pitchFamily="34" charset="0"/>
              </a:rPr>
              <a:t>Director Regional podrá solicitar a la Unidad de Análisis de Conflictos la aplicación de la medida </a:t>
            </a:r>
            <a:r>
              <a:rPr lang="es-ES" sz="1600" dirty="0" smtClean="0">
                <a:latin typeface="Arial" panose="020B0604020202020204" pitchFamily="34" charset="0"/>
                <a:cs typeface="Arial" panose="020B0604020202020204" pitchFamily="34" charset="0"/>
              </a:rPr>
              <a:t>cautelar</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CuadroTexto 7"/>
          <p:cNvSpPr txBox="1"/>
          <p:nvPr/>
        </p:nvSpPr>
        <p:spPr>
          <a:xfrm>
            <a:off x="6858000" y="1568433"/>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k</a:t>
            </a:r>
            <a:endParaRPr lang="es-CR" sz="1400" i="1" dirty="0">
              <a:latin typeface="Arial" panose="020B0604020202020204" pitchFamily="34" charset="0"/>
              <a:cs typeface="Arial" panose="020B0604020202020204" pitchFamily="34" charset="0"/>
            </a:endParaRPr>
          </a:p>
        </p:txBody>
      </p:sp>
      <p:sp>
        <p:nvSpPr>
          <p:cNvPr id="9" name="Rectángulo 8"/>
          <p:cNvSpPr/>
          <p:nvPr/>
        </p:nvSpPr>
        <p:spPr>
          <a:xfrm>
            <a:off x="9103254" y="1848199"/>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t>
            </a:r>
            <a:r>
              <a:rPr lang="es-ES" sz="1600" dirty="0" smtClean="0">
                <a:latin typeface="Arial" panose="020B0604020202020204" pitchFamily="34" charset="0"/>
                <a:cs typeface="Arial" panose="020B0604020202020204" pitchFamily="34" charset="0"/>
              </a:rPr>
              <a:t>a </a:t>
            </a:r>
            <a:r>
              <a:rPr lang="es-ES" sz="1600" dirty="0">
                <a:latin typeface="Arial" panose="020B0604020202020204" pitchFamily="34" charset="0"/>
                <a:cs typeface="Arial" panose="020B0604020202020204" pitchFamily="34" charset="0"/>
              </a:rPr>
              <a:t>reubicación provisional que se emita por motivos propios del desarrollo de las diligencias establecidas no podrá exceder de dos </a:t>
            </a:r>
            <a:r>
              <a:rPr lang="es-ES" sz="1600" dirty="0" smtClean="0">
                <a:latin typeface="Arial" panose="020B0604020202020204" pitchFamily="34" charset="0"/>
                <a:cs typeface="Arial" panose="020B0604020202020204" pitchFamily="34" charset="0"/>
              </a:rPr>
              <a:t>meses</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0" name="CuadroTexto 9"/>
          <p:cNvSpPr txBox="1"/>
          <p:nvPr/>
        </p:nvSpPr>
        <p:spPr>
          <a:xfrm>
            <a:off x="9603797" y="1567642"/>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l</a:t>
            </a:r>
            <a:endParaRPr lang="es-CR" sz="1400" i="1" dirty="0">
              <a:latin typeface="Arial" panose="020B0604020202020204" pitchFamily="34" charset="0"/>
              <a:cs typeface="Arial" panose="020B0604020202020204" pitchFamily="34" charset="0"/>
            </a:endParaRPr>
          </a:p>
        </p:txBody>
      </p:sp>
      <p:cxnSp>
        <p:nvCxnSpPr>
          <p:cNvPr id="11" name="Conector recto de flecha 10"/>
          <p:cNvCxnSpPr>
            <a:stCxn id="3" idx="3"/>
            <a:endCxn id="5" idx="1"/>
          </p:cNvCxnSpPr>
          <p:nvPr/>
        </p:nvCxnSpPr>
        <p:spPr>
          <a:xfrm>
            <a:off x="3112078" y="2863981"/>
            <a:ext cx="421650" cy="948"/>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a:stCxn id="5" idx="3"/>
            <a:endCxn id="7" idx="1"/>
          </p:cNvCxnSpPr>
          <p:nvPr/>
        </p:nvCxnSpPr>
        <p:spPr>
          <a:xfrm>
            <a:off x="5930613" y="2864929"/>
            <a:ext cx="426844"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a:stCxn id="7" idx="3"/>
            <a:endCxn id="9" idx="1"/>
          </p:cNvCxnSpPr>
          <p:nvPr/>
        </p:nvCxnSpPr>
        <p:spPr>
          <a:xfrm flipV="1">
            <a:off x="8754342" y="2864138"/>
            <a:ext cx="348912"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14" name="Rectángulo 13"/>
          <p:cNvSpPr/>
          <p:nvPr/>
        </p:nvSpPr>
        <p:spPr>
          <a:xfrm>
            <a:off x="3566201" y="4466080"/>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l</a:t>
            </a:r>
            <a:r>
              <a:rPr lang="es-ES" sz="1600" dirty="0" smtClean="0">
                <a:latin typeface="Arial" panose="020B0604020202020204" pitchFamily="34" charset="0"/>
                <a:cs typeface="Arial" panose="020B0604020202020204" pitchFamily="34" charset="0"/>
              </a:rPr>
              <a:t>a </a:t>
            </a:r>
            <a:r>
              <a:rPr lang="es-ES" sz="1600" dirty="0">
                <a:latin typeface="Arial" panose="020B0604020202020204" pitchFamily="34" charset="0"/>
                <a:cs typeface="Arial" panose="020B0604020202020204" pitchFamily="34" charset="0"/>
              </a:rPr>
              <a:t>reubicación sea provisional o definitiva deberá establecerse dentro la misma circunscripción territorial del </a:t>
            </a:r>
            <a:r>
              <a:rPr lang="es-ES" sz="1600" dirty="0" smtClean="0">
                <a:latin typeface="Arial" panose="020B0604020202020204" pitchFamily="34" charset="0"/>
                <a:cs typeface="Arial" panose="020B0604020202020204" pitchFamily="34" charset="0"/>
              </a:rPr>
              <a:t>nombramiento…</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5" name="CuadroTexto 14"/>
          <p:cNvSpPr txBox="1"/>
          <p:nvPr/>
        </p:nvSpPr>
        <p:spPr>
          <a:xfrm>
            <a:off x="4066744" y="4175132"/>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n</a:t>
            </a:r>
            <a:endParaRPr lang="es-CR" sz="1400" i="1" dirty="0">
              <a:latin typeface="Arial" panose="020B0604020202020204" pitchFamily="34" charset="0"/>
              <a:cs typeface="Arial" panose="020B0604020202020204" pitchFamily="34" charset="0"/>
            </a:endParaRPr>
          </a:p>
        </p:txBody>
      </p:sp>
      <p:sp>
        <p:nvSpPr>
          <p:cNvPr id="16" name="Rectángulo 15"/>
          <p:cNvSpPr/>
          <p:nvPr/>
        </p:nvSpPr>
        <p:spPr>
          <a:xfrm>
            <a:off x="691816" y="4466871"/>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declarado </a:t>
            </a:r>
            <a:r>
              <a:rPr lang="es-ES" sz="1600" dirty="0">
                <a:latin typeface="Arial" panose="020B0604020202020204" pitchFamily="34" charset="0"/>
                <a:cs typeface="Arial" panose="020B0604020202020204" pitchFamily="34" charset="0"/>
              </a:rPr>
              <a:t>administrativamente el conflicto, la DRH deberá resolver definitivamente la situación del </a:t>
            </a:r>
            <a:r>
              <a:rPr lang="es-ES" sz="1600" dirty="0" smtClean="0">
                <a:latin typeface="Arial" panose="020B0604020202020204" pitchFamily="34" charset="0"/>
                <a:cs typeface="Arial" panose="020B0604020202020204" pitchFamily="34" charset="0"/>
              </a:rPr>
              <a:t>funcionario</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7" name="CuadroTexto 16"/>
          <p:cNvSpPr txBox="1"/>
          <p:nvPr/>
        </p:nvSpPr>
        <p:spPr>
          <a:xfrm>
            <a:off x="1192359" y="4175923"/>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m</a:t>
            </a:r>
            <a:endParaRPr lang="es-CR" sz="1400" i="1" dirty="0">
              <a:latin typeface="Arial" panose="020B0604020202020204" pitchFamily="34" charset="0"/>
              <a:cs typeface="Arial" panose="020B0604020202020204" pitchFamily="34" charset="0"/>
            </a:endParaRPr>
          </a:p>
        </p:txBody>
      </p:sp>
      <p:sp>
        <p:nvSpPr>
          <p:cNvPr id="18" name="Rectángulo 17"/>
          <p:cNvSpPr/>
          <p:nvPr/>
        </p:nvSpPr>
        <p:spPr>
          <a:xfrm>
            <a:off x="6440586" y="4466080"/>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a:latin typeface="Arial" panose="020B0604020202020204" pitchFamily="34" charset="0"/>
                <a:cs typeface="Arial" panose="020B0604020202020204" pitchFamily="34" charset="0"/>
              </a:rPr>
              <a:t>l</a:t>
            </a:r>
            <a:r>
              <a:rPr lang="es-ES" sz="1600" dirty="0" smtClean="0">
                <a:latin typeface="Arial" panose="020B0604020202020204" pitchFamily="34" charset="0"/>
                <a:cs typeface="Arial" panose="020B0604020202020204" pitchFamily="34" charset="0"/>
              </a:rPr>
              <a:t>a persona reubicada </a:t>
            </a:r>
            <a:r>
              <a:rPr lang="es-ES" sz="1600" dirty="0">
                <a:latin typeface="Arial" panose="020B0604020202020204" pitchFamily="34" charset="0"/>
                <a:cs typeface="Arial" panose="020B0604020202020204" pitchFamily="34" charset="0"/>
              </a:rPr>
              <a:t>con motivo del presente procedimiento, podrán proponer </a:t>
            </a:r>
            <a:r>
              <a:rPr lang="es-ES" sz="1600" dirty="0" smtClean="0">
                <a:latin typeface="Arial" panose="020B0604020202020204" pitchFamily="34" charset="0"/>
                <a:cs typeface="Arial" panose="020B0604020202020204" pitchFamily="34" charset="0"/>
              </a:rPr>
              <a:t>ubicación en </a:t>
            </a:r>
            <a:r>
              <a:rPr lang="es-ES" sz="1600" dirty="0">
                <a:latin typeface="Arial" panose="020B0604020202020204" pitchFamily="34" charset="0"/>
                <a:cs typeface="Arial" panose="020B0604020202020204" pitchFamily="34" charset="0"/>
              </a:rPr>
              <a:t>un puesto al que sea jurídicamente factible </a:t>
            </a:r>
            <a:r>
              <a:rPr lang="es-ES" sz="1600" dirty="0" smtClean="0">
                <a:latin typeface="Arial" panose="020B0604020202020204" pitchFamily="34" charset="0"/>
                <a:cs typeface="Arial" panose="020B0604020202020204" pitchFamily="34" charset="0"/>
              </a:rPr>
              <a:t>acceder</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9" name="CuadroTexto 18"/>
          <p:cNvSpPr txBox="1"/>
          <p:nvPr/>
        </p:nvSpPr>
        <p:spPr>
          <a:xfrm>
            <a:off x="6941129" y="4175132"/>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o</a:t>
            </a:r>
            <a:endParaRPr lang="es-CR" sz="1400" i="1" dirty="0">
              <a:latin typeface="Arial" panose="020B0604020202020204" pitchFamily="34" charset="0"/>
              <a:cs typeface="Arial" panose="020B0604020202020204" pitchFamily="34" charset="0"/>
            </a:endParaRPr>
          </a:p>
        </p:txBody>
      </p:sp>
      <p:cxnSp>
        <p:nvCxnSpPr>
          <p:cNvPr id="20" name="Conector angular 19"/>
          <p:cNvCxnSpPr>
            <a:stCxn id="9" idx="3"/>
            <a:endCxn id="16" idx="1"/>
          </p:cNvCxnSpPr>
          <p:nvPr/>
        </p:nvCxnSpPr>
        <p:spPr>
          <a:xfrm flipH="1">
            <a:off x="691816" y="2864138"/>
            <a:ext cx="10808323" cy="2618672"/>
          </a:xfrm>
          <a:prstGeom prst="bentConnector5">
            <a:avLst>
              <a:gd name="adj1" fmla="val -2115"/>
              <a:gd name="adj2" fmla="val 50000"/>
              <a:gd name="adj3" fmla="val 102115"/>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Conector recto de flecha 20"/>
          <p:cNvCxnSpPr>
            <a:stCxn id="16" idx="3"/>
            <a:endCxn id="14" idx="1"/>
          </p:cNvCxnSpPr>
          <p:nvPr/>
        </p:nvCxnSpPr>
        <p:spPr>
          <a:xfrm flipV="1">
            <a:off x="3088701" y="5482019"/>
            <a:ext cx="477500"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Conector recto de flecha 21"/>
          <p:cNvCxnSpPr>
            <a:stCxn id="14" idx="3"/>
            <a:endCxn id="18" idx="1"/>
          </p:cNvCxnSpPr>
          <p:nvPr/>
        </p:nvCxnSpPr>
        <p:spPr>
          <a:xfrm>
            <a:off x="5963086" y="5482019"/>
            <a:ext cx="477500" cy="0"/>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p:cNvCxnSpPr>
            <a:stCxn id="18" idx="3"/>
            <a:endCxn id="28" idx="1"/>
          </p:cNvCxnSpPr>
          <p:nvPr/>
        </p:nvCxnSpPr>
        <p:spPr>
          <a:xfrm flipV="1">
            <a:off x="8837471" y="5481228"/>
            <a:ext cx="458013" cy="791"/>
          </a:xfrm>
          <a:prstGeom prst="straightConnector1">
            <a:avLst/>
          </a:prstGeom>
          <a:ln w="190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8" name="Rectángulo 27"/>
          <p:cNvSpPr/>
          <p:nvPr/>
        </p:nvSpPr>
        <p:spPr>
          <a:xfrm>
            <a:off x="9295484" y="4465289"/>
            <a:ext cx="2396885" cy="2031877"/>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r>
              <a:rPr lang="es-ES" sz="1600" dirty="0" smtClean="0">
                <a:latin typeface="Arial" panose="020B0604020202020204" pitchFamily="34" charset="0"/>
                <a:cs typeface="Arial" panose="020B0604020202020204" pitchFamily="34" charset="0"/>
              </a:rPr>
              <a:t>el servidor </a:t>
            </a:r>
            <a:r>
              <a:rPr lang="es-ES" sz="1600" dirty="0">
                <a:latin typeface="Arial" panose="020B0604020202020204" pitchFamily="34" charset="0"/>
                <a:cs typeface="Arial" panose="020B0604020202020204" pitchFamily="34" charset="0"/>
              </a:rPr>
              <a:t>que corresponda deberán aportar medio para recibir </a:t>
            </a:r>
            <a:r>
              <a:rPr lang="es-ES" sz="1600" dirty="0" smtClean="0">
                <a:latin typeface="Arial" panose="020B0604020202020204" pitchFamily="34" charset="0"/>
                <a:cs typeface="Arial" panose="020B0604020202020204" pitchFamily="34" charset="0"/>
              </a:rPr>
              <a:t>notificaciones</a:t>
            </a:r>
            <a:r>
              <a:rPr lang="es-ES" sz="16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9" name="CuadroTexto 28"/>
          <p:cNvSpPr txBox="1"/>
          <p:nvPr/>
        </p:nvSpPr>
        <p:spPr>
          <a:xfrm>
            <a:off x="9796027" y="4174341"/>
            <a:ext cx="1745672" cy="307777"/>
          </a:xfrm>
          <a:prstGeom prst="rect">
            <a:avLst/>
          </a:prstGeom>
          <a:noFill/>
        </p:spPr>
        <p:txBody>
          <a:bodyPr wrap="square" rtlCol="0">
            <a:spAutoFit/>
          </a:bodyPr>
          <a:lstStyle/>
          <a:p>
            <a:pPr algn="ctr"/>
            <a:r>
              <a:rPr lang="es-CR" sz="1400" i="1" dirty="0" smtClean="0">
                <a:latin typeface="Arial" panose="020B0604020202020204" pitchFamily="34" charset="0"/>
                <a:cs typeface="Arial" panose="020B0604020202020204" pitchFamily="34" charset="0"/>
              </a:rPr>
              <a:t>Inciso p</a:t>
            </a:r>
            <a:endParaRPr lang="es-CR" sz="14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611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animBg="1"/>
      <p:bldP spid="6" grpId="0"/>
      <p:bldP spid="7" grpId="0" animBg="1"/>
      <p:bldP spid="8" grpId="0"/>
      <p:bldP spid="9" grpId="0" animBg="1"/>
      <p:bldP spid="10" grpId="0"/>
      <p:bldP spid="14" grpId="0" animBg="1"/>
      <p:bldP spid="15" grpId="0"/>
      <p:bldP spid="16" grpId="0" animBg="1"/>
      <p:bldP spid="17" grpId="0"/>
      <p:bldP spid="18" grpId="0" animBg="1"/>
      <p:bldP spid="19" grpId="0"/>
      <p:bldP spid="28" grpId="0" animBg="1"/>
      <p:bldP spid="2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0" y="0"/>
            <a:ext cx="12192000" cy="1323439"/>
          </a:xfrm>
          <a:prstGeom prst="rect">
            <a:avLst/>
          </a:prstGeom>
          <a:solidFill>
            <a:srgbClr val="EEB500"/>
          </a:solidFill>
          <a:effectLst>
            <a:outerShdw blurRad="50800" dist="38100" dir="5400000" algn="t" rotWithShape="0">
              <a:prstClr val="black">
                <a:alpha val="40000"/>
              </a:prstClr>
            </a:outerShdw>
          </a:effectLst>
        </p:spPr>
        <p:txBody>
          <a:bodyPr wrap="square" rtlCol="0">
            <a:spAutoFit/>
          </a:bodyPr>
          <a:lstStyle/>
          <a:p>
            <a:r>
              <a:rPr lang="es-ES"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 5</a:t>
            </a:r>
            <a:endParaRPr lang="es-CR" sz="4800" b="1"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a:p>
            <a:r>
              <a:rPr lang="es-ES" sz="3200" dirty="0" smtClean="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regional a funcionarios e instituciones  </a:t>
            </a:r>
            <a:endParaRPr lang="es-CR" sz="3200" dirty="0">
              <a:solidFill>
                <a:schemeClr val="bg1"/>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900546" y="2046690"/>
            <a:ext cx="10390908" cy="3970318"/>
          </a:xfrm>
          <a:prstGeom prst="rect">
            <a:avLst/>
          </a:prstGeom>
          <a:noFill/>
        </p:spPr>
        <p:txBody>
          <a:bodyPr wrap="square" rtlCol="0">
            <a:spAutoFit/>
          </a:bodyPr>
          <a:lstStyle/>
          <a:p>
            <a:pPr algn="just"/>
            <a:r>
              <a:rPr lang="es-ES" sz="2800" dirty="0">
                <a:latin typeface="Arial" panose="020B0604020202020204" pitchFamily="34" charset="0"/>
                <a:cs typeface="Arial" panose="020B0604020202020204" pitchFamily="34" charset="0"/>
              </a:rPr>
              <a:t>Cuando se resuelve la declaratoria administrativa del conflicto y ésta se vincule al desempeño del o los funcionarios alrededor de los cuales se gestó, debe el Director Regional de Educación correspondiente con el apoyo de los especialistas en el área psicosocial del ERI o ETIR, dentro del plazo de diez días hábiles siguientes a la comunicación de la resolución que la acredita, </a:t>
            </a:r>
            <a:r>
              <a:rPr lang="es-ES" sz="2800" dirty="0" smtClean="0">
                <a:latin typeface="Arial" panose="020B0604020202020204" pitchFamily="34" charset="0"/>
                <a:cs typeface="Arial" panose="020B0604020202020204" pitchFamily="34" charset="0"/>
              </a:rPr>
              <a:t>deberá elaborar </a:t>
            </a:r>
            <a:r>
              <a:rPr lang="es-ES" sz="2800" dirty="0">
                <a:latin typeface="Arial" panose="020B0604020202020204" pitchFamily="34" charset="0"/>
                <a:cs typeface="Arial" panose="020B0604020202020204" pitchFamily="34" charset="0"/>
              </a:rPr>
              <a:t>un plan remedial para abordar integralmente las necesidades o deficiencias de orden técnico, administrativo o de relaciones humanas detectadas</a:t>
            </a:r>
            <a:endParaRPr lang="es-CR" sz="2800" dirty="0">
              <a:latin typeface="Arial" panose="020B0604020202020204" pitchFamily="34" charset="0"/>
              <a:cs typeface="Arial" panose="020B0604020202020204" pitchFamily="34" charset="0"/>
            </a:endParaRPr>
          </a:p>
        </p:txBody>
      </p:sp>
      <p:sp>
        <p:nvSpPr>
          <p:cNvPr id="4" name="CuadroTexto 3"/>
          <p:cNvSpPr txBox="1"/>
          <p:nvPr/>
        </p:nvSpPr>
        <p:spPr>
          <a:xfrm rot="16200000">
            <a:off x="-2289752" y="3879167"/>
            <a:ext cx="5122717" cy="523220"/>
          </a:xfrm>
          <a:prstGeom prst="rect">
            <a:avLst/>
          </a:prstGeom>
          <a:noFill/>
        </p:spPr>
        <p:txBody>
          <a:bodyPr wrap="square" rtlCol="0">
            <a:spAutoFit/>
          </a:bodyPr>
          <a:lstStyle/>
          <a:p>
            <a:pPr algn="ctr"/>
            <a:r>
              <a:rPr lang="es-CR" sz="2800" b="1" dirty="0" smtClean="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a funcionarios </a:t>
            </a:r>
            <a:endParaRPr lang="es-CR" sz="2800" b="1" dirty="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56589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07917" y="592282"/>
            <a:ext cx="10245437" cy="830997"/>
          </a:xfrm>
          <a:prstGeom prst="rect">
            <a:avLst/>
          </a:prstGeom>
          <a:noFill/>
        </p:spPr>
        <p:txBody>
          <a:bodyPr wrap="square" rtlCol="0">
            <a:spAutoFit/>
          </a:bodyPr>
          <a:lstStyle/>
          <a:p>
            <a:pPr algn="just"/>
            <a:r>
              <a:rPr lang="es-ES" sz="2400" dirty="0">
                <a:latin typeface="Arial" panose="020B0604020202020204" pitchFamily="34" charset="0"/>
                <a:cs typeface="Arial" panose="020B0604020202020204" pitchFamily="34" charset="0"/>
              </a:rPr>
              <a:t>Por necesidades o deficiencias técnicas, administrativas o de relaciones humanas se entenderá lo siguiente:</a:t>
            </a:r>
            <a:endParaRPr lang="es-CR" sz="2400" dirty="0">
              <a:latin typeface="Arial" panose="020B0604020202020204" pitchFamily="34" charset="0"/>
              <a:cs typeface="Arial" panose="020B0604020202020204" pitchFamily="34" charset="0"/>
            </a:endParaRPr>
          </a:p>
        </p:txBody>
      </p:sp>
      <p:sp>
        <p:nvSpPr>
          <p:cNvPr id="3" name="Rectángulo 2"/>
          <p:cNvSpPr/>
          <p:nvPr/>
        </p:nvSpPr>
        <p:spPr>
          <a:xfrm>
            <a:off x="1226127" y="2389908"/>
            <a:ext cx="3096491" cy="4270663"/>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smtClean="0">
                <a:latin typeface="Arial" panose="020B0604020202020204" pitchFamily="34" charset="0"/>
                <a:cs typeface="Arial" panose="020B0604020202020204" pitchFamily="34" charset="0"/>
              </a:rPr>
              <a:t>Enfatiza </a:t>
            </a:r>
            <a:r>
              <a:rPr lang="es-ES" sz="1600" dirty="0">
                <a:latin typeface="Arial" panose="020B0604020202020204" pitchFamily="34" charset="0"/>
                <a:cs typeface="Arial" panose="020B0604020202020204" pitchFamily="34" charset="0"/>
              </a:rPr>
              <a:t>en los conocimientos y las habilidades que requieren los </a:t>
            </a:r>
            <a:r>
              <a:rPr lang="es-ES" sz="1600" dirty="0" smtClean="0">
                <a:latin typeface="Arial" panose="020B0604020202020204" pitchFamily="34" charset="0"/>
                <a:cs typeface="Arial" panose="020B0604020202020204" pitchFamily="34" charset="0"/>
              </a:rPr>
              <a:t>docentes: </a:t>
            </a:r>
            <a:r>
              <a:rPr lang="es-ES" sz="1600" dirty="0">
                <a:latin typeface="Arial" panose="020B0604020202020204" pitchFamily="34" charset="0"/>
                <a:cs typeface="Arial" panose="020B0604020202020204" pitchFamily="34" charset="0"/>
              </a:rPr>
              <a:t>a) definir metodologías de enseñanza apropiadas, b) aplicar adecuadamente los procesos de evaluación de los aprendizajes, c) diseñar y ejecutar el planeamiento didáctico, d) mediar en la construcción de conocimientos, e) atender satisfactoriamente las necesidades educativas especiales y la aplicación de adecuaciones curriculares, entre otros.</a:t>
            </a:r>
            <a:endParaRPr lang="es-CR" sz="1600" dirty="0">
              <a:latin typeface="Arial" panose="020B0604020202020204" pitchFamily="34" charset="0"/>
              <a:cs typeface="Arial" panose="020B0604020202020204" pitchFamily="34" charset="0"/>
            </a:endParaRPr>
          </a:p>
        </p:txBody>
      </p:sp>
      <p:sp>
        <p:nvSpPr>
          <p:cNvPr id="4" name="Rectángulo redondeado 3"/>
          <p:cNvSpPr/>
          <p:nvPr/>
        </p:nvSpPr>
        <p:spPr>
          <a:xfrm>
            <a:off x="1226127" y="1766454"/>
            <a:ext cx="3096491" cy="457200"/>
          </a:xfrm>
          <a:prstGeom prst="roundRect">
            <a:avLst/>
          </a:prstGeom>
          <a:solidFill>
            <a:schemeClr val="accent6"/>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4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Técnicas</a:t>
            </a:r>
            <a:endParaRPr lang="es-CR" sz="24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Rectángulo 4"/>
          <p:cNvSpPr/>
          <p:nvPr/>
        </p:nvSpPr>
        <p:spPr>
          <a:xfrm>
            <a:off x="4613563" y="2389908"/>
            <a:ext cx="3096491" cy="4270663"/>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a:latin typeface="Arial" panose="020B0604020202020204" pitchFamily="34" charset="0"/>
                <a:cs typeface="Arial" panose="020B0604020202020204" pitchFamily="34" charset="0"/>
              </a:rPr>
              <a:t>Vinculadas a funcionarios que se desempeñan </a:t>
            </a:r>
            <a:r>
              <a:rPr lang="es-ES" sz="1600" dirty="0" smtClean="0">
                <a:latin typeface="Arial" panose="020B0604020202020204" pitchFamily="34" charset="0"/>
                <a:cs typeface="Arial" panose="020B0604020202020204" pitchFamily="34" charset="0"/>
              </a:rPr>
              <a:t>en </a:t>
            </a:r>
            <a:r>
              <a:rPr lang="es-ES" sz="1600" dirty="0">
                <a:latin typeface="Arial" panose="020B0604020202020204" pitchFamily="34" charset="0"/>
                <a:cs typeface="Arial" panose="020B0604020202020204" pitchFamily="34" charset="0"/>
              </a:rPr>
              <a:t>el área administrativa. </a:t>
            </a:r>
            <a:r>
              <a:rPr lang="es-ES" sz="1600" dirty="0" smtClean="0">
                <a:latin typeface="Arial" panose="020B0604020202020204" pitchFamily="34" charset="0"/>
                <a:cs typeface="Arial" panose="020B0604020202020204" pitchFamily="34" charset="0"/>
              </a:rPr>
              <a:t>Conocimientos </a:t>
            </a:r>
            <a:r>
              <a:rPr lang="es-ES" sz="1600" dirty="0">
                <a:latin typeface="Arial" panose="020B0604020202020204" pitchFamily="34" charset="0"/>
                <a:cs typeface="Arial" panose="020B0604020202020204" pitchFamily="34" charset="0"/>
              </a:rPr>
              <a:t>y habilidades para cumplir sus funciones. Por ejemplo: a</a:t>
            </a:r>
            <a:r>
              <a:rPr lang="es-ES" sz="1600" dirty="0" smtClean="0">
                <a:latin typeface="Arial" panose="020B0604020202020204" pitchFamily="34" charset="0"/>
                <a:cs typeface="Arial" panose="020B0604020202020204" pitchFamily="34" charset="0"/>
              </a:rPr>
              <a:t>) </a:t>
            </a:r>
            <a:r>
              <a:rPr lang="es-ES" sz="1600" dirty="0">
                <a:latin typeface="Arial" panose="020B0604020202020204" pitchFamily="34" charset="0"/>
                <a:cs typeface="Arial" panose="020B0604020202020204" pitchFamily="34" charset="0"/>
              </a:rPr>
              <a:t>planificación del trabajo institucional, b) establecimiento de controles </a:t>
            </a:r>
            <a:r>
              <a:rPr lang="es-ES" sz="1600" dirty="0" smtClean="0">
                <a:latin typeface="Arial" panose="020B0604020202020204" pitchFamily="34" charset="0"/>
                <a:cs typeface="Arial" panose="020B0604020202020204" pitchFamily="34" charset="0"/>
              </a:rPr>
              <a:t>presupuestarios, </a:t>
            </a:r>
            <a:r>
              <a:rPr lang="es-ES" sz="1600" dirty="0">
                <a:latin typeface="Arial" panose="020B0604020202020204" pitchFamily="34" charset="0"/>
                <a:cs typeface="Arial" panose="020B0604020202020204" pitchFamily="34" charset="0"/>
              </a:rPr>
              <a:t>c) uso adecuado de la autoridad y el liderazgo, d) supervisión de la educación a nivel institucional, e) administración del recurso humano, f) control y mejora del equipamiento y la infraestructura educativa, entre otros</a:t>
            </a:r>
            <a:endParaRPr lang="es-CR" sz="1600" dirty="0">
              <a:latin typeface="Arial" panose="020B0604020202020204" pitchFamily="34" charset="0"/>
              <a:cs typeface="Arial" panose="020B0604020202020204" pitchFamily="34" charset="0"/>
            </a:endParaRPr>
          </a:p>
        </p:txBody>
      </p:sp>
      <p:sp>
        <p:nvSpPr>
          <p:cNvPr id="6" name="Rectángulo redondeado 5"/>
          <p:cNvSpPr/>
          <p:nvPr/>
        </p:nvSpPr>
        <p:spPr>
          <a:xfrm>
            <a:off x="4613564" y="1766454"/>
            <a:ext cx="3096490" cy="457200"/>
          </a:xfrm>
          <a:prstGeom prst="roundRect">
            <a:avLst/>
          </a:prstGeom>
          <a:solidFill>
            <a:schemeClr val="accent5"/>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4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Administrativas</a:t>
            </a:r>
            <a:endParaRPr lang="es-CR" sz="24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6"/>
          <p:cNvSpPr/>
          <p:nvPr/>
        </p:nvSpPr>
        <p:spPr>
          <a:xfrm>
            <a:off x="8000998" y="2389908"/>
            <a:ext cx="3096491" cy="4270663"/>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1600" dirty="0">
                <a:latin typeface="Arial" panose="020B0604020202020204" pitchFamily="34" charset="0"/>
                <a:cs typeface="Arial" panose="020B0604020202020204" pitchFamily="34" charset="0"/>
              </a:rPr>
              <a:t>Son habilidades de orden social indispensables para desarrollar procesos educativos y trabajar armoniosamente con otros. Por ejemplo: a) comunicación efectiva, b) convivencia saludable, c) toma de decisiones responsables, d) trabajo en equipo, e) ética profesional, f) respeto a la diversidad, entre otros</a:t>
            </a:r>
            <a:endParaRPr lang="es-CR" sz="1600" dirty="0">
              <a:latin typeface="Arial" panose="020B0604020202020204" pitchFamily="34" charset="0"/>
              <a:cs typeface="Arial" panose="020B0604020202020204" pitchFamily="34" charset="0"/>
            </a:endParaRPr>
          </a:p>
        </p:txBody>
      </p:sp>
      <p:sp>
        <p:nvSpPr>
          <p:cNvPr id="8" name="Rectángulo redondeado 7"/>
          <p:cNvSpPr/>
          <p:nvPr/>
        </p:nvSpPr>
        <p:spPr>
          <a:xfrm>
            <a:off x="8000999" y="1766454"/>
            <a:ext cx="3096490" cy="457200"/>
          </a:xfrm>
          <a:prstGeom prst="roundRect">
            <a:avLst/>
          </a:prstGeom>
          <a:solidFill>
            <a:srgbClr val="C0000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4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Relaciones</a:t>
            </a:r>
            <a:endParaRPr lang="es-CR" sz="24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9" name="CuadroTexto 8"/>
          <p:cNvSpPr txBox="1"/>
          <p:nvPr/>
        </p:nvSpPr>
        <p:spPr>
          <a:xfrm rot="16200000">
            <a:off x="-2882035" y="3193761"/>
            <a:ext cx="6348846" cy="584775"/>
          </a:xfrm>
          <a:prstGeom prst="rect">
            <a:avLst/>
          </a:prstGeom>
          <a:noFill/>
        </p:spPr>
        <p:txBody>
          <a:bodyPr wrap="square" rtlCol="0">
            <a:spAutoFit/>
          </a:bodyPr>
          <a:lstStyle/>
          <a:p>
            <a:pPr algn="ctr"/>
            <a:r>
              <a:rPr lang="es-CR" sz="3200" b="1" dirty="0" smtClean="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a funcionarios </a:t>
            </a:r>
            <a:endParaRPr lang="es-CR" sz="3200" b="1" dirty="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287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059874" y="820882"/>
            <a:ext cx="10224654" cy="5447645"/>
          </a:xfrm>
          <a:prstGeom prst="rect">
            <a:avLst/>
          </a:prstGeom>
          <a:noFill/>
        </p:spPr>
        <p:txBody>
          <a:bodyPr wrap="square" rtlCol="0">
            <a:spAutoFit/>
          </a:bodyPr>
          <a:lstStyle/>
          <a:p>
            <a:pPr algn="just"/>
            <a:r>
              <a:rPr lang="es-ES" sz="2400" b="1" dirty="0" smtClean="0">
                <a:solidFill>
                  <a:srgbClr val="002060"/>
                </a:solidFill>
                <a:latin typeface="Arial" panose="020B0604020202020204" pitchFamily="34" charset="0"/>
                <a:cs typeface="Arial" panose="020B0604020202020204" pitchFamily="34" charset="0"/>
              </a:rPr>
              <a:t>El </a:t>
            </a:r>
            <a:r>
              <a:rPr lang="es-ES" sz="2400" b="1" dirty="0">
                <a:solidFill>
                  <a:srgbClr val="002060"/>
                </a:solidFill>
                <a:latin typeface="Arial" panose="020B0604020202020204" pitchFamily="34" charset="0"/>
                <a:cs typeface="Arial" panose="020B0604020202020204" pitchFamily="34" charset="0"/>
              </a:rPr>
              <a:t>plan remedial </a:t>
            </a:r>
            <a:r>
              <a:rPr lang="es-ES" sz="2400" b="1" dirty="0" smtClean="0">
                <a:solidFill>
                  <a:srgbClr val="002060"/>
                </a:solidFill>
                <a:latin typeface="Arial" panose="020B0604020202020204" pitchFamily="34" charset="0"/>
                <a:cs typeface="Arial" panose="020B0604020202020204" pitchFamily="34" charset="0"/>
              </a:rPr>
              <a:t>se </a:t>
            </a:r>
            <a:r>
              <a:rPr lang="es-ES" sz="2400" b="1" dirty="0">
                <a:solidFill>
                  <a:srgbClr val="002060"/>
                </a:solidFill>
                <a:latin typeface="Arial" panose="020B0604020202020204" pitchFamily="34" charset="0"/>
                <a:cs typeface="Arial" panose="020B0604020202020204" pitchFamily="34" charset="0"/>
              </a:rPr>
              <a:t>compone de las siguientes secciones: </a:t>
            </a:r>
            <a:endParaRPr lang="es-CR" sz="2400" b="1" dirty="0">
              <a:solidFill>
                <a:srgbClr val="002060"/>
              </a:solidFill>
              <a:latin typeface="Arial" panose="020B0604020202020204" pitchFamily="34" charset="0"/>
              <a:cs typeface="Arial" panose="020B0604020202020204" pitchFamily="34" charset="0"/>
            </a:endParaRPr>
          </a:p>
          <a:p>
            <a:pPr algn="just"/>
            <a:r>
              <a:rPr lang="es-ES" sz="2000" dirty="0">
                <a:latin typeface="Arial" panose="020B0604020202020204" pitchFamily="34" charset="0"/>
                <a:cs typeface="Arial" panose="020B0604020202020204" pitchFamily="34" charset="0"/>
              </a:rPr>
              <a:t> </a:t>
            </a:r>
            <a:endParaRPr lang="es-CR" sz="2000" dirty="0">
              <a:latin typeface="Arial" panose="020B0604020202020204" pitchFamily="34" charset="0"/>
              <a:cs typeface="Arial" panose="020B0604020202020204" pitchFamily="34" charset="0"/>
            </a:endParaRPr>
          </a:p>
          <a:p>
            <a:pPr lvl="0" algn="just"/>
            <a:r>
              <a:rPr lang="es-ES" sz="2000" b="1" dirty="0">
                <a:latin typeface="Arial" panose="020B0604020202020204" pitchFamily="34" charset="0"/>
                <a:cs typeface="Arial" panose="020B0604020202020204" pitchFamily="34" charset="0"/>
              </a:rPr>
              <a:t>Sección 1 – Identificación de necesidades de apoyo:</a:t>
            </a:r>
            <a:r>
              <a:rPr lang="es-ES" sz="2000" dirty="0">
                <a:latin typeface="Arial" panose="020B0604020202020204" pitchFamily="34" charset="0"/>
                <a:cs typeface="Arial" panose="020B0604020202020204" pitchFamily="34" charset="0"/>
              </a:rPr>
              <a:t> </a:t>
            </a:r>
            <a:r>
              <a:rPr lang="es-ES" sz="2000" dirty="0" smtClean="0">
                <a:latin typeface="Arial" panose="020B0604020202020204" pitchFamily="34" charset="0"/>
                <a:cs typeface="Arial" panose="020B0604020202020204" pitchFamily="34" charset="0"/>
              </a:rPr>
              <a:t>enumerar </a:t>
            </a:r>
            <a:r>
              <a:rPr lang="es-ES" sz="2000" dirty="0">
                <a:latin typeface="Arial" panose="020B0604020202020204" pitchFamily="34" charset="0"/>
                <a:cs typeface="Arial" panose="020B0604020202020204" pitchFamily="34" charset="0"/>
              </a:rPr>
              <a:t>las necesidades o deficiencias </a:t>
            </a:r>
            <a:r>
              <a:rPr lang="es-ES" sz="2000" dirty="0" smtClean="0">
                <a:latin typeface="Arial" panose="020B0604020202020204" pitchFamily="34" charset="0"/>
                <a:cs typeface="Arial" panose="020B0604020202020204" pitchFamily="34" charset="0"/>
              </a:rPr>
              <a:t>que </a:t>
            </a:r>
            <a:r>
              <a:rPr lang="es-ES" sz="2000" dirty="0">
                <a:latin typeface="Arial" panose="020B0604020202020204" pitchFamily="34" charset="0"/>
                <a:cs typeface="Arial" panose="020B0604020202020204" pitchFamily="34" charset="0"/>
              </a:rPr>
              <a:t>presenta el funcionario en cada una de las áreas, con el fin de fundamentar el diseño del plan de </a:t>
            </a:r>
            <a:r>
              <a:rPr lang="es-ES" sz="2000" dirty="0" smtClean="0">
                <a:latin typeface="Arial" panose="020B0604020202020204" pitchFamily="34" charset="0"/>
                <a:cs typeface="Arial" panose="020B0604020202020204" pitchFamily="34" charset="0"/>
              </a:rPr>
              <a:t>apoyo</a:t>
            </a:r>
          </a:p>
          <a:p>
            <a:pPr lvl="0" algn="just"/>
            <a:r>
              <a:rPr lang="es-ES" sz="2000" dirty="0">
                <a:latin typeface="Arial" panose="020B0604020202020204" pitchFamily="34" charset="0"/>
                <a:cs typeface="Arial" panose="020B0604020202020204" pitchFamily="34" charset="0"/>
              </a:rPr>
              <a:t> </a:t>
            </a:r>
            <a:endParaRPr lang="es-CR" sz="2000" dirty="0">
              <a:latin typeface="Arial" panose="020B0604020202020204" pitchFamily="34" charset="0"/>
              <a:cs typeface="Arial" panose="020B0604020202020204" pitchFamily="34" charset="0"/>
            </a:endParaRPr>
          </a:p>
          <a:p>
            <a:pPr lvl="0" algn="just"/>
            <a:r>
              <a:rPr lang="es-ES" sz="2000" b="1" dirty="0">
                <a:latin typeface="Arial" panose="020B0604020202020204" pitchFamily="34" charset="0"/>
                <a:cs typeface="Arial" panose="020B0604020202020204" pitchFamily="34" charset="0"/>
              </a:rPr>
              <a:t>Sección 2 – Plan de capacitación y apoyo para superar las debilidades:</a:t>
            </a:r>
            <a:r>
              <a:rPr lang="es-ES" sz="2000" dirty="0">
                <a:latin typeface="Arial" panose="020B0604020202020204" pitchFamily="34" charset="0"/>
                <a:cs typeface="Arial" panose="020B0604020202020204" pitchFamily="34" charset="0"/>
              </a:rPr>
              <a:t> en esta sección se menciona las acciones que se llevarán a cabo para atender las necesidades o </a:t>
            </a:r>
            <a:r>
              <a:rPr lang="es-ES" sz="2000" dirty="0" smtClean="0">
                <a:latin typeface="Arial" panose="020B0604020202020204" pitchFamily="34" charset="0"/>
                <a:cs typeface="Arial" panose="020B0604020202020204" pitchFamily="34" charset="0"/>
              </a:rPr>
              <a:t>deficiencias. </a:t>
            </a:r>
            <a:r>
              <a:rPr lang="es-ES" sz="2000" dirty="0">
                <a:latin typeface="Arial" panose="020B0604020202020204" pitchFamily="34" charset="0"/>
                <a:cs typeface="Arial" panose="020B0604020202020204" pitchFamily="34" charset="0"/>
              </a:rPr>
              <a:t>Esto con el fin de asegurar que su reinserción a otro centro educativo no se dificulte por las mismas situaciones que dieron origen al conflicto. </a:t>
            </a:r>
            <a:endParaRPr lang="es-CR" sz="2000" dirty="0">
              <a:latin typeface="Arial" panose="020B0604020202020204" pitchFamily="34" charset="0"/>
              <a:cs typeface="Arial" panose="020B0604020202020204" pitchFamily="34" charset="0"/>
            </a:endParaRPr>
          </a:p>
          <a:p>
            <a:pPr algn="just"/>
            <a:r>
              <a:rPr lang="es-ES" sz="2000" dirty="0">
                <a:latin typeface="Arial" panose="020B0604020202020204" pitchFamily="34" charset="0"/>
                <a:cs typeface="Arial" panose="020B0604020202020204" pitchFamily="34" charset="0"/>
              </a:rPr>
              <a:t> </a:t>
            </a:r>
            <a:endParaRPr lang="es-CR" sz="2000" dirty="0">
              <a:latin typeface="Arial" panose="020B0604020202020204" pitchFamily="34" charset="0"/>
              <a:cs typeface="Arial" panose="020B0604020202020204" pitchFamily="34" charset="0"/>
            </a:endParaRPr>
          </a:p>
          <a:p>
            <a:pPr algn="just"/>
            <a:r>
              <a:rPr lang="es-ES" sz="2000" b="1" dirty="0">
                <a:latin typeface="Arial" panose="020B0604020202020204" pitchFamily="34" charset="0"/>
                <a:cs typeface="Arial" panose="020B0604020202020204" pitchFamily="34" charset="0"/>
              </a:rPr>
              <a:t>Sección 3 – Acompañamiento en el proceso de integración institucional y comunal:</a:t>
            </a:r>
            <a:r>
              <a:rPr lang="es-ES" sz="2000" dirty="0">
                <a:latin typeface="Arial" panose="020B0604020202020204" pitchFamily="34" charset="0"/>
                <a:cs typeface="Arial" panose="020B0604020202020204" pitchFamily="34" charset="0"/>
              </a:rPr>
              <a:t> se divide en dos subsecciones: 3.1 Presentación del funcionario a la comunidad educativa y b) 3.2 Seguimiento al desempeño del servidor. En la primera se debe indicar la estrategia que se utilizará para acompañar al funcionario en su proceso de inserción a un nuevo centro educativo y en la segunda se establece el cronograma de visitas para dar seguimiento y valorar los cambios asumidos por el servidor. </a:t>
            </a:r>
            <a:endParaRPr lang="es-C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2582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rot="16200000">
            <a:off x="-2882035" y="3193761"/>
            <a:ext cx="6348846" cy="584775"/>
          </a:xfrm>
          <a:prstGeom prst="rect">
            <a:avLst/>
          </a:prstGeom>
          <a:noFill/>
        </p:spPr>
        <p:txBody>
          <a:bodyPr wrap="square" rtlCol="0">
            <a:spAutoFit/>
          </a:bodyPr>
          <a:lstStyle/>
          <a:p>
            <a:pPr algn="ctr"/>
            <a:r>
              <a:rPr lang="es-CR" sz="3200" b="1" dirty="0" smtClean="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a instituciones</a:t>
            </a:r>
            <a:endParaRPr lang="es-CR" sz="3200" b="1" dirty="0">
              <a:solidFill>
                <a:srgbClr val="C0000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CuadroTexto 2"/>
          <p:cNvSpPr txBox="1"/>
          <p:nvPr/>
        </p:nvSpPr>
        <p:spPr>
          <a:xfrm>
            <a:off x="1340427" y="446809"/>
            <a:ext cx="10006446" cy="1569660"/>
          </a:xfrm>
          <a:prstGeom prst="rect">
            <a:avLst/>
          </a:prstGeom>
          <a:noFill/>
        </p:spPr>
        <p:txBody>
          <a:bodyPr wrap="square" rtlCol="0">
            <a:spAutoFit/>
          </a:bodyPr>
          <a:lstStyle/>
          <a:p>
            <a:pPr algn="just"/>
            <a:r>
              <a:rPr lang="es-ES" sz="2400" dirty="0">
                <a:latin typeface="Arial" panose="020B0604020202020204" pitchFamily="34" charset="0"/>
                <a:cs typeface="Arial" panose="020B0604020202020204" pitchFamily="34" charset="0"/>
              </a:rPr>
              <a:t>Corresponderá al Director Regional de Educación con el apoyo de los especialistas en el área psicosocial del ERI o ETIR y el Supervisor del respectivo centro educativo elaborar un plan remedial para brindar seguimiento y evitar que se genere un nuevo conflicto</a:t>
            </a:r>
            <a:endParaRPr lang="es-CR" sz="2400" dirty="0">
              <a:latin typeface="Arial" panose="020B0604020202020204" pitchFamily="34" charset="0"/>
              <a:cs typeface="Arial" panose="020B0604020202020204" pitchFamily="34"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282959015"/>
              </p:ext>
            </p:extLst>
          </p:nvPr>
        </p:nvGraphicFramePr>
        <p:xfrm>
          <a:off x="2047009" y="2856806"/>
          <a:ext cx="9077738" cy="2255520"/>
        </p:xfrm>
        <a:graphic>
          <a:graphicData uri="http://schemas.openxmlformats.org/drawingml/2006/table">
            <a:tbl>
              <a:tblPr firstRow="1" firstCol="1" bandRow="1"/>
              <a:tblGrid>
                <a:gridCol w="3749271"/>
                <a:gridCol w="1404899"/>
                <a:gridCol w="1754449"/>
                <a:gridCol w="2169119"/>
              </a:tblGrid>
              <a:tr h="1195044">
                <a:tc>
                  <a:txBody>
                    <a:bodyPr/>
                    <a:lstStyle/>
                    <a:p>
                      <a:pPr algn="ctr">
                        <a:spcAft>
                          <a:spcPts val="0"/>
                        </a:spcAft>
                      </a:pPr>
                      <a:r>
                        <a:rPr lang="es-ES" sz="20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Acciones propuestas brindar seguimiento y apoyo en la superación del conflicto</a:t>
                      </a:r>
                      <a:endParaRPr lang="es-CR" sz="1700" dirty="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a:spcAft>
                          <a:spcPts val="0"/>
                        </a:spcAft>
                      </a:pPr>
                      <a:r>
                        <a:rPr lang="es-ES" sz="20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Fecha de ejecución</a:t>
                      </a:r>
                      <a:endParaRPr lang="es-CR" sz="1700" dirty="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a:spcAft>
                          <a:spcPts val="0"/>
                        </a:spcAft>
                      </a:pPr>
                      <a:r>
                        <a:rPr lang="es-ES" sz="20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Dependencia regional responsable </a:t>
                      </a:r>
                      <a:endParaRPr lang="es-CR" sz="1700" dirty="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a:spcAft>
                          <a:spcPts val="0"/>
                        </a:spcAft>
                      </a:pPr>
                      <a:r>
                        <a:rPr lang="es-ES" sz="2000" b="1" dirty="0">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Dependencia del nivel central que apoyará la iniciativa</a:t>
                      </a:r>
                      <a:endParaRPr lang="es-CR" sz="1700" dirty="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r>
              <a:tr h="252798">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98">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98">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2798">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7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s-CR" sz="1700" dirty="0">
                        <a:effectLst/>
                        <a:latin typeface="Franklin Gothic Medium" panose="020B0603020102020204" pitchFamily="34" charset="0"/>
                        <a:ea typeface="Calibri" panose="020F0502020204030204" pitchFamily="34" charset="0"/>
                        <a:cs typeface="Times New Roman" panose="02020603050405020304" pitchFamily="18" charset="0"/>
                      </a:endParaRPr>
                    </a:p>
                  </a:txBody>
                  <a:tcPr marL="103417" marR="10341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421642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0" name="CuadroTexto 9"/>
          <p:cNvSpPr txBox="1"/>
          <p:nvPr/>
        </p:nvSpPr>
        <p:spPr>
          <a:xfrm>
            <a:off x="3356265" y="2514883"/>
            <a:ext cx="7755770" cy="1477328"/>
          </a:xfrm>
          <a:prstGeom prst="rect">
            <a:avLst/>
          </a:prstGeom>
          <a:solidFill>
            <a:schemeClr val="bg1"/>
          </a:solidFill>
        </p:spPr>
        <p:txBody>
          <a:bodyPr wrap="square" rtlCol="0">
            <a:spAutoFit/>
          </a:bodyPr>
          <a:lstStyle/>
          <a:p>
            <a:pPr algn="ctr"/>
            <a:r>
              <a:rPr lang="es-CR" sz="4000" dirty="0" smtClean="0">
                <a:latin typeface="Arial" panose="020B0604020202020204" pitchFamily="34" charset="0"/>
                <a:cs typeface="Arial" panose="020B0604020202020204" pitchFamily="34" charset="0"/>
              </a:rPr>
              <a:t>Capítulo Tres</a:t>
            </a:r>
          </a:p>
          <a:p>
            <a:pPr algn="ctr"/>
            <a:r>
              <a:rPr lang="es-CR" sz="5000" b="1" dirty="0" smtClean="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Instrumentos de trabajo</a:t>
            </a:r>
            <a:endParaRPr lang="es-CR" sz="5000" b="1" dirty="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pic>
        <p:nvPicPr>
          <p:cNvPr id="11" name="Imagen 10"/>
          <p:cNvPicPr>
            <a:picLocks noChangeAspect="1"/>
          </p:cNvPicPr>
          <p:nvPr/>
        </p:nvPicPr>
        <p:blipFill>
          <a:blip r:embed="rId4"/>
          <a:stretch>
            <a:fillRect/>
          </a:stretch>
        </p:blipFill>
        <p:spPr>
          <a:xfrm>
            <a:off x="5349560" y="3985926"/>
            <a:ext cx="3769179" cy="1271886"/>
          </a:xfrm>
          <a:prstGeom prst="rect">
            <a:avLst/>
          </a:prstGeom>
        </p:spPr>
      </p:pic>
    </p:spTree>
    <p:extLst>
      <p:ext uri="{BB962C8B-B14F-4D97-AF65-F5344CB8AC3E}">
        <p14:creationId xmlns:p14="http://schemas.microsoft.com/office/powerpoint/2010/main" val="3936803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a 1"/>
          <p:cNvGraphicFramePr>
            <a:graphicFrameLocks noGrp="1"/>
          </p:cNvGraphicFramePr>
          <p:nvPr>
            <p:extLst>
              <p:ext uri="{D42A27DB-BD31-4B8C-83A1-F6EECF244321}">
                <p14:modId xmlns:p14="http://schemas.microsoft.com/office/powerpoint/2010/main" val="3931585909"/>
              </p:ext>
            </p:extLst>
          </p:nvPr>
        </p:nvGraphicFramePr>
        <p:xfrm>
          <a:off x="789709" y="1194950"/>
          <a:ext cx="10650682" cy="5422356"/>
        </p:xfrm>
        <a:graphic>
          <a:graphicData uri="http://schemas.openxmlformats.org/drawingml/2006/table">
            <a:tbl>
              <a:tblPr firstRow="1" firstCol="1" bandRow="1"/>
              <a:tblGrid>
                <a:gridCol w="1666968"/>
                <a:gridCol w="1076207"/>
                <a:gridCol w="1180760"/>
                <a:gridCol w="6726747"/>
              </a:tblGrid>
              <a:tr h="178049">
                <a:tc rowSpan="2">
                  <a:txBody>
                    <a:bodyPr/>
                    <a:lstStyle/>
                    <a:p>
                      <a:pPr algn="ctr">
                        <a:spcAft>
                          <a:spcPts val="0"/>
                        </a:spcAft>
                      </a:pPr>
                      <a:r>
                        <a:rPr lang="es-ES" sz="1800" b="1" dirty="0">
                          <a:effectLst/>
                          <a:latin typeface="Arial" panose="020B0604020202020204" pitchFamily="34" charset="0"/>
                          <a:ea typeface="Calibri" panose="020F0502020204030204" pitchFamily="34" charset="0"/>
                          <a:cs typeface="Arial" panose="020B0604020202020204" pitchFamily="34" charset="0"/>
                        </a:rPr>
                        <a:t>Etapa</a:t>
                      </a:r>
                      <a:endParaRPr lang="es-CR" sz="1400" dirty="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gridSpan="2">
                  <a:txBody>
                    <a:bodyPr/>
                    <a:lstStyle/>
                    <a:p>
                      <a:pPr algn="ctr">
                        <a:spcAft>
                          <a:spcPts val="0"/>
                        </a:spcAft>
                      </a:pPr>
                      <a:r>
                        <a:rPr lang="es-ES" sz="1800" b="1">
                          <a:effectLst/>
                          <a:latin typeface="Arial" panose="020B0604020202020204" pitchFamily="34" charset="0"/>
                          <a:ea typeface="Calibri" panose="020F0502020204030204" pitchFamily="34" charset="0"/>
                          <a:cs typeface="Arial" panose="020B0604020202020204" pitchFamily="34" charset="0"/>
                        </a:rPr>
                        <a:t>Códigos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c hMerge="1">
                  <a:txBody>
                    <a:bodyPr/>
                    <a:lstStyle/>
                    <a:p>
                      <a:endParaRPr lang="es-CR"/>
                    </a:p>
                  </a:txBody>
                  <a:tcPr/>
                </a:tc>
                <a:tc rowSpan="2">
                  <a:txBody>
                    <a:bodyPr/>
                    <a:lstStyle/>
                    <a:p>
                      <a:pPr algn="ctr">
                        <a:spcAft>
                          <a:spcPts val="0"/>
                        </a:spcAft>
                      </a:pPr>
                      <a:r>
                        <a:rPr lang="es-ES" sz="1800" b="1">
                          <a:effectLst/>
                          <a:latin typeface="Arial" panose="020B0604020202020204" pitchFamily="34" charset="0"/>
                          <a:ea typeface="Calibri" panose="020F0502020204030204" pitchFamily="34" charset="0"/>
                          <a:cs typeface="Arial" panose="020B0604020202020204" pitchFamily="34" charset="0"/>
                        </a:rPr>
                        <a:t>Finalidad del instrumento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BACC6"/>
                    </a:solidFill>
                  </a:tcPr>
                </a:tc>
              </a:tr>
              <a:tr h="145677">
                <a:tc vMerge="1">
                  <a:txBody>
                    <a:bodyPr/>
                    <a:lstStyle/>
                    <a:p>
                      <a:endParaRPr lang="es-CR"/>
                    </a:p>
                  </a:txBody>
                  <a:tcPr/>
                </a:tc>
                <a:tc>
                  <a:txBody>
                    <a:bodyPr/>
                    <a:lstStyle/>
                    <a:p>
                      <a:pPr algn="ctr">
                        <a:spcAft>
                          <a:spcPts val="0"/>
                        </a:spcAft>
                      </a:pPr>
                      <a:r>
                        <a:rPr lang="es-E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en siglas</a:t>
                      </a:r>
                      <a:endParaRPr lang="es-CR"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a:txBody>
                    <a:bodyPr/>
                    <a:lstStyle/>
                    <a:p>
                      <a:pPr algn="ctr">
                        <a:spcAft>
                          <a:spcPts val="0"/>
                        </a:spcAft>
                      </a:pPr>
                      <a:r>
                        <a:rPr lang="es-ES" sz="1200" dirty="0">
                          <a:solidFill>
                            <a:schemeClr val="bg1"/>
                          </a:solidFill>
                          <a:effectLst/>
                          <a:latin typeface="Arial" panose="020B0604020202020204" pitchFamily="34" charset="0"/>
                          <a:ea typeface="Calibri" panose="020F0502020204030204" pitchFamily="34" charset="0"/>
                          <a:cs typeface="Arial" panose="020B0604020202020204" pitchFamily="34" charset="0"/>
                        </a:rPr>
                        <a:t>con siglas y números</a:t>
                      </a:r>
                      <a:endParaRPr lang="es-CR" sz="140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2060"/>
                    </a:solidFill>
                  </a:tcPr>
                </a:tc>
                <a:tc vMerge="1">
                  <a:txBody>
                    <a:bodyPr/>
                    <a:lstStyle/>
                    <a:p>
                      <a:endParaRPr lang="es-CR"/>
                    </a:p>
                  </a:txBody>
                  <a:tcPr/>
                </a:tc>
              </a:tr>
              <a:tr h="323726">
                <a:tc rowSpan="2">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Prevención del conflicto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PC</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PC-01</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Registro de necesidades institucionales o factores influyentes en situaciones de conflicto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5588">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PC-02</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Informe anual de: a) acciones realizadas, b) logros, c) limitaciones, d) responsables de la ejecución y e) acciones pendientes</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gridSpan="4">
                  <a:txBody>
                    <a:bodyPr/>
                    <a:lstStyle/>
                    <a:p>
                      <a:pP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es-CR"/>
                    </a:p>
                  </a:txBody>
                  <a:tcPr/>
                </a:tc>
                <a:tc hMerge="1">
                  <a:txBody>
                    <a:bodyPr/>
                    <a:lstStyle/>
                    <a:p>
                      <a:endParaRPr lang="es-CR"/>
                    </a:p>
                  </a:txBody>
                  <a:tcPr/>
                </a:tc>
                <a:tc hMerge="1">
                  <a:txBody>
                    <a:bodyPr/>
                    <a:lstStyle/>
                    <a:p>
                      <a:endParaRPr lang="es-CR"/>
                    </a:p>
                  </a:txBody>
                  <a:tcPr/>
                </a:tc>
              </a:tr>
              <a:tr h="323726">
                <a:tc rowSpan="3">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Atención institucional de una situación potencial de conflicto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SPC</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SPC-01</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Recabar información aportada por las partes en conflicto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6">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SPC-02</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Analizar las pruebas para determinar las causas y consecuencias del conflicto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6">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SPC-03</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Registrar los acuerdos, las estrategias de seguimiento y los plazos de ejecución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gridSpan="4">
                  <a:txBody>
                    <a:bodyPr/>
                    <a:lstStyle/>
                    <a:p>
                      <a:pP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es-CR"/>
                    </a:p>
                  </a:txBody>
                  <a:tcPr/>
                </a:tc>
                <a:tc hMerge="1">
                  <a:txBody>
                    <a:bodyPr/>
                    <a:lstStyle/>
                    <a:p>
                      <a:endParaRPr lang="es-CR"/>
                    </a:p>
                  </a:txBody>
                  <a:tcPr/>
                </a:tc>
                <a:tc hMerge="1">
                  <a:txBody>
                    <a:bodyPr/>
                    <a:lstStyle/>
                    <a:p>
                      <a:endParaRPr lang="es-CR"/>
                    </a:p>
                  </a:txBody>
                  <a:tcPr/>
                </a:tc>
              </a:tr>
              <a:tr h="323726">
                <a:tc rowSpan="4">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Atención de cierre institucional por supuesto conflicto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ACI</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ACI-01</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Registrar el estado de la situación en el centro educativo durante la visita inicial</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6">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ACI-02</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Identificar las personas que integran los grupos organizados</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ACI-03</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Elaborar el acta de reunión, sea ésta formal o informal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ACI-04</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Realizar el informe sumario de los hechos</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gridSpan="4">
                  <a:txBody>
                    <a:bodyPr/>
                    <a:lstStyle/>
                    <a:p>
                      <a:pP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6E3BC"/>
                    </a:solidFill>
                  </a:tcPr>
                </a:tc>
                <a:tc hMerge="1">
                  <a:txBody>
                    <a:bodyPr/>
                    <a:lstStyle/>
                    <a:p>
                      <a:endParaRPr lang="es-CR"/>
                    </a:p>
                  </a:txBody>
                  <a:tcPr/>
                </a:tc>
                <a:tc hMerge="1">
                  <a:txBody>
                    <a:bodyPr/>
                    <a:lstStyle/>
                    <a:p>
                      <a:endParaRPr lang="es-CR"/>
                    </a:p>
                  </a:txBody>
                  <a:tcPr/>
                </a:tc>
                <a:tc hMerge="1">
                  <a:txBody>
                    <a:bodyPr/>
                    <a:lstStyle/>
                    <a:p>
                      <a:endParaRPr lang="es-CR"/>
                    </a:p>
                  </a:txBody>
                  <a:tcPr/>
                </a:tc>
              </a:tr>
              <a:tr h="323726">
                <a:tc rowSpan="4">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Seguimiento regional a funcionarios e instituciones</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4">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SR</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SR-01</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dirty="0" smtClean="0">
                          <a:effectLst/>
                          <a:latin typeface="Arial" panose="020B0604020202020204" pitchFamily="34" charset="0"/>
                          <a:ea typeface="Calibri" panose="020F0502020204030204" pitchFamily="34" charset="0"/>
                          <a:cs typeface="Arial" panose="020B0604020202020204" pitchFamily="34" charset="0"/>
                        </a:rPr>
                        <a:t>Identificación de necesidades  </a:t>
                      </a:r>
                      <a:endParaRPr lang="es-CR" sz="1400" dirty="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6">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SR-02</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Elaborar el plan remedial de seguimiento y apoyo al funcionario</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1863">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SR-03</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Brindar seguimiento al desempeño del funcionario </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3726">
                <a:tc vMerge="1">
                  <a:txBody>
                    <a:bodyPr/>
                    <a:lstStyle/>
                    <a:p>
                      <a:endParaRPr lang="es-CR"/>
                    </a:p>
                  </a:txBody>
                  <a:tcPr/>
                </a:tc>
                <a:tc vMerge="1">
                  <a:txBody>
                    <a:bodyPr/>
                    <a:lstStyle/>
                    <a:p>
                      <a:endParaRPr lang="es-CR"/>
                    </a:p>
                  </a:txBody>
                  <a:tcPr/>
                </a:tc>
                <a:tc>
                  <a:txBody>
                    <a:bodyPr/>
                    <a:lstStyle/>
                    <a:p>
                      <a:pPr algn="ctr">
                        <a:spcAft>
                          <a:spcPts val="0"/>
                        </a:spcAft>
                      </a:pPr>
                      <a:r>
                        <a:rPr lang="es-ES" sz="1400">
                          <a:effectLst/>
                          <a:latin typeface="Arial" panose="020B0604020202020204" pitchFamily="34" charset="0"/>
                          <a:ea typeface="Calibri" panose="020F0502020204030204" pitchFamily="34" charset="0"/>
                          <a:cs typeface="Arial" panose="020B0604020202020204" pitchFamily="34" charset="0"/>
                        </a:rPr>
                        <a:t>SR-04</a:t>
                      </a:r>
                      <a:endParaRPr lang="es-CR" sz="140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s-ES" sz="1400" dirty="0">
                          <a:effectLst/>
                          <a:latin typeface="Arial" panose="020B0604020202020204" pitchFamily="34" charset="0"/>
                          <a:ea typeface="Calibri" panose="020F0502020204030204" pitchFamily="34" charset="0"/>
                          <a:cs typeface="Arial" panose="020B0604020202020204" pitchFamily="34" charset="0"/>
                        </a:rPr>
                        <a:t>Elaborar plan remedial de seguimiento a la institución afectada </a:t>
                      </a:r>
                      <a:endParaRPr lang="es-CR" sz="1400" dirty="0">
                        <a:effectLst/>
                        <a:latin typeface="Arial" panose="020B0604020202020204" pitchFamily="34" charset="0"/>
                        <a:ea typeface="Calibri" panose="020F0502020204030204" pitchFamily="34" charset="0"/>
                        <a:cs typeface="Arial" panose="020B0604020202020204" pitchFamily="34" charset="0"/>
                      </a:endParaRPr>
                    </a:p>
                  </a:txBody>
                  <a:tcPr marL="61383" marR="61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CuadroTexto 3"/>
          <p:cNvSpPr txBox="1"/>
          <p:nvPr/>
        </p:nvSpPr>
        <p:spPr>
          <a:xfrm>
            <a:off x="509155" y="371578"/>
            <a:ext cx="10110354" cy="615553"/>
          </a:xfrm>
          <a:prstGeom prst="rect">
            <a:avLst/>
          </a:prstGeom>
          <a:noFill/>
        </p:spPr>
        <p:txBody>
          <a:bodyPr wrap="square" rtlCol="0">
            <a:spAutoFit/>
          </a:bodyPr>
          <a:lstStyle/>
          <a:p>
            <a:r>
              <a:rPr lang="es-CR"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Instrumentos de trabajo </a:t>
            </a:r>
            <a:r>
              <a:rPr lang="es-CR" sz="28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(por etapa) </a:t>
            </a:r>
            <a:endParaRPr lang="es-CR" sz="28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445894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o 15"/>
          <p:cNvGrpSpPr/>
          <p:nvPr/>
        </p:nvGrpSpPr>
        <p:grpSpPr>
          <a:xfrm>
            <a:off x="-9179" y="-1"/>
            <a:ext cx="12201179" cy="6705099"/>
            <a:chOff x="-9179" y="-1"/>
            <a:chExt cx="12201179" cy="6705099"/>
          </a:xfrm>
        </p:grpSpPr>
        <p:cxnSp>
          <p:nvCxnSpPr>
            <p:cNvPr id="14" name="Conector recto 13"/>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Rectángulo 5"/>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15000"/>
                </a:lnSpc>
                <a:spcAft>
                  <a:spcPts val="1000"/>
                </a:spcAft>
              </a:pPr>
              <a:r>
                <a:rPr lang="es-ES" sz="4300" b="1" dirty="0">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s-ES" sz="3600" b="1" dirty="0" smtClean="0">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Instrumento N° SR-04</a:t>
              </a:r>
            </a:p>
            <a:p>
              <a:pPr>
                <a:lnSpc>
                  <a:spcPct val="115000"/>
                </a:lnSpc>
                <a:spcAft>
                  <a:spcPts val="1000"/>
                </a:spcAft>
              </a:pPr>
              <a:r>
                <a:rPr lang="es-ES" sz="3600" b="1" dirty="0" smtClean="0">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Plan remedial</a:t>
              </a:r>
              <a:endParaRPr lang="es-CR" sz="3600" dirty="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7" name="Elipse 6"/>
            <p:cNvSpPr/>
            <p:nvPr/>
          </p:nvSpPr>
          <p:spPr>
            <a:xfrm>
              <a:off x="4849697" y="287916"/>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8" name="Imagen 7"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637779"/>
              <a:ext cx="1512398" cy="981522"/>
            </a:xfrm>
            <a:prstGeom prst="rect">
              <a:avLst/>
            </a:prstGeom>
            <a:noFill/>
            <a:ln>
              <a:noFill/>
            </a:ln>
          </p:spPr>
        </p:pic>
        <p:sp>
          <p:nvSpPr>
            <p:cNvPr id="9" name="Rectángulo 8"/>
            <p:cNvSpPr/>
            <p:nvPr/>
          </p:nvSpPr>
          <p:spPr>
            <a:xfrm>
              <a:off x="-9179" y="1974272"/>
              <a:ext cx="2286000" cy="4333010"/>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11" name="Conector recto 10"/>
            <p:cNvCxnSpPr/>
            <p:nvPr/>
          </p:nvCxnSpPr>
          <p:spPr>
            <a:xfrm>
              <a:off x="1584614" y="523670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6001788" y="5981823"/>
              <a:ext cx="1577340" cy="723275"/>
            </a:xfrm>
            <a:prstGeom prst="rect">
              <a:avLst/>
            </a:prstGeom>
            <a:noFill/>
          </p:spPr>
          <p:txBody>
            <a:bodyPr wrap="square" rtlCol="0">
              <a:spAutoFit/>
            </a:bodyPr>
            <a:lstStyle/>
            <a:p>
              <a:pPr algn="ctr"/>
              <a:r>
                <a:rPr lang="es-CR" sz="4100" b="1" dirty="0" smtClean="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2018</a:t>
              </a:r>
              <a:endParaRPr lang="es-CR" sz="4100" b="1" dirty="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15" name="Rectángulo 14"/>
            <p:cNvSpPr/>
            <p:nvPr/>
          </p:nvSpPr>
          <p:spPr>
            <a:xfrm>
              <a:off x="2971800" y="1569424"/>
              <a:ext cx="5989320" cy="1172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grpSp>
      <p:pic>
        <p:nvPicPr>
          <p:cNvPr id="4" name="Imagen 3"/>
          <p:cNvPicPr>
            <a:picLocks noChangeAspect="1"/>
          </p:cNvPicPr>
          <p:nvPr/>
        </p:nvPicPr>
        <p:blipFill rotWithShape="1">
          <a:blip r:embed="rId4"/>
          <a:srcRect l="9545" t="28485" r="31478" b="32879"/>
          <a:stretch/>
        </p:blipFill>
        <p:spPr>
          <a:xfrm>
            <a:off x="2763982" y="2066484"/>
            <a:ext cx="7869659" cy="2899947"/>
          </a:xfrm>
          <a:prstGeom prst="rect">
            <a:avLst/>
          </a:prstGeom>
        </p:spPr>
      </p:pic>
    </p:spTree>
    <p:extLst>
      <p:ext uri="{BB962C8B-B14F-4D97-AF65-F5344CB8AC3E}">
        <p14:creationId xmlns:p14="http://schemas.microsoft.com/office/powerpoint/2010/main" val="12377119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o 15"/>
          <p:cNvGrpSpPr/>
          <p:nvPr/>
        </p:nvGrpSpPr>
        <p:grpSpPr>
          <a:xfrm>
            <a:off x="-9179" y="-1"/>
            <a:ext cx="12201179" cy="6705099"/>
            <a:chOff x="-9179" y="-1"/>
            <a:chExt cx="12201179" cy="6705099"/>
          </a:xfrm>
        </p:grpSpPr>
        <p:cxnSp>
          <p:nvCxnSpPr>
            <p:cNvPr id="14" name="Conector recto 13"/>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Rectángulo 5"/>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7" name="Elipse 6"/>
            <p:cNvSpPr/>
            <p:nvPr/>
          </p:nvSpPr>
          <p:spPr>
            <a:xfrm>
              <a:off x="4849697" y="287916"/>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8" name="Imagen 7"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637779"/>
              <a:ext cx="1512398" cy="981522"/>
            </a:xfrm>
            <a:prstGeom prst="rect">
              <a:avLst/>
            </a:prstGeom>
            <a:noFill/>
            <a:ln>
              <a:noFill/>
            </a:ln>
          </p:spPr>
        </p:pic>
        <p:sp>
          <p:nvSpPr>
            <p:cNvPr id="9" name="Rectángulo 8"/>
            <p:cNvSpPr/>
            <p:nvPr/>
          </p:nvSpPr>
          <p:spPr>
            <a:xfrm>
              <a:off x="-9179" y="1974272"/>
              <a:ext cx="2286000" cy="4333010"/>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11" name="Conector recto 10"/>
            <p:cNvCxnSpPr/>
            <p:nvPr/>
          </p:nvCxnSpPr>
          <p:spPr>
            <a:xfrm>
              <a:off x="1584614" y="523670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6001788" y="5981823"/>
              <a:ext cx="1577340" cy="723275"/>
            </a:xfrm>
            <a:prstGeom prst="rect">
              <a:avLst/>
            </a:prstGeom>
            <a:noFill/>
          </p:spPr>
          <p:txBody>
            <a:bodyPr wrap="square" rtlCol="0">
              <a:spAutoFit/>
            </a:bodyPr>
            <a:lstStyle/>
            <a:p>
              <a:pPr algn="ctr"/>
              <a:r>
                <a:rPr lang="es-CR" sz="4100" b="1" dirty="0" smtClean="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2018</a:t>
              </a:r>
              <a:endParaRPr lang="es-CR" sz="4100" b="1" dirty="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15" name="Rectángulo 14"/>
            <p:cNvSpPr/>
            <p:nvPr/>
          </p:nvSpPr>
          <p:spPr>
            <a:xfrm>
              <a:off x="2971800" y="1569424"/>
              <a:ext cx="5989320" cy="1172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grpSp>
      <p:pic>
        <p:nvPicPr>
          <p:cNvPr id="2" name="Imagen 1"/>
          <p:cNvPicPr>
            <a:picLocks noChangeAspect="1"/>
          </p:cNvPicPr>
          <p:nvPr/>
        </p:nvPicPr>
        <p:blipFill rotWithShape="1">
          <a:blip r:embed="rId4"/>
          <a:srcRect l="9460" t="35302" r="31221" b="39546"/>
          <a:stretch/>
        </p:blipFill>
        <p:spPr>
          <a:xfrm>
            <a:off x="2464347" y="2223984"/>
            <a:ext cx="9298163" cy="2217665"/>
          </a:xfrm>
          <a:prstGeom prst="rect">
            <a:avLst/>
          </a:prstGeom>
        </p:spPr>
      </p:pic>
    </p:spTree>
    <p:extLst>
      <p:ext uri="{BB962C8B-B14F-4D97-AF65-F5344CB8AC3E}">
        <p14:creationId xmlns:p14="http://schemas.microsoft.com/office/powerpoint/2010/main" val="3569470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upo 51"/>
          <p:cNvGrpSpPr/>
          <p:nvPr/>
        </p:nvGrpSpPr>
        <p:grpSpPr>
          <a:xfrm>
            <a:off x="10391" y="116900"/>
            <a:ext cx="6546276" cy="1839191"/>
            <a:chOff x="0" y="116900"/>
            <a:chExt cx="6546276" cy="1839191"/>
          </a:xfrm>
        </p:grpSpPr>
        <p:sp>
          <p:nvSpPr>
            <p:cNvPr id="44" name="Elipse 43"/>
            <p:cNvSpPr/>
            <p:nvPr/>
          </p:nvSpPr>
          <p:spPr>
            <a:xfrm>
              <a:off x="0" y="116900"/>
              <a:ext cx="6546276" cy="1839191"/>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3" name="Rectángulo redondeado 2"/>
            <p:cNvSpPr/>
            <p:nvPr/>
          </p:nvSpPr>
          <p:spPr>
            <a:xfrm>
              <a:off x="2535383" y="298740"/>
              <a:ext cx="1475509" cy="436418"/>
            </a:xfrm>
            <a:prstGeom prst="round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Capítulo 1</a:t>
              </a:r>
              <a:endParaRPr lang="es-CR"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Rectángulo redondeado 3"/>
            <p:cNvSpPr/>
            <p:nvPr/>
          </p:nvSpPr>
          <p:spPr>
            <a:xfrm>
              <a:off x="955965" y="859850"/>
              <a:ext cx="1475509" cy="436418"/>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Marco conceptual</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Rectángulo redondeado 4"/>
            <p:cNvSpPr/>
            <p:nvPr/>
          </p:nvSpPr>
          <p:spPr>
            <a:xfrm>
              <a:off x="2535383" y="1202750"/>
              <a:ext cx="1475509" cy="436418"/>
            </a:xfrm>
            <a:prstGeom prst="roundRect">
              <a:avLst/>
            </a:prstGeom>
            <a:solidFill>
              <a:srgbClr val="00206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Situaciones generadoras</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Rectángulo redondeado 5"/>
            <p:cNvSpPr/>
            <p:nvPr/>
          </p:nvSpPr>
          <p:spPr>
            <a:xfrm>
              <a:off x="4114801" y="859850"/>
              <a:ext cx="1475509" cy="436418"/>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Terminología de uso común</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cxnSp>
          <p:nvCxnSpPr>
            <p:cNvPr id="10" name="Conector recto de flecha 9"/>
            <p:cNvCxnSpPr>
              <a:stCxn id="3" idx="2"/>
              <a:endCxn id="5" idx="0"/>
            </p:cNvCxnSpPr>
            <p:nvPr/>
          </p:nvCxnSpPr>
          <p:spPr>
            <a:xfrm>
              <a:off x="3273138" y="735158"/>
              <a:ext cx="0" cy="4675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Conector angular 11"/>
            <p:cNvCxnSpPr>
              <a:stCxn id="3" idx="3"/>
              <a:endCxn id="6" idx="0"/>
            </p:cNvCxnSpPr>
            <p:nvPr/>
          </p:nvCxnSpPr>
          <p:spPr>
            <a:xfrm>
              <a:off x="4010892" y="516949"/>
              <a:ext cx="841664" cy="342901"/>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Conector angular 13"/>
            <p:cNvCxnSpPr>
              <a:stCxn id="3" idx="1"/>
              <a:endCxn id="4" idx="0"/>
            </p:cNvCxnSpPr>
            <p:nvPr/>
          </p:nvCxnSpPr>
          <p:spPr>
            <a:xfrm rot="10800000" flipV="1">
              <a:off x="1693721" y="516948"/>
              <a:ext cx="841663" cy="342901"/>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3" name="Grupo 52"/>
          <p:cNvGrpSpPr/>
          <p:nvPr/>
        </p:nvGrpSpPr>
        <p:grpSpPr>
          <a:xfrm>
            <a:off x="0" y="1906731"/>
            <a:ext cx="12192000" cy="3041940"/>
            <a:chOff x="0" y="1909337"/>
            <a:chExt cx="12192000" cy="3041940"/>
          </a:xfrm>
        </p:grpSpPr>
        <p:sp>
          <p:nvSpPr>
            <p:cNvPr id="45" name="Elipse 44"/>
            <p:cNvSpPr/>
            <p:nvPr/>
          </p:nvSpPr>
          <p:spPr>
            <a:xfrm>
              <a:off x="0" y="1909337"/>
              <a:ext cx="12192000" cy="3041940"/>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8" name="Rectángulo redondeado 17"/>
            <p:cNvSpPr/>
            <p:nvPr/>
          </p:nvSpPr>
          <p:spPr>
            <a:xfrm>
              <a:off x="5358244" y="2436677"/>
              <a:ext cx="1475509" cy="436418"/>
            </a:xfrm>
            <a:prstGeom prst="round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Capítulo 2</a:t>
              </a:r>
              <a:endParaRPr lang="es-CR"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0" name="Rectángulo redondeado 19"/>
            <p:cNvSpPr/>
            <p:nvPr/>
          </p:nvSpPr>
          <p:spPr>
            <a:xfrm>
              <a:off x="592280" y="3215995"/>
              <a:ext cx="2088576" cy="706580"/>
            </a:xfrm>
            <a:prstGeom prst="round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Pautas generales para la prevención de conflictos</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1" name="Rectángulo redondeado 20"/>
            <p:cNvSpPr/>
            <p:nvPr/>
          </p:nvSpPr>
          <p:spPr>
            <a:xfrm>
              <a:off x="2821130" y="3215998"/>
              <a:ext cx="2088576" cy="706580"/>
            </a:xfrm>
            <a:prstGeom prst="roundRect">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 institucional de una situación potencial de conflicto</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2" name="Rectángulo redondeado 21"/>
            <p:cNvSpPr/>
            <p:nvPr/>
          </p:nvSpPr>
          <p:spPr>
            <a:xfrm>
              <a:off x="5049980" y="3215996"/>
              <a:ext cx="2088576" cy="706580"/>
            </a:xfrm>
            <a:prstGeom prst="roundRect">
              <a:avLst/>
            </a:prstGeom>
            <a:solidFill>
              <a:schemeClr val="accent1">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Atención de cierre institucional por supuesto conflicto</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3" name="Rectángulo redondeado 22"/>
            <p:cNvSpPr/>
            <p:nvPr/>
          </p:nvSpPr>
          <p:spPr>
            <a:xfrm>
              <a:off x="7278830" y="3215995"/>
              <a:ext cx="2088576" cy="706580"/>
            </a:xfrm>
            <a:prstGeom prst="roundRect">
              <a:avLst/>
            </a:prstGeom>
            <a:solidFill>
              <a:schemeClr val="tx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Declaratoria administrativa del conflicto</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24" name="Rectángulo redondeado 23"/>
            <p:cNvSpPr/>
            <p:nvPr/>
          </p:nvSpPr>
          <p:spPr>
            <a:xfrm>
              <a:off x="9507680" y="3215995"/>
              <a:ext cx="2088576" cy="706580"/>
            </a:xfrm>
            <a:prstGeom prst="roundRect">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Seguimiento regional a funcionarios e instituciones</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cxnSp>
          <p:nvCxnSpPr>
            <p:cNvPr id="27" name="Conector recto de flecha 26"/>
            <p:cNvCxnSpPr>
              <a:stCxn id="18" idx="2"/>
              <a:endCxn id="22" idx="0"/>
            </p:cNvCxnSpPr>
            <p:nvPr/>
          </p:nvCxnSpPr>
          <p:spPr>
            <a:xfrm flipH="1">
              <a:off x="6094268" y="2873095"/>
              <a:ext cx="1731" cy="34290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Conector angular 28"/>
            <p:cNvCxnSpPr>
              <a:stCxn id="18" idx="2"/>
              <a:endCxn id="21" idx="0"/>
            </p:cNvCxnSpPr>
            <p:nvPr/>
          </p:nvCxnSpPr>
          <p:spPr>
            <a:xfrm rot="5400000">
              <a:off x="4809258" y="1929256"/>
              <a:ext cx="342903" cy="2230581"/>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Conector angular 30"/>
            <p:cNvCxnSpPr>
              <a:stCxn id="18" idx="2"/>
              <a:endCxn id="23" idx="0"/>
            </p:cNvCxnSpPr>
            <p:nvPr/>
          </p:nvCxnSpPr>
          <p:spPr>
            <a:xfrm rot="16200000" flipH="1">
              <a:off x="7038108" y="1930985"/>
              <a:ext cx="342900" cy="2227119"/>
            </a:xfrm>
            <a:prstGeom prst="bentConnector3">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Conector angular 32"/>
            <p:cNvCxnSpPr>
              <a:stCxn id="18" idx="1"/>
              <a:endCxn id="20" idx="0"/>
            </p:cNvCxnSpPr>
            <p:nvPr/>
          </p:nvCxnSpPr>
          <p:spPr>
            <a:xfrm rot="10800000" flipV="1">
              <a:off x="1636568" y="2654885"/>
              <a:ext cx="3721676" cy="561109"/>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Conector angular 34"/>
            <p:cNvCxnSpPr>
              <a:stCxn id="18" idx="3"/>
              <a:endCxn id="24" idx="0"/>
            </p:cNvCxnSpPr>
            <p:nvPr/>
          </p:nvCxnSpPr>
          <p:spPr>
            <a:xfrm>
              <a:off x="6833753" y="2654886"/>
              <a:ext cx="3718215" cy="561109"/>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54" name="Grupo 53"/>
          <p:cNvGrpSpPr/>
          <p:nvPr/>
        </p:nvGrpSpPr>
        <p:grpSpPr>
          <a:xfrm>
            <a:off x="6743699" y="4899306"/>
            <a:ext cx="5437909" cy="1839191"/>
            <a:chOff x="6754090" y="4899306"/>
            <a:chExt cx="5437909" cy="1839191"/>
          </a:xfrm>
        </p:grpSpPr>
        <p:sp>
          <p:nvSpPr>
            <p:cNvPr id="48" name="Elipse 47"/>
            <p:cNvSpPr/>
            <p:nvPr/>
          </p:nvSpPr>
          <p:spPr>
            <a:xfrm>
              <a:off x="6754090" y="4899306"/>
              <a:ext cx="5437909" cy="1839191"/>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1" name="Rectángulo redondeado 40"/>
            <p:cNvSpPr/>
            <p:nvPr/>
          </p:nvSpPr>
          <p:spPr>
            <a:xfrm>
              <a:off x="8524007" y="5122716"/>
              <a:ext cx="1475509" cy="436418"/>
            </a:xfrm>
            <a:prstGeom prst="roundRect">
              <a:avLst/>
            </a:prstGeom>
            <a:solidFill>
              <a:schemeClr val="bg2">
                <a:lumMod val="2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Capítulo 3</a:t>
              </a:r>
              <a:endParaRPr lang="es-CR"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3" name="Rectángulo redondeado 42"/>
            <p:cNvSpPr/>
            <p:nvPr/>
          </p:nvSpPr>
          <p:spPr>
            <a:xfrm>
              <a:off x="9710307" y="5922802"/>
              <a:ext cx="1475509" cy="436418"/>
            </a:xfrm>
            <a:prstGeom prst="roundRect">
              <a:avLst/>
            </a:prstGeom>
            <a:solidFill>
              <a:srgbClr val="006666"/>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1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Instrumentos de trabajo</a:t>
              </a:r>
              <a:endParaRPr lang="es-CR" sz="1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cxnSp>
          <p:nvCxnSpPr>
            <p:cNvPr id="50" name="Conector angular 49"/>
            <p:cNvCxnSpPr>
              <a:stCxn id="41" idx="2"/>
              <a:endCxn id="43" idx="1"/>
            </p:cNvCxnSpPr>
            <p:nvPr/>
          </p:nvCxnSpPr>
          <p:spPr>
            <a:xfrm rot="16200000" flipH="1">
              <a:off x="9195096" y="5625799"/>
              <a:ext cx="581877" cy="448545"/>
            </a:xfrm>
            <a:prstGeom prst="bentConnector2">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55" name="CuadroTexto 54"/>
          <p:cNvSpPr txBox="1"/>
          <p:nvPr/>
        </p:nvSpPr>
        <p:spPr>
          <a:xfrm>
            <a:off x="8063348" y="157123"/>
            <a:ext cx="3938154" cy="1077218"/>
          </a:xfrm>
          <a:prstGeom prst="rect">
            <a:avLst/>
          </a:prstGeom>
          <a:noFill/>
        </p:spPr>
        <p:txBody>
          <a:bodyPr wrap="square" rtlCol="0">
            <a:spAutoFit/>
          </a:bodyPr>
          <a:lstStyle/>
          <a:p>
            <a:pPr algn="r"/>
            <a:r>
              <a:rPr lang="es-CR" sz="32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Estructura interna del Manual</a:t>
            </a:r>
            <a:endParaRPr lang="es-CR" sz="32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241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upo 15"/>
          <p:cNvGrpSpPr/>
          <p:nvPr/>
        </p:nvGrpSpPr>
        <p:grpSpPr>
          <a:xfrm>
            <a:off x="-9179" y="-1"/>
            <a:ext cx="12201179" cy="6705099"/>
            <a:chOff x="-9179" y="-1"/>
            <a:chExt cx="12201179" cy="6705099"/>
          </a:xfrm>
        </p:grpSpPr>
        <p:cxnSp>
          <p:nvCxnSpPr>
            <p:cNvPr id="14" name="Conector recto 13"/>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Rectángulo 5"/>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7" name="Elipse 6"/>
            <p:cNvSpPr/>
            <p:nvPr/>
          </p:nvSpPr>
          <p:spPr>
            <a:xfrm>
              <a:off x="4849697" y="287916"/>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4" name="Cuadro de texto 86"/>
            <p:cNvSpPr txBox="1"/>
            <p:nvPr/>
          </p:nvSpPr>
          <p:spPr>
            <a:xfrm>
              <a:off x="2462645" y="2719388"/>
              <a:ext cx="8655627" cy="2088572"/>
            </a:xfrm>
            <a:prstGeom prst="rect">
              <a:avLst/>
            </a:prstGeom>
            <a:solidFill>
              <a:schemeClr val="bg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s-CR" sz="4100" dirty="0" smtClean="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rPr>
                <a:t>Otros insumos a considerar en el acompañamiento a las DRE en atención de situaciones de conflicto </a:t>
              </a:r>
              <a:endParaRPr lang="es-CR" sz="4100" dirty="0">
                <a:solidFill>
                  <a:schemeClr val="accent1">
                    <a:lumMod val="75000"/>
                  </a:schemeClr>
                </a:solidFill>
                <a:effectLst/>
                <a:latin typeface="Arial" panose="020B0604020202020204" pitchFamily="34" charset="0"/>
                <a:ea typeface="Calibri" panose="020F0502020204030204" pitchFamily="34" charset="0"/>
                <a:cs typeface="Arial" panose="020B0604020202020204" pitchFamily="34" charset="0"/>
              </a:endParaRPr>
            </a:p>
          </p:txBody>
        </p:sp>
        <p:pic>
          <p:nvPicPr>
            <p:cNvPr id="8" name="Imagen 7"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637779"/>
              <a:ext cx="1512398" cy="981522"/>
            </a:xfrm>
            <a:prstGeom prst="rect">
              <a:avLst/>
            </a:prstGeom>
            <a:noFill/>
            <a:ln>
              <a:noFill/>
            </a:ln>
          </p:spPr>
        </p:pic>
        <p:sp>
          <p:nvSpPr>
            <p:cNvPr id="9" name="Rectángulo 8"/>
            <p:cNvSpPr/>
            <p:nvPr/>
          </p:nvSpPr>
          <p:spPr>
            <a:xfrm>
              <a:off x="-9179" y="1974272"/>
              <a:ext cx="2286000" cy="4333010"/>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11" name="Conector recto 10"/>
            <p:cNvCxnSpPr/>
            <p:nvPr/>
          </p:nvCxnSpPr>
          <p:spPr>
            <a:xfrm>
              <a:off x="1584614" y="523670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6001788" y="5981823"/>
              <a:ext cx="1577340" cy="723275"/>
            </a:xfrm>
            <a:prstGeom prst="rect">
              <a:avLst/>
            </a:prstGeom>
            <a:noFill/>
          </p:spPr>
          <p:txBody>
            <a:bodyPr wrap="square" rtlCol="0">
              <a:spAutoFit/>
            </a:bodyPr>
            <a:lstStyle/>
            <a:p>
              <a:pPr algn="ctr"/>
              <a:r>
                <a:rPr lang="es-CR" sz="4100" b="1" dirty="0" smtClean="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rPr>
                <a:t>2018</a:t>
              </a:r>
              <a:endParaRPr lang="es-CR" sz="4100" b="1" dirty="0">
                <a:solidFill>
                  <a:schemeClr val="dk1"/>
                </a:solidFill>
                <a:effectLst>
                  <a:outerShdw blurRad="50800" dist="38100" dir="2700000" algn="tl">
                    <a:srgbClr val="000000">
                      <a:alpha val="40000"/>
                    </a:srgbClr>
                  </a:outerShdw>
                </a:effectLst>
                <a:latin typeface="Arial" panose="020B0604020202020204" pitchFamily="34" charset="0"/>
                <a:ea typeface="Calibri" panose="020F0502020204030204" pitchFamily="34" charset="0"/>
                <a:cs typeface="Arial" panose="020B0604020202020204" pitchFamily="34" charset="0"/>
              </a:endParaRPr>
            </a:p>
          </p:txBody>
        </p:sp>
        <p:sp>
          <p:nvSpPr>
            <p:cNvPr id="15" name="Rectángulo 14"/>
            <p:cNvSpPr/>
            <p:nvPr/>
          </p:nvSpPr>
          <p:spPr>
            <a:xfrm>
              <a:off x="2971800" y="1569424"/>
              <a:ext cx="5989320" cy="11728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dirty="0"/>
            </a:p>
          </p:txBody>
        </p:sp>
      </p:grpSp>
    </p:spTree>
    <p:extLst>
      <p:ext uri="{BB962C8B-B14F-4D97-AF65-F5344CB8AC3E}">
        <p14:creationId xmlns:p14="http://schemas.microsoft.com/office/powerpoint/2010/main" val="4539858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3356265" y="2514883"/>
            <a:ext cx="7755770" cy="3170099"/>
          </a:xfrm>
          <a:prstGeom prst="rect">
            <a:avLst/>
          </a:prstGeom>
          <a:solidFill>
            <a:schemeClr val="bg1"/>
          </a:solidFill>
        </p:spPr>
        <p:txBody>
          <a:bodyPr wrap="square" rtlCol="0">
            <a:spAutoFit/>
          </a:bodyPr>
          <a:lstStyle/>
          <a:p>
            <a:pPr algn="ctr"/>
            <a:r>
              <a:rPr lang="es-CR" sz="4000" b="1" dirty="0" smtClean="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Categorización de Centros Educativos</a:t>
            </a:r>
          </a:p>
          <a:p>
            <a:pPr algn="ctr"/>
            <a:endParaRPr lang="es-CR" sz="4000" dirty="0">
              <a:latin typeface="Arial" panose="020B0604020202020204" pitchFamily="34" charset="0"/>
              <a:cs typeface="Arial" panose="020B0604020202020204" pitchFamily="34" charset="0"/>
            </a:endParaRPr>
          </a:p>
          <a:p>
            <a:pPr algn="ctr"/>
            <a:r>
              <a:rPr lang="es-CR" sz="4000" dirty="0" smtClean="0">
                <a:latin typeface="Arial" panose="020B0604020202020204" pitchFamily="34" charset="0"/>
                <a:cs typeface="Arial" panose="020B0604020202020204" pitchFamily="34" charset="0"/>
              </a:rPr>
              <a:t>Resolución MEP 558-2013 del 31 de enero del 2013</a:t>
            </a:r>
          </a:p>
        </p:txBody>
      </p:sp>
    </p:spTree>
    <p:extLst>
      <p:ext uri="{BB962C8B-B14F-4D97-AF65-F5344CB8AC3E}">
        <p14:creationId xmlns:p14="http://schemas.microsoft.com/office/powerpoint/2010/main" val="237043103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Clasificación:</a:t>
            </a:r>
          </a:p>
        </p:txBody>
      </p:sp>
      <p:sp>
        <p:nvSpPr>
          <p:cNvPr id="12" name="Subtítulo 11"/>
          <p:cNvSpPr>
            <a:spLocks noGrp="1"/>
          </p:cNvSpPr>
          <p:nvPr>
            <p:ph type="subTitle" idx="1"/>
          </p:nvPr>
        </p:nvSpPr>
        <p:spPr>
          <a:xfrm>
            <a:off x="2626824" y="3377046"/>
            <a:ext cx="8704462" cy="2474736"/>
          </a:xfrm>
        </p:spPr>
        <p:txBody>
          <a:bodyPr>
            <a:normAutofit fontScale="92500" lnSpcReduction="20000"/>
          </a:bodyPr>
          <a:lstStyle/>
          <a:p>
            <a:pPr algn="just"/>
            <a:r>
              <a:rPr lang="es-CR" dirty="0" smtClean="0"/>
              <a:t>Centro de enseñanza preescolar 1: matrícula hasta 89 alumnos.</a:t>
            </a:r>
          </a:p>
          <a:p>
            <a:pPr algn="just"/>
            <a:r>
              <a:rPr lang="es-CR" dirty="0" smtClean="0"/>
              <a:t>Centro de enseñanza preescolar 2: matrícula de 90 a 199 alumnos.</a:t>
            </a:r>
          </a:p>
          <a:p>
            <a:pPr algn="just"/>
            <a:r>
              <a:rPr lang="es-CR" dirty="0" smtClean="0"/>
              <a:t>Centro de enseñanza preescolar 3: matrícula superior a 200 alumnos.</a:t>
            </a:r>
          </a:p>
          <a:p>
            <a:pPr algn="just"/>
            <a:r>
              <a:rPr lang="es-CR" dirty="0"/>
              <a:t>Centro educativo de enseñanza general básica </a:t>
            </a:r>
            <a:r>
              <a:rPr lang="es-CR" dirty="0" err="1"/>
              <a:t>unidocente</a:t>
            </a:r>
            <a:r>
              <a:rPr lang="es-CR" dirty="0"/>
              <a:t>: matrícula hasta 30 alumnos, en está modalidad no </a:t>
            </a:r>
            <a:r>
              <a:rPr lang="es-CR" dirty="0" smtClean="0"/>
              <a:t>hay nombramientos </a:t>
            </a:r>
            <a:r>
              <a:rPr lang="es-CR" dirty="0"/>
              <a:t>en propiedad. </a:t>
            </a:r>
          </a:p>
          <a:p>
            <a:pPr algn="just"/>
            <a:r>
              <a:rPr lang="es-CR" dirty="0" smtClean="0"/>
              <a:t>Centro educativo de enseñanza general básica 1 ( I y II ciclo): matrícula de 31 a 90 alumnos. </a:t>
            </a:r>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187327494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Clasificación:</a:t>
            </a:r>
          </a:p>
        </p:txBody>
      </p:sp>
      <p:sp>
        <p:nvSpPr>
          <p:cNvPr id="12" name="Subtítulo 11"/>
          <p:cNvSpPr>
            <a:spLocks noGrp="1"/>
          </p:cNvSpPr>
          <p:nvPr>
            <p:ph type="subTitle" idx="1"/>
          </p:nvPr>
        </p:nvSpPr>
        <p:spPr>
          <a:xfrm>
            <a:off x="2626824" y="3377046"/>
            <a:ext cx="8704462" cy="2474736"/>
          </a:xfrm>
        </p:spPr>
        <p:txBody>
          <a:bodyPr>
            <a:normAutofit fontScale="92500" lnSpcReduction="20000"/>
          </a:bodyPr>
          <a:lstStyle/>
          <a:p>
            <a:pPr algn="just"/>
            <a:r>
              <a:rPr lang="es-CR" dirty="0" smtClean="0"/>
              <a:t>Centro educativo de enseñanza general básica 2 ( I y II ciclo): matrícula de 91 a 200 alumnos. </a:t>
            </a:r>
          </a:p>
          <a:p>
            <a:pPr algn="just"/>
            <a:r>
              <a:rPr lang="es-CR" dirty="0" smtClean="0"/>
              <a:t>Centro educativo de enseñanza general básica 3 ( I y II ciclo): matrícula de 201 a 400 alumnos. </a:t>
            </a:r>
          </a:p>
          <a:p>
            <a:pPr algn="just"/>
            <a:r>
              <a:rPr lang="es-CR" dirty="0" smtClean="0"/>
              <a:t>Centro educativo de enseñanza general básica 4 ( I y II ciclo): matrícula de 401 a 800 alumnos. </a:t>
            </a:r>
          </a:p>
          <a:p>
            <a:pPr algn="just"/>
            <a:r>
              <a:rPr lang="es-CR" dirty="0" smtClean="0"/>
              <a:t>Centro educativo de enseñanza general básica 5 ( I y II ciclo): matrícula superior a 800 alumnos.</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4230853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Clasificación:</a:t>
            </a:r>
          </a:p>
        </p:txBody>
      </p:sp>
      <p:sp>
        <p:nvSpPr>
          <p:cNvPr id="12" name="Subtítulo 11"/>
          <p:cNvSpPr>
            <a:spLocks noGrp="1"/>
          </p:cNvSpPr>
          <p:nvPr>
            <p:ph type="subTitle" idx="1"/>
          </p:nvPr>
        </p:nvSpPr>
        <p:spPr>
          <a:xfrm>
            <a:off x="2626824" y="3377046"/>
            <a:ext cx="8704462" cy="2710698"/>
          </a:xfrm>
        </p:spPr>
        <p:txBody>
          <a:bodyPr>
            <a:normAutofit fontScale="92500" lnSpcReduction="10000"/>
          </a:bodyPr>
          <a:lstStyle/>
          <a:p>
            <a:pPr algn="just"/>
            <a:r>
              <a:rPr lang="es-CR" dirty="0" smtClean="0"/>
              <a:t>Centro educativo de enseñanza especial 1 ( I y II ciclo): matrícula de hasta 100 alumnos. </a:t>
            </a:r>
          </a:p>
          <a:p>
            <a:pPr algn="just"/>
            <a:r>
              <a:rPr lang="es-CR" dirty="0" smtClean="0"/>
              <a:t>Centro educativo de enseñanza especial 2 ( I y II ciclo): matrícula de 101 a 250 alumnos.</a:t>
            </a:r>
          </a:p>
          <a:p>
            <a:pPr algn="just"/>
            <a:r>
              <a:rPr lang="es-CR" dirty="0" smtClean="0"/>
              <a:t>Centro educativo de enseñanza especial 3 ( I y II ciclo): matrícula de 251 a 350 alumnos.</a:t>
            </a:r>
          </a:p>
          <a:p>
            <a:pPr algn="just"/>
            <a:r>
              <a:rPr lang="es-CR" dirty="0" smtClean="0"/>
              <a:t>Centro educativo de enseñanza especial 3 ( I y II ciclo): matrícula superior a 350 alumnos.</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12747674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Clasificación:</a:t>
            </a:r>
          </a:p>
        </p:txBody>
      </p:sp>
      <p:sp>
        <p:nvSpPr>
          <p:cNvPr id="12" name="Subtítulo 11"/>
          <p:cNvSpPr>
            <a:spLocks noGrp="1"/>
          </p:cNvSpPr>
          <p:nvPr>
            <p:ph type="subTitle" idx="1"/>
          </p:nvPr>
        </p:nvSpPr>
        <p:spPr>
          <a:xfrm>
            <a:off x="2626824" y="3377046"/>
            <a:ext cx="8704462" cy="2710698"/>
          </a:xfrm>
        </p:spPr>
        <p:txBody>
          <a:bodyPr>
            <a:normAutofit lnSpcReduction="10000"/>
          </a:bodyPr>
          <a:lstStyle/>
          <a:p>
            <a:pPr algn="just"/>
            <a:r>
              <a:rPr lang="es-CR" dirty="0" smtClean="0"/>
              <a:t>Colegio Académico 1 ( III y IV ciclo): matrícula hasta 500 alumnos. </a:t>
            </a:r>
          </a:p>
          <a:p>
            <a:pPr algn="just"/>
            <a:r>
              <a:rPr lang="es-CR" dirty="0" smtClean="0"/>
              <a:t>Colegio Académico 2 ( III y IV ciclo): matrícula de 501 hasta 1000 alumnos. </a:t>
            </a:r>
          </a:p>
          <a:p>
            <a:pPr algn="just"/>
            <a:r>
              <a:rPr lang="es-CR" dirty="0" smtClean="0"/>
              <a:t>Colegio Académico 3 ( III y IV ciclo): matrícula superior a los 1000 alumnos.</a:t>
            </a:r>
          </a:p>
          <a:p>
            <a:pPr algn="just"/>
            <a:r>
              <a:rPr lang="es-CR" dirty="0" smtClean="0"/>
              <a:t>Colegio Técnico Profesional 1 ( III y IV ciclo): matrícula hasta 350 alumnos.  </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140976625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Clasificación:</a:t>
            </a:r>
          </a:p>
        </p:txBody>
      </p:sp>
      <p:sp>
        <p:nvSpPr>
          <p:cNvPr id="12" name="Subtítulo 11"/>
          <p:cNvSpPr>
            <a:spLocks noGrp="1"/>
          </p:cNvSpPr>
          <p:nvPr>
            <p:ph type="subTitle" idx="1"/>
          </p:nvPr>
        </p:nvSpPr>
        <p:spPr>
          <a:xfrm>
            <a:off x="2626824" y="3377046"/>
            <a:ext cx="8704462" cy="2710698"/>
          </a:xfrm>
        </p:spPr>
        <p:txBody>
          <a:bodyPr>
            <a:normAutofit/>
          </a:bodyPr>
          <a:lstStyle/>
          <a:p>
            <a:pPr algn="just"/>
            <a:r>
              <a:rPr lang="es-CR" dirty="0" smtClean="0"/>
              <a:t>Colegio Técnico Profesional 2 ( III y IV ciclo): matrícula de 351 hasta 500 alumnos.  </a:t>
            </a:r>
          </a:p>
          <a:p>
            <a:pPr algn="just"/>
            <a:r>
              <a:rPr lang="es-CR" dirty="0" smtClean="0"/>
              <a:t>Colegio Técnico Profesional 3 ( III y IV ciclo): matrícula superior a los 500 alumnos.  </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12507808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fontScale="92500" lnSpcReduction="10000"/>
          </a:bodyPr>
          <a:lstStyle/>
          <a:p>
            <a:pPr algn="just"/>
            <a:r>
              <a:rPr lang="es-CR" sz="2600" b="1" dirty="0" smtClean="0"/>
              <a:t>Unidad de Primaria y Preescolar,  Jefa Licda. Xinia Solano Loaiza:</a:t>
            </a:r>
            <a:endParaRPr lang="es-CR" sz="2600" b="1" dirty="0"/>
          </a:p>
          <a:p>
            <a:pPr algn="just"/>
            <a:r>
              <a:rPr lang="es-CR" dirty="0" smtClean="0"/>
              <a:t>Aquellos casos que tengan que ver con docentes,  Directores 1 de: Centros de enseñanza preescolar, Centros educativo de enseñanza general básica ( I y II ciclo).</a:t>
            </a:r>
            <a:endParaRPr lang="es-CR" dirty="0"/>
          </a:p>
          <a:p>
            <a:pPr algn="just"/>
            <a:r>
              <a:rPr lang="es-CR" dirty="0" smtClean="0"/>
              <a:t>Además el nombramiento de estos docentes y directores se hace por registro de elegibles, ya sea interinos o en propiedad.</a:t>
            </a:r>
          </a:p>
          <a:p>
            <a:pPr algn="just"/>
            <a:r>
              <a:rPr lang="es-CR" dirty="0" smtClean="0"/>
              <a:t>Y los traslados por excepción se hacen una vez al año, generalmente en mayo para ser resueltos y efectivos para el siguiente curso lectivo.</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109652234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fontScale="92500" lnSpcReduction="20000"/>
          </a:bodyPr>
          <a:lstStyle/>
          <a:p>
            <a:pPr algn="just"/>
            <a:r>
              <a:rPr lang="es-CR" sz="2600" b="1" dirty="0" smtClean="0"/>
              <a:t>Unidad de Secundaria Académica, Jefa Licda. Nancy Morales Corrales:</a:t>
            </a:r>
            <a:endParaRPr lang="es-CR" sz="2600" b="1" dirty="0"/>
          </a:p>
          <a:p>
            <a:pPr algn="just"/>
            <a:r>
              <a:rPr lang="es-CR" dirty="0" smtClean="0"/>
              <a:t>Aquellos casos que tengan que ver con docentes de Colegios Académicos 1, 2 y 3 (III y IV ciclo) .</a:t>
            </a:r>
          </a:p>
          <a:p>
            <a:pPr algn="just"/>
            <a:r>
              <a:rPr lang="es-CR" dirty="0" smtClean="0"/>
              <a:t>Además el nombramiento de estos docentes se hace por registro de elegibles, ya sea interinos o en propiedad.</a:t>
            </a:r>
          </a:p>
          <a:p>
            <a:pPr algn="just"/>
            <a:r>
              <a:rPr lang="es-CR" dirty="0" smtClean="0"/>
              <a:t>Y los traslados por excepción de docentes se hacen una vez al año, generalmente en mayo para ser resueltos y efectivos para el siguiente curso lectivo.</a:t>
            </a:r>
            <a:endParaRPr lang="es-CR" dirty="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251675784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fontScale="92500" lnSpcReduction="20000"/>
          </a:bodyPr>
          <a:lstStyle/>
          <a:p>
            <a:pPr algn="just"/>
            <a:r>
              <a:rPr lang="es-CR" sz="2600" b="1" dirty="0" smtClean="0"/>
              <a:t>Unidad de Secundaria Técnica; Jefa Licda. Patricia Montero Cascante:</a:t>
            </a:r>
            <a:endParaRPr lang="es-CR" sz="2600" b="1" dirty="0"/>
          </a:p>
          <a:p>
            <a:pPr algn="just"/>
            <a:r>
              <a:rPr lang="es-CR" dirty="0" smtClean="0"/>
              <a:t>Aquellos casos que tengan que ver con docentes de Colegios Técnicos 1, 2 y 3 (III y IV ciclo) .</a:t>
            </a:r>
          </a:p>
          <a:p>
            <a:pPr algn="just"/>
            <a:r>
              <a:rPr lang="es-CR" dirty="0" smtClean="0"/>
              <a:t>Además el nombramiento de estos docentes se hace por registro de elegibles, ya sea interinos o en propiedad.</a:t>
            </a:r>
          </a:p>
          <a:p>
            <a:pPr algn="just"/>
            <a:r>
              <a:rPr lang="es-CR" dirty="0" smtClean="0"/>
              <a:t>Y los traslados por excepción de docentes se hacen una vez al año, generalmente en mayo para ser resueltos y efectivos para el siguiente curso lectivo.</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4171895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o 12"/>
          <p:cNvGrpSpPr/>
          <p:nvPr/>
        </p:nvGrpSpPr>
        <p:grpSpPr>
          <a:xfrm>
            <a:off x="-9179" y="-1"/>
            <a:ext cx="12201179" cy="6858001"/>
            <a:chOff x="-9179" y="-1"/>
            <a:chExt cx="12201179" cy="6858001"/>
          </a:xfrm>
        </p:grpSpPr>
        <p:cxnSp>
          <p:nvCxnSpPr>
            <p:cNvPr id="14" name="Conector recto 13"/>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5" name="Rectángulo 14"/>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16" name="Elipse 15"/>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18" name="Imagen 17"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19" name="Rectángulo 18"/>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20" name="Conector recto 19"/>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2" name="Rectángulo 21"/>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pic>
        <p:nvPicPr>
          <p:cNvPr id="11" name="Imagen 10"/>
          <p:cNvPicPr>
            <a:picLocks noChangeAspect="1"/>
          </p:cNvPicPr>
          <p:nvPr/>
        </p:nvPicPr>
        <p:blipFill>
          <a:blip r:embed="rId4"/>
          <a:stretch>
            <a:fillRect/>
          </a:stretch>
        </p:blipFill>
        <p:spPr>
          <a:xfrm>
            <a:off x="4837998" y="4124403"/>
            <a:ext cx="4576163" cy="1282519"/>
          </a:xfrm>
          <a:prstGeom prst="rect">
            <a:avLst/>
          </a:prstGeom>
        </p:spPr>
      </p:pic>
      <p:sp>
        <p:nvSpPr>
          <p:cNvPr id="12" name="CuadroTexto 11"/>
          <p:cNvSpPr txBox="1"/>
          <p:nvPr/>
        </p:nvSpPr>
        <p:spPr>
          <a:xfrm>
            <a:off x="3379114" y="2609282"/>
            <a:ext cx="7493929" cy="1477328"/>
          </a:xfrm>
          <a:prstGeom prst="rect">
            <a:avLst/>
          </a:prstGeom>
          <a:solidFill>
            <a:schemeClr val="bg1"/>
          </a:solidFill>
        </p:spPr>
        <p:txBody>
          <a:bodyPr wrap="square" rtlCol="0">
            <a:spAutoFit/>
          </a:bodyPr>
          <a:lstStyle/>
          <a:p>
            <a:pPr algn="ctr"/>
            <a:r>
              <a:rPr lang="es-CR" sz="4000" dirty="0" smtClean="0">
                <a:latin typeface="Arial" panose="020B0604020202020204" pitchFamily="34" charset="0"/>
                <a:cs typeface="Arial" panose="020B0604020202020204" pitchFamily="34" charset="0"/>
              </a:rPr>
              <a:t>Capítulo Uno</a:t>
            </a:r>
          </a:p>
          <a:p>
            <a:pPr algn="ctr"/>
            <a:r>
              <a:rPr lang="es-CR" sz="5000" b="1" dirty="0" smtClean="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Introducción</a:t>
            </a:r>
            <a:endParaRPr lang="es-CR" sz="5000" b="1" dirty="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570261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fontScale="77500" lnSpcReduction="20000"/>
          </a:bodyPr>
          <a:lstStyle/>
          <a:p>
            <a:pPr algn="just"/>
            <a:r>
              <a:rPr lang="es-CR" sz="3100" b="1" dirty="0"/>
              <a:t>Unidad </a:t>
            </a:r>
            <a:r>
              <a:rPr lang="es-CR" sz="3100" b="1" dirty="0" smtClean="0"/>
              <a:t>Administrativa; Jefa Licda. Mónica Soto </a:t>
            </a:r>
            <a:r>
              <a:rPr lang="es-CR" sz="3100" b="1" dirty="0" err="1" smtClean="0"/>
              <a:t>Soto</a:t>
            </a:r>
            <a:endParaRPr lang="es-CR" sz="3100" b="1" dirty="0"/>
          </a:p>
          <a:p>
            <a:pPr algn="just"/>
            <a:r>
              <a:rPr lang="es-CR" dirty="0" smtClean="0"/>
              <a:t>Aquellos casos que tengan que ver con Directores 2, 3 Centros de enseñanza preescolar y 2, 3, 4 y 5 Centros educativo de enseñanza general básica ( I y II ciclo).</a:t>
            </a:r>
          </a:p>
          <a:p>
            <a:pPr algn="just"/>
            <a:r>
              <a:rPr lang="es-CR" dirty="0" smtClean="0"/>
              <a:t>Directores de  de Colegios Académicos y Colegios Técnicos 1, 2 y 3 (III y IV ciclo) .</a:t>
            </a:r>
          </a:p>
          <a:p>
            <a:pPr algn="just"/>
            <a:r>
              <a:rPr lang="es-CR" dirty="0" smtClean="0"/>
              <a:t>Pueden los mismos funcionarios solicitar, mediante llenado de formulario en línea, traslados y ascensos a otros puestos.  Los funcionarios de dicha unidad, si los oferentes cumplen requisitos hacen cuadros comparativos y resuelven.  En dicho caso esto se puede realizar en cualquier momento del año.</a:t>
            </a:r>
          </a:p>
          <a:p>
            <a:pPr algn="just"/>
            <a:r>
              <a:rPr lang="es-CR" dirty="0" smtClean="0"/>
              <a:t>Esto permite que las DRE consideren a funcionarios que tengan buen desempeño e instarlos a presentar el formulario en línea. </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91893467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fontScale="92500" lnSpcReduction="10000"/>
          </a:bodyPr>
          <a:lstStyle/>
          <a:p>
            <a:pPr algn="just"/>
            <a:r>
              <a:rPr lang="es-CR" sz="2600" b="1" dirty="0" smtClean="0"/>
              <a:t>Unidad de educación indígena; Jefe Lic. José Rivera Pérez:</a:t>
            </a:r>
            <a:endParaRPr lang="es-CR" sz="2600" b="1" dirty="0"/>
          </a:p>
          <a:p>
            <a:pPr algn="just"/>
            <a:r>
              <a:rPr lang="es-CR" dirty="0" smtClean="0"/>
              <a:t>Aquellos casos que tengan que ver con Centros de enseñanza preescolar, Centros educativo de enseñanza general básica ( I y II ciclo); Colegios Académicos y Colegios Técnicos ubicados en territorios indígenas son abordados por esta unidad.</a:t>
            </a:r>
          </a:p>
          <a:p>
            <a:pPr algn="just"/>
            <a:r>
              <a:rPr lang="es-CR" dirty="0" smtClean="0"/>
              <a:t>El </a:t>
            </a:r>
            <a:r>
              <a:rPr lang="es-CR" altLang="es-CR" dirty="0" smtClean="0"/>
              <a:t>Consejo </a:t>
            </a:r>
            <a:r>
              <a:rPr lang="es-CR" altLang="es-CR" dirty="0"/>
              <a:t>Local de Educación Indígena (CLEI</a:t>
            </a:r>
            <a:r>
              <a:rPr lang="es-CR" altLang="es-CR" dirty="0" smtClean="0"/>
              <a:t>) decide, </a:t>
            </a:r>
            <a:r>
              <a:rPr lang="es-CR" altLang="es-CR" dirty="0"/>
              <a:t>en coordinación con el MEP, quiénes pueden impartir lecciones en los centros educativos de sus territorios con el fin de preservar la cultura.  </a:t>
            </a:r>
          </a:p>
          <a:p>
            <a:pPr algn="just"/>
            <a:endParaRPr lang="es-CR" dirty="0" smtClean="0"/>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38032118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626824" y="2529037"/>
            <a:ext cx="7755770" cy="707886"/>
          </a:xfrm>
          <a:prstGeom prst="rect">
            <a:avLst/>
          </a:prstGeom>
          <a:solidFill>
            <a:schemeClr val="bg1"/>
          </a:solidFill>
        </p:spPr>
        <p:txBody>
          <a:bodyPr wrap="square" rtlCol="0">
            <a:spAutoFit/>
          </a:bodyPr>
          <a:lstStyle/>
          <a:p>
            <a:pPr algn="just"/>
            <a:r>
              <a:rPr lang="es-CR" sz="4000" dirty="0" smtClean="0">
                <a:latin typeface="Arial" panose="020B0604020202020204" pitchFamily="34" charset="0"/>
                <a:cs typeface="Arial" panose="020B0604020202020204" pitchFamily="34" charset="0"/>
              </a:rPr>
              <a:t>Referencia:</a:t>
            </a:r>
          </a:p>
        </p:txBody>
      </p:sp>
      <p:sp>
        <p:nvSpPr>
          <p:cNvPr id="12" name="Subtítulo 11"/>
          <p:cNvSpPr>
            <a:spLocks noGrp="1"/>
          </p:cNvSpPr>
          <p:nvPr>
            <p:ph type="subTitle" idx="1"/>
          </p:nvPr>
        </p:nvSpPr>
        <p:spPr>
          <a:xfrm>
            <a:off x="2626824" y="3377046"/>
            <a:ext cx="8704462" cy="2710698"/>
          </a:xfrm>
        </p:spPr>
        <p:txBody>
          <a:bodyPr>
            <a:normAutofit/>
          </a:bodyPr>
          <a:lstStyle/>
          <a:p>
            <a:pPr algn="just"/>
            <a:r>
              <a:rPr lang="es-CR" sz="2600" b="1" dirty="0" smtClean="0"/>
              <a:t>Unidad de Licencias; Jefe Lic. Walter Segura:</a:t>
            </a:r>
            <a:endParaRPr lang="es-CR" sz="2600" b="1" dirty="0"/>
          </a:p>
          <a:p>
            <a:pPr algn="just"/>
            <a:r>
              <a:rPr lang="es-CR" dirty="0" smtClean="0"/>
              <a:t>Aquellos casos que tengan que ver solicitud de licencias por situaciones de salud, nuevas y prórrogas.</a:t>
            </a:r>
          </a:p>
          <a:p>
            <a:pPr algn="just"/>
            <a:endParaRPr lang="es-CR" dirty="0" smtClean="0"/>
          </a:p>
          <a:p>
            <a:pPr algn="just"/>
            <a:endParaRPr lang="es-CR" dirty="0" smtClean="0"/>
          </a:p>
          <a:p>
            <a:pPr algn="just"/>
            <a:endParaRPr lang="es-CR" dirty="0" smtClean="0"/>
          </a:p>
          <a:p>
            <a:pPr algn="just"/>
            <a:endParaRPr lang="es-CR" dirty="0"/>
          </a:p>
          <a:p>
            <a:pPr algn="just"/>
            <a:endParaRPr lang="es-CR" dirty="0"/>
          </a:p>
          <a:p>
            <a:pPr algn="just"/>
            <a:endParaRPr lang="es-CR" dirty="0"/>
          </a:p>
          <a:p>
            <a:pPr algn="just"/>
            <a:endParaRPr lang="es-CR" dirty="0"/>
          </a:p>
          <a:p>
            <a:pPr algn="just"/>
            <a:endParaRPr lang="es-CR" dirty="0" smtClean="0"/>
          </a:p>
          <a:p>
            <a:pPr algn="just"/>
            <a:endParaRPr lang="es-CR" dirty="0" smtClean="0"/>
          </a:p>
          <a:p>
            <a:pPr algn="just"/>
            <a:endParaRPr lang="es-CR" dirty="0" smtClean="0"/>
          </a:p>
          <a:p>
            <a:pPr algn="just"/>
            <a:endParaRPr lang="es-CR" dirty="0"/>
          </a:p>
        </p:txBody>
      </p:sp>
    </p:spTree>
    <p:extLst>
      <p:ext uri="{BB962C8B-B14F-4D97-AF65-F5344CB8AC3E}">
        <p14:creationId xmlns:p14="http://schemas.microsoft.com/office/powerpoint/2010/main" val="277321235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2741124" y="3463909"/>
            <a:ext cx="7755770" cy="707886"/>
          </a:xfrm>
          <a:prstGeom prst="rect">
            <a:avLst/>
          </a:prstGeom>
          <a:solidFill>
            <a:schemeClr val="bg1"/>
          </a:solidFill>
        </p:spPr>
        <p:txBody>
          <a:bodyPr wrap="square" rtlCol="0">
            <a:spAutoFit/>
          </a:bodyPr>
          <a:lstStyle/>
          <a:p>
            <a:pPr algn="ctr"/>
            <a:r>
              <a:rPr lang="es-CR" sz="4000" dirty="0" smtClean="0">
                <a:latin typeface="Arial" panose="020B0604020202020204" pitchFamily="34" charset="0"/>
                <a:cs typeface="Arial" panose="020B0604020202020204" pitchFamily="34" charset="0"/>
              </a:rPr>
              <a:t>GRACIAS</a:t>
            </a:r>
          </a:p>
        </p:txBody>
      </p:sp>
    </p:spTree>
    <p:extLst>
      <p:ext uri="{BB962C8B-B14F-4D97-AF65-F5344CB8AC3E}">
        <p14:creationId xmlns:p14="http://schemas.microsoft.com/office/powerpoint/2010/main" val="27642376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205345" y="1724891"/>
            <a:ext cx="10141526" cy="4247317"/>
          </a:xfrm>
          <a:prstGeom prst="rect">
            <a:avLst/>
          </a:prstGeom>
          <a:noFill/>
        </p:spPr>
        <p:txBody>
          <a:bodyPr wrap="square" rtlCol="0">
            <a:spAutoFit/>
          </a:bodyPr>
          <a:lstStyle/>
          <a:p>
            <a:pPr algn="just"/>
            <a:r>
              <a:rPr lang="es-ES" sz="2700" dirty="0">
                <a:latin typeface="Arial" panose="020B0604020202020204" pitchFamily="34" charset="0"/>
                <a:cs typeface="Arial" panose="020B0604020202020204" pitchFamily="34" charset="0"/>
              </a:rPr>
              <a:t>Propiamente en el contexto de las instituciones educativas costarricenses y para </a:t>
            </a:r>
            <a:r>
              <a:rPr lang="es-ES" sz="2700" dirty="0" smtClean="0">
                <a:latin typeface="Arial" panose="020B0604020202020204" pitchFamily="34" charset="0"/>
                <a:cs typeface="Arial" panose="020B0604020202020204" pitchFamily="34" charset="0"/>
              </a:rPr>
              <a:t>efectos </a:t>
            </a:r>
            <a:r>
              <a:rPr lang="es-ES" sz="2700" dirty="0">
                <a:latin typeface="Arial" panose="020B0604020202020204" pitchFamily="34" charset="0"/>
                <a:cs typeface="Arial" panose="020B0604020202020204" pitchFamily="34" charset="0"/>
              </a:rPr>
              <a:t>del presente manual, el conflicto será entendido como </a:t>
            </a:r>
            <a:r>
              <a:rPr lang="es-ES" sz="2700" i="1" dirty="0">
                <a:solidFill>
                  <a:srgbClr val="0070C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las divergencias entre dos o más personas, generadas por la incompatibilidad aparente, la influencia de las percepciones y la tendencia habitual de proceder que tienen ante situaciones suscitadas en el medio y consideradas adversas a sus intereses o necesidades. De las cuales se pueden derivar posiciones inflexibles sean de carácter afectivo y cognitivo, que limiten el entendimiento y la búsqueda de soluciones de manera voluntaria, responsable y </a:t>
            </a:r>
            <a:r>
              <a:rPr lang="es-ES" sz="2700" i="1" dirty="0" smtClean="0">
                <a:solidFill>
                  <a:srgbClr val="0070C0"/>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comprometida</a:t>
            </a:r>
          </a:p>
        </p:txBody>
      </p:sp>
      <p:sp>
        <p:nvSpPr>
          <p:cNvPr id="3" name="CuadroTexto 2"/>
          <p:cNvSpPr txBox="1"/>
          <p:nvPr/>
        </p:nvSpPr>
        <p:spPr>
          <a:xfrm>
            <a:off x="800100" y="654627"/>
            <a:ext cx="8094518" cy="615553"/>
          </a:xfrm>
          <a:prstGeom prst="rect">
            <a:avLst/>
          </a:prstGeom>
          <a:noFill/>
        </p:spPr>
        <p:txBody>
          <a:bodyPr wrap="square" rtlCol="0">
            <a:spAutoFit/>
          </a:bodyPr>
          <a:lstStyle/>
          <a:p>
            <a:r>
              <a:rPr lang="es-CR"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cuanto al concepto de conflicto: </a:t>
            </a:r>
            <a:endParaRPr lang="es-CR"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254394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4465" y="363681"/>
            <a:ext cx="11610108" cy="615553"/>
          </a:xfrm>
          <a:prstGeom prst="rect">
            <a:avLst/>
          </a:prstGeom>
          <a:noFill/>
        </p:spPr>
        <p:txBody>
          <a:bodyPr wrap="square" rtlCol="0">
            <a:spAutoFit/>
          </a:bodyPr>
          <a:lstStyle/>
          <a:p>
            <a:r>
              <a:rPr lang="es-ES"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Manifestaciones del </a:t>
            </a:r>
            <a:r>
              <a:rPr lang="es-ES"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conflicto </a:t>
            </a:r>
            <a:r>
              <a:rPr lang="es-ES"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en el </a:t>
            </a:r>
            <a:r>
              <a:rPr lang="es-ES"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centro </a:t>
            </a:r>
            <a:r>
              <a:rPr lang="es-ES"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educativo: </a:t>
            </a:r>
            <a:endParaRPr lang="es-CR"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6483928" y="1714500"/>
            <a:ext cx="4229099" cy="4810992"/>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s-ES" sz="2000" dirty="0" smtClean="0">
              <a:solidFill>
                <a:schemeClr val="tx1"/>
              </a:solidFill>
              <a:latin typeface="Arial" panose="020B0604020202020204" pitchFamily="34" charset="0"/>
              <a:cs typeface="Arial" panose="020B0604020202020204" pitchFamily="34" charset="0"/>
            </a:endParaRPr>
          </a:p>
          <a:p>
            <a:pPr algn="just"/>
            <a:r>
              <a:rPr lang="es-ES" sz="2000" dirty="0" smtClean="0">
                <a:solidFill>
                  <a:schemeClr val="tx1"/>
                </a:solidFill>
                <a:latin typeface="Arial" panose="020B0604020202020204" pitchFamily="34" charset="0"/>
                <a:cs typeface="Arial" panose="020B0604020202020204" pitchFamily="34" charset="0"/>
              </a:rPr>
              <a:t>La situación </a:t>
            </a:r>
            <a:r>
              <a:rPr lang="es-ES" sz="2000" dirty="0">
                <a:solidFill>
                  <a:schemeClr val="tx1"/>
                </a:solidFill>
                <a:latin typeface="Arial" panose="020B0604020202020204" pitchFamily="34" charset="0"/>
                <a:cs typeface="Arial" panose="020B0604020202020204" pitchFamily="34" charset="0"/>
              </a:rPr>
              <a:t>potencial de conflicto ha escalado a una etapa mucho más compleja, lo que interrumpe la prestación del servicio educativo público y genera afectación al interés superior del estudiante o la integridad física de los funcionarios implicados. Por ello, será necesario someter la situación al procedimiento de “atención de cierre institucional por supuesto conflicto” con la intervención de las dependencias </a:t>
            </a:r>
            <a:r>
              <a:rPr lang="es-ES" sz="2000" dirty="0" smtClean="0">
                <a:solidFill>
                  <a:schemeClr val="tx1"/>
                </a:solidFill>
                <a:latin typeface="Arial" panose="020B0604020202020204" pitchFamily="34" charset="0"/>
                <a:cs typeface="Arial" panose="020B0604020202020204" pitchFamily="34" charset="0"/>
              </a:rPr>
              <a:t>competentes</a:t>
            </a:r>
            <a:endParaRPr lang="es-CR" sz="2000" dirty="0">
              <a:solidFill>
                <a:schemeClr val="tx1"/>
              </a:solidFill>
              <a:latin typeface="Arial" panose="020B0604020202020204" pitchFamily="34" charset="0"/>
              <a:cs typeface="Arial" panose="020B0604020202020204" pitchFamily="34" charset="0"/>
            </a:endParaRPr>
          </a:p>
        </p:txBody>
      </p:sp>
      <p:sp>
        <p:nvSpPr>
          <p:cNvPr id="4" name="Rectángulo 3"/>
          <p:cNvSpPr/>
          <p:nvPr/>
        </p:nvSpPr>
        <p:spPr>
          <a:xfrm>
            <a:off x="872837" y="1714500"/>
            <a:ext cx="4229099" cy="481099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endParaRPr lang="es-ES" sz="2000" dirty="0" smtClean="0">
              <a:solidFill>
                <a:schemeClr val="tx1"/>
              </a:solidFill>
              <a:latin typeface="Arial" panose="020B0604020202020204" pitchFamily="34" charset="0"/>
              <a:cs typeface="Arial" panose="020B0604020202020204" pitchFamily="34" charset="0"/>
            </a:endParaRPr>
          </a:p>
          <a:p>
            <a:pPr lvl="0" algn="just"/>
            <a:r>
              <a:rPr lang="es-ES" sz="2000" dirty="0" smtClean="0">
                <a:solidFill>
                  <a:schemeClr val="tx1"/>
                </a:solidFill>
                <a:latin typeface="Arial" panose="020B0604020202020204" pitchFamily="34" charset="0"/>
                <a:cs typeface="Arial" panose="020B0604020202020204" pitchFamily="34" charset="0"/>
              </a:rPr>
              <a:t>Representa un desacuerdo o la incompatibilidad de percepciones respecto a un hecho específico. En este momento el conflicto no ha generado discrepancias mayores y las partes tienen la capacidad de analizar voluntariamente, con la ayuda de un tercero imparcial, las causas y consecuencias, de manera que se produzca el acuerdo y la implementación de soluciones</a:t>
            </a:r>
            <a:endParaRPr lang="es-CR" sz="2000" dirty="0">
              <a:solidFill>
                <a:schemeClr val="tx1"/>
              </a:solidFill>
              <a:latin typeface="Arial" panose="020B0604020202020204" pitchFamily="34" charset="0"/>
              <a:cs typeface="Arial" panose="020B0604020202020204" pitchFamily="34" charset="0"/>
            </a:endParaRPr>
          </a:p>
        </p:txBody>
      </p:sp>
      <p:sp>
        <p:nvSpPr>
          <p:cNvPr id="5" name="Rectángulo 4"/>
          <p:cNvSpPr/>
          <p:nvPr/>
        </p:nvSpPr>
        <p:spPr>
          <a:xfrm>
            <a:off x="1896341" y="1246909"/>
            <a:ext cx="4028210" cy="935182"/>
          </a:xfrm>
          <a:prstGeom prst="rect">
            <a:avLst/>
          </a:prstGeom>
          <a:solidFill>
            <a:srgbClr val="00206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Cuando son divergencias entre dos o más personas:</a:t>
            </a:r>
            <a:endParaRPr lang="es-CR" sz="160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Rectángulo 5"/>
          <p:cNvSpPr/>
          <p:nvPr/>
        </p:nvSpPr>
        <p:spPr>
          <a:xfrm>
            <a:off x="7446819" y="1246909"/>
            <a:ext cx="4028210" cy="935182"/>
          </a:xfrm>
          <a:prstGeom prst="rect">
            <a:avLst/>
          </a:prstGeom>
          <a:solidFill>
            <a:schemeClr val="accent2">
              <a:lumMod val="5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1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Cuando las diferencias se consideran irreconciliables y generan el cierre del centro educativo:</a:t>
            </a:r>
            <a:endParaRPr lang="es-CR" sz="16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946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redondeado 2"/>
          <p:cNvSpPr/>
          <p:nvPr/>
        </p:nvSpPr>
        <p:spPr>
          <a:xfrm>
            <a:off x="893617" y="1600200"/>
            <a:ext cx="3013363" cy="1267691"/>
          </a:xfrm>
          <a:prstGeom prst="roundRect">
            <a:avLst/>
          </a:prstGeom>
          <a:solidFill>
            <a:srgbClr val="006699"/>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Relaciones interpersonales</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Rectángulo redondeado 3"/>
          <p:cNvSpPr/>
          <p:nvPr/>
        </p:nvSpPr>
        <p:spPr>
          <a:xfrm>
            <a:off x="4634345" y="1600200"/>
            <a:ext cx="3013363" cy="1267691"/>
          </a:xfrm>
          <a:prstGeom prst="roundRect">
            <a:avLst/>
          </a:prstGeom>
          <a:solidFill>
            <a:schemeClr val="accent4">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Información</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Rectángulo redondeado 4"/>
          <p:cNvSpPr/>
          <p:nvPr/>
        </p:nvSpPr>
        <p:spPr>
          <a:xfrm>
            <a:off x="8323124" y="1600200"/>
            <a:ext cx="3013363" cy="1267691"/>
          </a:xfrm>
          <a:prstGeom prst="roundRect">
            <a:avLst/>
          </a:prstGeom>
          <a:solidFill>
            <a:schemeClr val="accent3">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Intereses y motivaciones</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Rectángulo redondeado 5"/>
          <p:cNvSpPr/>
          <p:nvPr/>
        </p:nvSpPr>
        <p:spPr>
          <a:xfrm>
            <a:off x="893617" y="5008420"/>
            <a:ext cx="3013363" cy="1267691"/>
          </a:xfrm>
          <a:prstGeom prst="roundRect">
            <a:avLst/>
          </a:prstGeom>
          <a:solidFill>
            <a:schemeClr val="tx1"/>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Estructura organizacional</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redondeado 6"/>
          <p:cNvSpPr/>
          <p:nvPr/>
        </p:nvSpPr>
        <p:spPr>
          <a:xfrm>
            <a:off x="893617" y="3304310"/>
            <a:ext cx="3013363" cy="1267691"/>
          </a:xfrm>
          <a:prstGeom prst="roundRect">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Valores organizacionales</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Rectángulo redondeado 7"/>
          <p:cNvSpPr/>
          <p:nvPr/>
        </p:nvSpPr>
        <p:spPr>
          <a:xfrm>
            <a:off x="4634345" y="3304310"/>
            <a:ext cx="3013363" cy="1267691"/>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Desempeño profesional</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9" name="Rectángulo redondeado 8"/>
          <p:cNvSpPr/>
          <p:nvPr/>
        </p:nvSpPr>
        <p:spPr>
          <a:xfrm>
            <a:off x="8323124" y="3304310"/>
            <a:ext cx="3013363" cy="1267691"/>
          </a:xfrm>
          <a:prstGeom prst="roundRect">
            <a:avLst/>
          </a:prstGeom>
          <a:solidFill>
            <a:srgbClr val="7030A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Congruencia administrativa</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0" name="Rectángulo redondeado 9"/>
          <p:cNvSpPr/>
          <p:nvPr/>
        </p:nvSpPr>
        <p:spPr>
          <a:xfrm>
            <a:off x="4634345" y="5008420"/>
            <a:ext cx="3013363" cy="1267691"/>
          </a:xfrm>
          <a:prstGeom prst="roundRect">
            <a:avLst/>
          </a:prstGeom>
          <a:solidFill>
            <a:srgbClr val="E2AC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Cumplimiento laboral</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1" name="Rectángulo redondeado 10"/>
          <p:cNvSpPr/>
          <p:nvPr/>
        </p:nvSpPr>
        <p:spPr>
          <a:xfrm>
            <a:off x="8323124" y="5008420"/>
            <a:ext cx="3013363" cy="1267691"/>
          </a:xfrm>
          <a:prstGeom prst="roundRect">
            <a:avLst/>
          </a:prstGeom>
          <a:solidFill>
            <a:schemeClr val="accent2">
              <a:lumMod val="5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6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Infraestructura y equipamiento</a:t>
            </a:r>
            <a:endParaRPr lang="es-CR" sz="26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12" name="CuadroTexto 11"/>
          <p:cNvSpPr txBox="1"/>
          <p:nvPr/>
        </p:nvSpPr>
        <p:spPr>
          <a:xfrm>
            <a:off x="633846" y="558614"/>
            <a:ext cx="8094518" cy="615553"/>
          </a:xfrm>
          <a:prstGeom prst="rect">
            <a:avLst/>
          </a:prstGeom>
          <a:noFill/>
        </p:spPr>
        <p:txBody>
          <a:bodyPr wrap="square" rtlCol="0">
            <a:spAutoFit/>
          </a:bodyPr>
          <a:lstStyle/>
          <a:p>
            <a:r>
              <a:rPr lang="es-CR" sz="34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Situaciones generadoras de conflicto: </a:t>
            </a:r>
            <a:endParaRPr lang="es-CR" sz="34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994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84463" y="390528"/>
            <a:ext cx="11544301" cy="538609"/>
          </a:xfrm>
          <a:prstGeom prst="rect">
            <a:avLst/>
          </a:prstGeom>
          <a:noFill/>
        </p:spPr>
        <p:txBody>
          <a:bodyPr wrap="square" rtlCol="0">
            <a:spAutoFit/>
          </a:bodyPr>
          <a:lstStyle/>
          <a:p>
            <a:r>
              <a:rPr lang="es-CR" sz="29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Primeros responsables de atender la situación potencial de conflicto: </a:t>
            </a:r>
            <a:endParaRPr lang="es-CR" sz="29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3" name="Rectángulo 2"/>
          <p:cNvSpPr/>
          <p:nvPr/>
        </p:nvSpPr>
        <p:spPr>
          <a:xfrm>
            <a:off x="529937" y="2067791"/>
            <a:ext cx="3408218" cy="479020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Cuando las manifestaciones </a:t>
            </a:r>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de </a:t>
            </a:r>
            <a:r>
              <a:rPr lang="es-ES" sz="20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supuesto conflicto se </a:t>
            </a:r>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originen entre el personal a su cargo o entre el personal a su cargo y otros representantes de la comunidad educativa. Estas situaciones de conflicto y su respectivo proceso de atención deberán ser comunicadas a la Oficina de </a:t>
            </a:r>
            <a:r>
              <a:rPr lang="es-ES" sz="20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Supervisión. El </a:t>
            </a:r>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Director de centro educativo podrá contar con el apoyo del </a:t>
            </a:r>
            <a:r>
              <a:rPr lang="es-ES" sz="20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Supervisor</a:t>
            </a:r>
            <a:endParaRPr lang="es-CR"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4" name="Rectángulo 3"/>
          <p:cNvSpPr/>
          <p:nvPr/>
        </p:nvSpPr>
        <p:spPr>
          <a:xfrm>
            <a:off x="8364681" y="2067791"/>
            <a:ext cx="3408218" cy="4790209"/>
          </a:xfrm>
          <a:prstGeom prst="rect">
            <a:avLst/>
          </a:prstGeom>
          <a:solidFill>
            <a:srgbClr val="0066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Cuando el Supervisor de Centros Educativos esté imposibilitado para realizar la atención o la recolección de información para la declaratoria administrativa del conflicto, el Director Regional de Educación deberá delegar esta responsabilidad; por escrito, a otro Supervisor</a:t>
            </a:r>
            <a:endParaRPr lang="es-CR"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5" name="Rectángulo 4"/>
          <p:cNvSpPr/>
          <p:nvPr/>
        </p:nvSpPr>
        <p:spPr>
          <a:xfrm>
            <a:off x="4457700" y="2067790"/>
            <a:ext cx="3408218" cy="4790209"/>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C</a:t>
            </a:r>
            <a:r>
              <a:rPr lang="es-ES" sz="2000"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uando </a:t>
            </a:r>
            <a:r>
              <a:rPr lang="es-ES"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el Director de la institución sea el involucrado o afectado por la supuesta situación de conflicto corresponderá al Supervisor de Centros Educativos la debida atención. En este caso las acciones realizadas deberán ser comunicadas al Director Regional de Educación</a:t>
            </a:r>
            <a:endParaRPr lang="es-CR" sz="2000"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6" name="Rectángulo redondeado 5"/>
          <p:cNvSpPr/>
          <p:nvPr/>
        </p:nvSpPr>
        <p:spPr>
          <a:xfrm>
            <a:off x="976747" y="1350817"/>
            <a:ext cx="2524989" cy="768927"/>
          </a:xfrm>
          <a:prstGeom prst="roundRect">
            <a:avLst/>
          </a:prstGeom>
          <a:solidFill>
            <a:schemeClr val="accent6"/>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3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Director (CE)</a:t>
            </a:r>
            <a:endParaRPr lang="es-CR" sz="2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7" name="Rectángulo redondeado 6"/>
          <p:cNvSpPr/>
          <p:nvPr/>
        </p:nvSpPr>
        <p:spPr>
          <a:xfrm>
            <a:off x="4899314" y="1350817"/>
            <a:ext cx="2524989" cy="768927"/>
          </a:xfrm>
          <a:prstGeom prst="roundRect">
            <a:avLst/>
          </a:prstGeom>
          <a:solidFill>
            <a:schemeClr val="accent2">
              <a:lumMod val="75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3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Supervisor</a:t>
            </a:r>
            <a:endParaRPr lang="es-CR" sz="2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
        <p:nvSpPr>
          <p:cNvPr id="8" name="Rectángulo redondeado 7"/>
          <p:cNvSpPr/>
          <p:nvPr/>
        </p:nvSpPr>
        <p:spPr>
          <a:xfrm>
            <a:off x="8801099" y="1350816"/>
            <a:ext cx="2524989" cy="768927"/>
          </a:xfrm>
          <a:prstGeom prst="roundRect">
            <a:avLst/>
          </a:prstGeom>
          <a:solidFill>
            <a:srgbClr val="C00000"/>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R" sz="2300" b="1" dirty="0" smtClean="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Otro Supervisor</a:t>
            </a:r>
            <a:endParaRPr lang="es-CR" sz="2300" b="1" dirty="0">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7319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1"/>
          <p:cNvGrpSpPr/>
          <p:nvPr/>
        </p:nvGrpSpPr>
        <p:grpSpPr>
          <a:xfrm>
            <a:off x="-9179" y="-1"/>
            <a:ext cx="12201179" cy="6858001"/>
            <a:chOff x="-9179" y="-1"/>
            <a:chExt cx="12201179" cy="6858001"/>
          </a:xfrm>
        </p:grpSpPr>
        <p:cxnSp>
          <p:nvCxnSpPr>
            <p:cNvPr id="3" name="Conector recto 2"/>
            <p:cNvCxnSpPr/>
            <p:nvPr/>
          </p:nvCxnSpPr>
          <p:spPr>
            <a:xfrm>
              <a:off x="0" y="1523704"/>
              <a:ext cx="12192000" cy="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4" name="Rectángulo 3"/>
            <p:cNvSpPr/>
            <p:nvPr/>
          </p:nvSpPr>
          <p:spPr>
            <a:xfrm>
              <a:off x="0" y="-1"/>
              <a:ext cx="12192000" cy="1500845"/>
            </a:xfrm>
            <a:prstGeom prst="rect">
              <a:avLst/>
            </a:prstGeom>
            <a:solidFill>
              <a:srgbClr val="006666"/>
            </a:solidFill>
            <a:ln w="3810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r">
                <a:lnSpc>
                  <a:spcPct val="115000"/>
                </a:lnSpc>
                <a:spcAft>
                  <a:spcPts val="1000"/>
                </a:spcAft>
              </a:pPr>
              <a:r>
                <a:rPr lang="es-ES" sz="4300" b="1">
                  <a:effectLst>
                    <a:outerShdw blurRad="50800" dist="38100" dir="2700000" algn="tl">
                      <a:srgbClr val="000000">
                        <a:alpha val="40000"/>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es-CR" sz="1100">
                <a:effectLst/>
                <a:latin typeface="Franklin Gothic Medium" panose="020B0603020102020204" pitchFamily="34" charset="0"/>
                <a:ea typeface="Calibri" panose="020F0502020204030204" pitchFamily="34" charset="0"/>
                <a:cs typeface="Times New Roman" panose="02020603050405020304" pitchFamily="18" charset="0"/>
              </a:endParaRPr>
            </a:p>
          </p:txBody>
        </p:sp>
        <p:sp>
          <p:nvSpPr>
            <p:cNvPr id="5" name="Elipse 4"/>
            <p:cNvSpPr/>
            <p:nvPr/>
          </p:nvSpPr>
          <p:spPr>
            <a:xfrm>
              <a:off x="4849697" y="235961"/>
              <a:ext cx="2483427" cy="2483427"/>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pic>
          <p:nvPicPr>
            <p:cNvPr id="6" name="Imagen 5" descr="http://www.costarricense.cr/attachs/401480814/logoMEP.jpg"/>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335211" y="565042"/>
              <a:ext cx="1512398" cy="981522"/>
            </a:xfrm>
            <a:prstGeom prst="rect">
              <a:avLst/>
            </a:prstGeom>
            <a:noFill/>
            <a:ln>
              <a:noFill/>
            </a:ln>
          </p:spPr>
        </p:pic>
        <p:sp>
          <p:nvSpPr>
            <p:cNvPr id="7" name="Rectángulo 6"/>
            <p:cNvSpPr/>
            <p:nvPr/>
          </p:nvSpPr>
          <p:spPr>
            <a:xfrm>
              <a:off x="-9179" y="1974272"/>
              <a:ext cx="2286000" cy="4883728"/>
            </a:xfrm>
            <a:prstGeom prst="rect">
              <a:avLst/>
            </a:prstGeom>
            <a:solidFill>
              <a:srgbClr val="EEB500"/>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cxnSp>
          <p:nvCxnSpPr>
            <p:cNvPr id="8" name="Conector recto 7"/>
            <p:cNvCxnSpPr/>
            <p:nvPr/>
          </p:nvCxnSpPr>
          <p:spPr>
            <a:xfrm>
              <a:off x="1678132" y="6369317"/>
              <a:ext cx="9653154" cy="0"/>
            </a:xfrm>
            <a:prstGeom prst="line">
              <a:avLst/>
            </a:prstGeom>
            <a:ln w="114300">
              <a:solidFill>
                <a:schemeClr val="accent2">
                  <a:lumMod val="75000"/>
                </a:schemeClr>
              </a:solidFill>
            </a:ln>
            <a:effectLst>
              <a:outerShdw blurRad="50800" dist="38100" dir="5400000" algn="t"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9" name="Rectángulo 8"/>
            <p:cNvSpPr/>
            <p:nvPr/>
          </p:nvSpPr>
          <p:spPr>
            <a:xfrm>
              <a:off x="2971800" y="1569424"/>
              <a:ext cx="5989320" cy="13859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
        <p:nvSpPr>
          <p:cNvPr id="11" name="CuadroTexto 10"/>
          <p:cNvSpPr txBox="1"/>
          <p:nvPr/>
        </p:nvSpPr>
        <p:spPr>
          <a:xfrm>
            <a:off x="3356265" y="2514883"/>
            <a:ext cx="7755770" cy="1477328"/>
          </a:xfrm>
          <a:prstGeom prst="rect">
            <a:avLst/>
          </a:prstGeom>
          <a:solidFill>
            <a:schemeClr val="bg1"/>
          </a:solidFill>
        </p:spPr>
        <p:txBody>
          <a:bodyPr wrap="square" rtlCol="0">
            <a:spAutoFit/>
          </a:bodyPr>
          <a:lstStyle/>
          <a:p>
            <a:pPr algn="ctr"/>
            <a:r>
              <a:rPr lang="es-CR" sz="4000" dirty="0" smtClean="0">
                <a:latin typeface="Arial" panose="020B0604020202020204" pitchFamily="34" charset="0"/>
                <a:cs typeface="Arial" panose="020B0604020202020204" pitchFamily="34" charset="0"/>
              </a:rPr>
              <a:t>Capítulo Dos</a:t>
            </a:r>
          </a:p>
          <a:p>
            <a:pPr algn="ctr"/>
            <a:r>
              <a:rPr lang="es-CR" sz="5000" b="1" dirty="0" smtClean="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rPr>
              <a:t>Etapas y procedimientos</a:t>
            </a:r>
            <a:endParaRPr lang="es-CR" sz="5000" b="1" dirty="0">
              <a:solidFill>
                <a:schemeClr val="accent5">
                  <a:lumMod val="50000"/>
                </a:schemeClr>
              </a:solidFill>
              <a:effectLst>
                <a:outerShdw blurRad="50800" dist="38100" dir="2700000" algn="tl" rotWithShape="0">
                  <a:prstClr val="black">
                    <a:alpha val="40000"/>
                  </a:prstClr>
                </a:outerShdw>
              </a:effectLst>
              <a:latin typeface="Arial" panose="020B0604020202020204" pitchFamily="34" charset="0"/>
              <a:cs typeface="Arial" panose="020B0604020202020204" pitchFamily="34" charset="0"/>
            </a:endParaRPr>
          </a:p>
        </p:txBody>
      </p:sp>
      <p:pic>
        <p:nvPicPr>
          <p:cNvPr id="12" name="Imagen 11"/>
          <p:cNvPicPr>
            <a:picLocks noChangeAspect="1"/>
          </p:cNvPicPr>
          <p:nvPr/>
        </p:nvPicPr>
        <p:blipFill>
          <a:blip r:embed="rId4"/>
          <a:stretch>
            <a:fillRect/>
          </a:stretch>
        </p:blipFill>
        <p:spPr>
          <a:xfrm>
            <a:off x="3810081" y="4129084"/>
            <a:ext cx="6848137" cy="1708610"/>
          </a:xfrm>
          <a:prstGeom prst="rect">
            <a:avLst/>
          </a:prstGeom>
        </p:spPr>
      </p:pic>
    </p:spTree>
    <p:extLst>
      <p:ext uri="{BB962C8B-B14F-4D97-AF65-F5344CB8AC3E}">
        <p14:creationId xmlns:p14="http://schemas.microsoft.com/office/powerpoint/2010/main" val="37483523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2391</TotalTime>
  <Words>3561</Words>
  <Application>Microsoft Office PowerPoint</Application>
  <PresentationFormat>Panorámica</PresentationFormat>
  <Paragraphs>468</Paragraphs>
  <Slides>43</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43</vt:i4>
      </vt:variant>
    </vt:vector>
  </HeadingPairs>
  <TitlesOfParts>
    <vt:vector size="49" baseType="lpstr">
      <vt:lpstr>Arial</vt:lpstr>
      <vt:lpstr>Calibri</vt:lpstr>
      <vt:lpstr>Calibri Light</vt:lpstr>
      <vt:lpstr>Franklin Gothic Medium</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Alexander Castro Mena</dc:creator>
  <cp:lastModifiedBy>Mauricio Cubero Madrigal</cp:lastModifiedBy>
  <cp:revision>52</cp:revision>
  <dcterms:created xsi:type="dcterms:W3CDTF">2017-02-01T18:03:58Z</dcterms:created>
  <dcterms:modified xsi:type="dcterms:W3CDTF">2018-06-27T20:16:34Z</dcterms:modified>
</cp:coreProperties>
</file>