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57" r:id="rId4"/>
    <p:sldId id="371" r:id="rId5"/>
    <p:sldId id="286" r:id="rId6"/>
    <p:sldId id="370" r:id="rId7"/>
    <p:sldId id="283" r:id="rId8"/>
    <p:sldId id="258" r:id="rId9"/>
    <p:sldId id="368" r:id="rId10"/>
    <p:sldId id="265" r:id="rId11"/>
    <p:sldId id="35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" initials="K" lastIdx="1" clrIdx="0">
    <p:extLst>
      <p:ext uri="{19B8F6BF-5375-455C-9EA6-DF929625EA0E}">
        <p15:presenceInfo xmlns:p15="http://schemas.microsoft.com/office/powerpoint/2012/main" userId="Karla" providerId="None"/>
      </p:ext>
    </p:extLst>
  </p:cmAuthor>
  <p:cmAuthor id="2" name="Silvia" initials="S" lastIdx="1" clrIdx="1">
    <p:extLst>
      <p:ext uri="{19B8F6BF-5375-455C-9EA6-DF929625EA0E}">
        <p15:presenceInfo xmlns:p15="http://schemas.microsoft.com/office/powerpoint/2012/main" userId="06104f706016eb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5E6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2" autoAdjust="0"/>
    <p:restoredTop sz="96751"/>
  </p:normalViewPr>
  <p:slideViewPr>
    <p:cSldViewPr snapToGrid="0">
      <p:cViewPr varScale="1">
        <p:scale>
          <a:sx n="68" d="100"/>
          <a:sy n="68" d="100"/>
        </p:scale>
        <p:origin x="408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23T13:40:24.945" idx="1">
    <p:pos x="1905" y="1365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D6520-AEFB-F143-8615-F3373890DE7F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5D995-33B9-614F-B4CF-B74A2E734C5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448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215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545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775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596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246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63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76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697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320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5D995-33B9-614F-B4CF-B74A2E734C5E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615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24/2/2021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548A79D-8EA9-9D4B-A192-747BAA52A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n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649DF6C7-0064-4D37-98D0-FD43DA01D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075" y="1276398"/>
              <a:ext cx="1205724" cy="769441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B74BF91-42B4-2844-AEA1-986B9E1C8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7760" y="2045839"/>
            <a:ext cx="7074746" cy="2720154"/>
            <a:chOff x="2889530" y="2564688"/>
            <a:chExt cx="7074746" cy="2720154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CED7370-EAB6-4459-8D9C-E6FEC63D9D54}"/>
                </a:ext>
              </a:extLst>
            </p:cNvPr>
            <p:cNvSpPr txBox="1"/>
            <p:nvPr/>
          </p:nvSpPr>
          <p:spPr>
            <a:xfrm>
              <a:off x="7177435" y="3293182"/>
              <a:ext cx="27123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9600" b="1" dirty="0">
                  <a:solidFill>
                    <a:srgbClr val="FFC000"/>
                  </a:solidFill>
                </a:rPr>
                <a:t>2021</a:t>
              </a:r>
              <a:endParaRPr lang="es-CR" sz="9600" b="1" spc="-150" dirty="0">
                <a:solidFill>
                  <a:srgbClr val="FFC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0206A35-60FF-495E-8B20-50C628975B19}"/>
                </a:ext>
              </a:extLst>
            </p:cNvPr>
            <p:cNvSpPr/>
            <p:nvPr/>
          </p:nvSpPr>
          <p:spPr>
            <a:xfrm>
              <a:off x="2889995" y="3570450"/>
              <a:ext cx="4363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4800" b="1" dirty="0">
                  <a:solidFill>
                    <a:srgbClr val="4DB5E6"/>
                  </a:solidFill>
                  <a:latin typeface="Arial Rounded MT Bold" panose="020F0704030504030204" pitchFamily="34" charset="0"/>
                </a:rPr>
                <a:t>REGIONALES</a:t>
              </a:r>
              <a:endParaRPr lang="es-CR" sz="6000" b="1" dirty="0">
                <a:solidFill>
                  <a:srgbClr val="FFC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963286E-985A-47E9-9491-6BDC5B597742}"/>
                </a:ext>
              </a:extLst>
            </p:cNvPr>
            <p:cNvSpPr txBox="1"/>
            <p:nvPr/>
          </p:nvSpPr>
          <p:spPr>
            <a:xfrm>
              <a:off x="2889530" y="2564688"/>
              <a:ext cx="42171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7800" b="1" kern="600" dirty="0">
                  <a:solidFill>
                    <a:schemeClr val="accent4"/>
                  </a:solidFill>
                </a:rPr>
                <a:t>REUNIÓN</a:t>
              </a: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D89563A2-E969-473C-BB41-511C8DA17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619" y="4452247"/>
              <a:ext cx="4221004" cy="1270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5DBA5D8-D702-4241-B1F7-F199923B8520}"/>
                </a:ext>
              </a:extLst>
            </p:cNvPr>
            <p:cNvSpPr/>
            <p:nvPr/>
          </p:nvSpPr>
          <p:spPr>
            <a:xfrm>
              <a:off x="2940795" y="4515401"/>
              <a:ext cx="472678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2200" b="1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MINISTERIO DE EDUCACIÓN PÚBLICA</a:t>
              </a:r>
            </a:p>
            <a:p>
              <a:r>
                <a:rPr lang="es-CR" sz="22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Comisión de Ética y Valores</a:t>
              </a:r>
              <a:endParaRPr lang="es-CR" sz="22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F8D8BCE9-A5A3-104E-A3FC-F085DFDFF139}"/>
                </a:ext>
              </a:extLst>
            </p:cNvPr>
            <p:cNvSpPr/>
            <p:nvPr/>
          </p:nvSpPr>
          <p:spPr>
            <a:xfrm>
              <a:off x="6754240" y="2910050"/>
              <a:ext cx="32100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4800" b="1" dirty="0">
                  <a:solidFill>
                    <a:srgbClr val="4DB5E6"/>
                  </a:solidFill>
                  <a:latin typeface="Arial Rounded MT Bold" panose="020F0704030504030204" pitchFamily="34" charset="0"/>
                </a:rPr>
                <a:t>ENLACES</a:t>
              </a:r>
              <a:endParaRPr lang="es-CR" sz="6000" b="1" dirty="0">
                <a:solidFill>
                  <a:srgbClr val="FFC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52257C0F-2D55-4A49-B7FA-94AE03C9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54296"/>
            <a:ext cx="12191998" cy="656207"/>
          </a:xfrm>
        </p:spPr>
        <p:txBody>
          <a:bodyPr>
            <a:normAutofit/>
          </a:bodyPr>
          <a:lstStyle/>
          <a:p>
            <a:r>
              <a:rPr lang="es-C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Informe de resultados 2020</a:t>
            </a:r>
            <a:r>
              <a:rPr lang="es-C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C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Ministerio de Educación Pública - Comisión de ética y valores</a:t>
            </a:r>
          </a:p>
        </p:txBody>
      </p:sp>
    </p:spTree>
    <p:extLst>
      <p:ext uri="{BB962C8B-B14F-4D97-AF65-F5344CB8AC3E}">
        <p14:creationId xmlns:p14="http://schemas.microsoft.com/office/powerpoint/2010/main" val="30231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C4FC187-3207-134A-BB28-BD2CF6F4C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98941" y="327254"/>
            <a:ext cx="3793059" cy="6538365"/>
            <a:chOff x="8398941" y="327254"/>
            <a:chExt cx="3793059" cy="653836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FA05AA4-6739-8544-A666-297420B43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8941" y="5024062"/>
              <a:ext cx="3793059" cy="1841557"/>
            </a:xfrm>
            <a:prstGeom prst="rect">
              <a:avLst/>
            </a:prstGeom>
          </p:spPr>
        </p:pic>
        <p:pic>
          <p:nvPicPr>
            <p:cNvPr id="6" name="Gráfico 4">
              <a:extLst>
                <a:ext uri="{FF2B5EF4-FFF2-40B4-BE49-F238E27FC236}">
                  <a16:creationId xmlns:a16="http://schemas.microsoft.com/office/drawing/2014/main" id="{395957E8-074A-554F-B87B-53F71A09B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5867" y="327254"/>
              <a:ext cx="803318" cy="512644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15D0C3D-48EA-184C-A963-3164BD2C0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8" y="3590085"/>
            <a:ext cx="5668242" cy="32679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4894F1C-0A8D-CF42-8205-E3806130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237"/>
            <a:ext cx="10503568" cy="248984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800" b="1" dirty="0">
                <a:solidFill>
                  <a:srgbClr val="FFC000"/>
                </a:solidFill>
                <a:latin typeface="Arial Rounded MT Bold" panose="020F0704030504030204" pitchFamily="34" charset="77"/>
                <a:ea typeface="+mn-ea"/>
                <a:cs typeface="+mn-cs"/>
              </a:rPr>
              <a:t>HACER EXTENSIVA EL AGRADECIMIENTO DEL DESPACHO DE LA SEÑORA MINISTRA EN CUANTO A LA LABOR REALIZADA EN ÉTICA EN LAS REGIONALES POR CADA UNO Y UNA DE USTEDES</a:t>
            </a:r>
            <a:br>
              <a:rPr lang="es-CR" sz="2800" b="1" dirty="0">
                <a:solidFill>
                  <a:srgbClr val="FFC000"/>
                </a:solidFill>
                <a:latin typeface="Arial Rounded MT Bold" panose="020F0704030504030204" pitchFamily="34" charset="77"/>
                <a:ea typeface="+mn-ea"/>
                <a:cs typeface="+mn-cs"/>
              </a:rPr>
            </a:br>
            <a:endParaRPr lang="es-CR" sz="2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2D09F62-C88D-8147-BDFE-C9F55EA36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1887201" cy="2053389"/>
            <a:chOff x="0" y="0"/>
            <a:chExt cx="11887201" cy="205338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C88D7D9-C946-B34D-BE25-7DD21119F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85001" cy="2053389"/>
            </a:xfrm>
            <a:prstGeom prst="rect">
              <a:avLst/>
            </a:prstGeom>
          </p:spPr>
        </p:pic>
        <p:pic>
          <p:nvPicPr>
            <p:cNvPr id="8" name="Gráfico 4">
              <a:extLst>
                <a:ext uri="{FF2B5EF4-FFF2-40B4-BE49-F238E27FC236}">
                  <a16:creationId xmlns:a16="http://schemas.microsoft.com/office/drawing/2014/main" id="{4DF35B18-4B32-3F49-8043-16B88EE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37185" y="254102"/>
              <a:ext cx="650016" cy="414813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1AD5266-073E-3043-8CAE-FE830DEA3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279" y="2355004"/>
            <a:ext cx="2040694" cy="2040694"/>
            <a:chOff x="764189" y="2733621"/>
            <a:chExt cx="2040694" cy="2040694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300DF4C-C160-E144-9173-FBB8AA548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40731" y="3035691"/>
              <a:ext cx="1351745" cy="1351745"/>
            </a:xfrm>
            <a:prstGeom prst="rect">
              <a:avLst/>
            </a:prstGeom>
          </p:spPr>
        </p:pic>
        <p:sp>
          <p:nvSpPr>
            <p:cNvPr id="9" name="Google Shape;84;p14">
              <a:extLst>
                <a:ext uri="{FF2B5EF4-FFF2-40B4-BE49-F238E27FC236}">
                  <a16:creationId xmlns:a16="http://schemas.microsoft.com/office/drawing/2014/main" id="{EC01551D-94E3-144B-9C04-8665DDCB6238}"/>
                </a:ext>
              </a:extLst>
            </p:cNvPr>
            <p:cNvSpPr/>
            <p:nvPr/>
          </p:nvSpPr>
          <p:spPr>
            <a:xfrm>
              <a:off x="764189" y="2733621"/>
              <a:ext cx="2040694" cy="2040694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7B676513-7C72-264A-9115-3E421479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66" y="2036033"/>
            <a:ext cx="8398547" cy="2593826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s-CR" sz="6600" b="1" dirty="0">
                <a:solidFill>
                  <a:srgbClr val="4DB5E6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¡</a:t>
            </a:r>
            <a:r>
              <a:rPr lang="es-CR" sz="6600" b="1" kern="1200" dirty="0">
                <a:solidFill>
                  <a:srgbClr val="4DB5E6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MUCHAS GRACIAS!</a:t>
            </a:r>
            <a:endParaRPr lang="es-CR" sz="6600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54D7A3-EDD2-40CF-95AF-4211BAA9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/>
          <a:stretch/>
        </p:blipFill>
        <p:spPr>
          <a:xfrm>
            <a:off x="9801726" y="2197768"/>
            <a:ext cx="2390274" cy="4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9D18B18-EF94-4C46-ACC9-13E4ECD3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503385"/>
            <a:chOff x="0" y="7946"/>
            <a:chExt cx="12192000" cy="650338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0E43FD9-5551-EF48-8481-68A3756FB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36" b="74372"/>
            <a:stretch/>
          </p:blipFill>
          <p:spPr>
            <a:xfrm>
              <a:off x="0" y="7946"/>
              <a:ext cx="12192000" cy="1190090"/>
            </a:xfrm>
            <a:prstGeom prst="rect">
              <a:avLst/>
            </a:prstGeom>
          </p:spPr>
        </p:pic>
        <p:pic>
          <p:nvPicPr>
            <p:cNvPr id="7" name="Gráfico 4">
              <a:extLst>
                <a:ext uri="{FF2B5EF4-FFF2-40B4-BE49-F238E27FC236}">
                  <a16:creationId xmlns:a16="http://schemas.microsoft.com/office/drawing/2014/main" id="{0EF783C0-72EE-B541-88BC-57DAA13A5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5867" y="5998687"/>
              <a:ext cx="803318" cy="512644"/>
            </a:xfrm>
            <a:prstGeom prst="rect">
              <a:avLst/>
            </a:prstGeom>
          </p:spPr>
        </p:pic>
      </p:grpSp>
      <p:sp>
        <p:nvSpPr>
          <p:cNvPr id="8" name="Título 7">
            <a:extLst>
              <a:ext uri="{FF2B5EF4-FFF2-40B4-BE49-F238E27FC236}">
                <a16:creationId xmlns:a16="http://schemas.microsoft.com/office/drawing/2014/main" id="{808A33E3-30F0-0B4D-B15A-88BD8D09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7" y="1137286"/>
            <a:ext cx="11108257" cy="621305"/>
          </a:xfrm>
        </p:spPr>
        <p:txBody>
          <a:bodyPr>
            <a:normAutofit fontScale="90000"/>
          </a:bodyPr>
          <a:lstStyle/>
          <a:p>
            <a:pPr algn="just" defTabSz="457200"/>
            <a:r>
              <a:rPr lang="es-CR" sz="3600" b="1" kern="600" dirty="0">
                <a:solidFill>
                  <a:srgbClr val="4DB5E6"/>
                </a:solidFill>
                <a:latin typeface="+mn-lt"/>
                <a:ea typeface="+mn-ea"/>
                <a:cs typeface="+mn-cs"/>
              </a:rPr>
              <a:t>Integrantes de la Comisión de Ética y Valores:</a:t>
            </a:r>
            <a:br>
              <a:rPr lang="es-CR" sz="3600" b="1" kern="600" dirty="0">
                <a:solidFill>
                  <a:srgbClr val="4DB5E6"/>
                </a:solidFill>
                <a:latin typeface="+mn-lt"/>
                <a:ea typeface="+mn-ea"/>
                <a:cs typeface="+mn-cs"/>
              </a:rPr>
            </a:br>
            <a:endParaRPr lang="es-CR" sz="3600" b="1" kern="600" dirty="0">
              <a:solidFill>
                <a:srgbClr val="4DB5E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F8AFF70-86C1-D44A-80C3-0B33D236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28" y="1724640"/>
            <a:ext cx="11220773" cy="4552173"/>
          </a:xfrm>
        </p:spPr>
        <p:txBody>
          <a:bodyPr>
            <a:noAutofit/>
          </a:bodyPr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Silvia P. Sáenz Soto, Coordinadora. Jefe Unidad Procedimientos, Dirección Asuntos Jurídicos.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Tatiana Marín Corrales, Departamento de Control Interno, Dirección de Planificación Institucional.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Wilber Ching Sojo, Oficial Mayor.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María Roxana Soto Castro, Asesora Despacho de la Ministra (sustitución de Laura Arguedas Alfaro).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María Vanessa Ramírez Calderón, Jefa Unidad de Gestión Administrativa y Logística y Unidad de Gestión de la Calidad de la Dirección de Recursos Humanos.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endParaRPr lang="es-CR" sz="20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1517057-F212-4089-9B31-A42A36BBBA3C}"/>
              </a:ext>
            </a:extLst>
          </p:cNvPr>
          <p:cNvSpPr/>
          <p:nvPr/>
        </p:nvSpPr>
        <p:spPr>
          <a:xfrm>
            <a:off x="3226833" y="4726701"/>
            <a:ext cx="3332609" cy="1670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/>
              <a:t>27 Enlaces Regionales</a:t>
            </a:r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67F66763-83B6-4F5C-B70B-15F7C2BC72FD}"/>
              </a:ext>
            </a:extLst>
          </p:cNvPr>
          <p:cNvCxnSpPr/>
          <p:nvPr/>
        </p:nvCxnSpPr>
        <p:spPr>
          <a:xfrm>
            <a:off x="1041601" y="4861106"/>
            <a:ext cx="2138289" cy="47660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55697E60-F806-4EB7-9096-E9CB41CC1BD2}"/>
              </a:ext>
            </a:extLst>
          </p:cNvPr>
          <p:cNvCxnSpPr/>
          <p:nvPr/>
        </p:nvCxnSpPr>
        <p:spPr>
          <a:xfrm>
            <a:off x="5792742" y="4719689"/>
            <a:ext cx="2138289" cy="47660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AA3611A5-2495-4759-97D9-B23D28047DC6}"/>
              </a:ext>
            </a:extLst>
          </p:cNvPr>
          <p:cNvSpPr/>
          <p:nvPr/>
        </p:nvSpPr>
        <p:spPr>
          <a:xfrm>
            <a:off x="8024917" y="4576653"/>
            <a:ext cx="3332609" cy="1670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000" b="1" dirty="0"/>
              <a:t>20 Enlaces Oficinas Centrales</a:t>
            </a:r>
          </a:p>
        </p:txBody>
      </p:sp>
    </p:spTree>
    <p:extLst>
      <p:ext uri="{BB962C8B-B14F-4D97-AF65-F5344CB8AC3E}">
        <p14:creationId xmlns:p14="http://schemas.microsoft.com/office/powerpoint/2010/main" val="11413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4BCB6FA-0EB7-E54D-A166-D17F63E3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03517"/>
            <a:ext cx="12192000" cy="6503385"/>
            <a:chOff x="0" y="7946"/>
            <a:chExt cx="12192000" cy="650338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6259BDB-35E4-9E4C-B800-D0D1AA3CD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36" b="74372"/>
            <a:stretch/>
          </p:blipFill>
          <p:spPr>
            <a:xfrm>
              <a:off x="0" y="7946"/>
              <a:ext cx="12192000" cy="1190090"/>
            </a:xfrm>
            <a:prstGeom prst="rect">
              <a:avLst/>
            </a:prstGeom>
          </p:spPr>
        </p:pic>
        <p:pic>
          <p:nvPicPr>
            <p:cNvPr id="7" name="Gráfico 4">
              <a:extLst>
                <a:ext uri="{FF2B5EF4-FFF2-40B4-BE49-F238E27FC236}">
                  <a16:creationId xmlns:a16="http://schemas.microsoft.com/office/drawing/2014/main" id="{F004CC65-AB1C-3940-8A2D-A0C691A22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5867" y="5998687"/>
              <a:ext cx="803318" cy="512644"/>
            </a:xfrm>
            <a:prstGeom prst="rect">
              <a:avLst/>
            </a:prstGeom>
          </p:spPr>
        </p:pic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46BD9072-185C-6147-A0AF-C3F25978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685"/>
            <a:ext cx="10515600" cy="451000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b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CONTEXTUALIZACIÓN </a:t>
            </a:r>
            <a:b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b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b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endParaRPr lang="es-CR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36EC737-E97E-44DE-BE14-D02F3568C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26890"/>
              </p:ext>
            </p:extLst>
          </p:nvPr>
        </p:nvGraphicFramePr>
        <p:xfrm>
          <a:off x="1197811" y="1434309"/>
          <a:ext cx="9245600" cy="512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99">
                  <a:extLst>
                    <a:ext uri="{9D8B030D-6E8A-4147-A177-3AD203B41FA5}">
                      <a16:colId xmlns:a16="http://schemas.microsoft.com/office/drawing/2014/main" val="1678219428"/>
                    </a:ext>
                  </a:extLst>
                </a:gridCol>
                <a:gridCol w="1058378">
                  <a:extLst>
                    <a:ext uri="{9D8B030D-6E8A-4147-A177-3AD203B41FA5}">
                      <a16:colId xmlns:a16="http://schemas.microsoft.com/office/drawing/2014/main" val="4016639847"/>
                    </a:ext>
                  </a:extLst>
                </a:gridCol>
                <a:gridCol w="7451223">
                  <a:extLst>
                    <a:ext uri="{9D8B030D-6E8A-4147-A177-3AD203B41FA5}">
                      <a16:colId xmlns:a16="http://schemas.microsoft.com/office/drawing/2014/main" val="1883529012"/>
                    </a:ext>
                  </a:extLst>
                </a:gridCol>
              </a:tblGrid>
              <a:tr h="366715"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ACTIVIDADES RELEVANTES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10896"/>
                  </a:ext>
                </a:extLst>
              </a:tr>
              <a:tr h="904230"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-Reuniones mensuales convocadas por la Comisión Nacional de Rescate de Valores, por la plataforma UNED</a:t>
                      </a:r>
                    </a:p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61699"/>
                  </a:ext>
                </a:extLst>
              </a:tr>
              <a:tr h="1384641"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-TALLERES O CURSOS DE CAPACITACIÓN A LOS ENLACES REGIONALES</a:t>
                      </a:r>
                    </a:p>
                    <a:p>
                      <a:r>
                        <a:rPr lang="es-CR" dirty="0"/>
                        <a:t>Actualmente se tiene el de la “Ética fundamentos y Aplicaciones 2021”</a:t>
                      </a:r>
                    </a:p>
                    <a:p>
                      <a:r>
                        <a:rPr lang="es-CR" dirty="0"/>
                        <a:t>-Participación de la consulta pública para contribuir a la creación de una Estrategia Nacional de Integridad y Prevención de la Corrupción (ENIPC).</a:t>
                      </a:r>
                    </a:p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04008"/>
                  </a:ext>
                </a:extLst>
              </a:tr>
              <a:tr h="904230"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-Oficialización de la Política Ética e inicio de la inducción de la Política a nivel regional.</a:t>
                      </a:r>
                    </a:p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4355"/>
                  </a:ext>
                </a:extLst>
              </a:tr>
              <a:tr h="1446768"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/>
                        <a:t>-Reuniones ordinarias de la Comisión de Ética y Valores del MEP, los segundos jueves de cada mes a la 1 p.m. (salvo casos de fuerza mayor).</a:t>
                      </a:r>
                    </a:p>
                    <a:p>
                      <a:r>
                        <a:rPr lang="es-CR" dirty="0"/>
                        <a:t>-Reuniones semestrales con los enlaces de la Comisión de Ética y Valores del MEP. La próxima será en el mes de junio 2021.</a:t>
                      </a:r>
                    </a:p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7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5FA9A-DCA0-4EDD-9BE3-B118FB4D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s-CR" sz="3600" b="1" dirty="0"/>
              <a:t>Objetivo de la reunión: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511241-6FE1-4489-BC85-EC1BD453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B98248-7B49-498B-BD92-920FE298D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" r="1" b="49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F3F2AD-B0B3-407D-8BE6-82252E3A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8" y="2020688"/>
            <a:ext cx="4178943" cy="43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7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390E8E-DF00-CA45-875A-0CD7DB5B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0695" y="278877"/>
            <a:ext cx="12192000" cy="6503385"/>
            <a:chOff x="0" y="7946"/>
            <a:chExt cx="12192000" cy="650338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018DAC5-8DDD-FD47-88E7-B0459D6A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36" b="74372"/>
            <a:stretch/>
          </p:blipFill>
          <p:spPr>
            <a:xfrm>
              <a:off x="0" y="7946"/>
              <a:ext cx="12192000" cy="1190090"/>
            </a:xfrm>
            <a:prstGeom prst="rect">
              <a:avLst/>
            </a:prstGeom>
          </p:spPr>
        </p:pic>
        <p:pic>
          <p:nvPicPr>
            <p:cNvPr id="13" name="Gráfico 4">
              <a:extLst>
                <a:ext uri="{FF2B5EF4-FFF2-40B4-BE49-F238E27FC236}">
                  <a16:creationId xmlns:a16="http://schemas.microsoft.com/office/drawing/2014/main" id="{97BED3D0-732C-5E43-B7F1-F93D2908D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5867" y="5998687"/>
              <a:ext cx="803318" cy="512644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1F4D5CB6-C343-1346-9A1E-E638941D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313" y="1982182"/>
            <a:ext cx="2557541" cy="3643703"/>
            <a:chOff x="477313" y="1982182"/>
            <a:chExt cx="2557541" cy="3643703"/>
          </a:xfrm>
        </p:grpSpPr>
        <p:pic>
          <p:nvPicPr>
            <p:cNvPr id="6" name="Gráfico 5" descr="Grupo de personas">
              <a:extLst>
                <a:ext uri="{FF2B5EF4-FFF2-40B4-BE49-F238E27FC236}">
                  <a16:creationId xmlns:a16="http://schemas.microsoft.com/office/drawing/2014/main" id="{6DEB712E-8230-2345-9E3B-ADA424E0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313" y="1982182"/>
              <a:ext cx="2247642" cy="1440796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887C3F6-787D-D44D-A70E-E9E35EC1E38B}"/>
                </a:ext>
              </a:extLst>
            </p:cNvPr>
            <p:cNvCxnSpPr>
              <a:cxnSpLocks/>
            </p:cNvCxnSpPr>
            <p:nvPr/>
          </p:nvCxnSpPr>
          <p:spPr>
            <a:xfrm>
              <a:off x="3034854" y="1982182"/>
              <a:ext cx="0" cy="364370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ítulo 12">
            <a:extLst>
              <a:ext uri="{FF2B5EF4-FFF2-40B4-BE49-F238E27FC236}">
                <a16:creationId xmlns:a16="http://schemas.microsoft.com/office/drawing/2014/main" id="{2C17DE36-A016-8C4E-BEA4-B938E93E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95" y="278877"/>
            <a:ext cx="11671465" cy="1932938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es-CR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ESTADO DE INDUCCIÓN </a:t>
            </a:r>
            <a:br>
              <a:rPr lang="es-CR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es-CR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EN LAS DIRECCIÓN REGIONALES DE EDUCACIÓN</a:t>
            </a:r>
            <a:br>
              <a:rPr lang="es-CR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br>
              <a:rPr lang="es-C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br>
              <a:rPr lang="es-C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endParaRPr lang="es-CR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998E6E-B211-4F6D-B169-CB959AD2F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754" y="1190090"/>
            <a:ext cx="7270140" cy="5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390E8E-DF00-CA45-875A-0CD7DB5B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669"/>
            <a:ext cx="12192000" cy="6843331"/>
            <a:chOff x="0" y="7946"/>
            <a:chExt cx="12192000" cy="650338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018DAC5-8DDD-FD47-88E7-B0459D6A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36" b="74372"/>
            <a:stretch/>
          </p:blipFill>
          <p:spPr>
            <a:xfrm>
              <a:off x="0" y="7946"/>
              <a:ext cx="12192000" cy="1190090"/>
            </a:xfrm>
            <a:prstGeom prst="rect">
              <a:avLst/>
            </a:prstGeom>
          </p:spPr>
        </p:pic>
        <p:pic>
          <p:nvPicPr>
            <p:cNvPr id="13" name="Gráfico 4">
              <a:extLst>
                <a:ext uri="{FF2B5EF4-FFF2-40B4-BE49-F238E27FC236}">
                  <a16:creationId xmlns:a16="http://schemas.microsoft.com/office/drawing/2014/main" id="{97BED3D0-732C-5E43-B7F1-F93D2908D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5867" y="5998687"/>
              <a:ext cx="803318" cy="512644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1F4D5CB6-C343-1346-9A1E-E638941D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097" y="1444511"/>
            <a:ext cx="2557541" cy="3643703"/>
            <a:chOff x="477313" y="1982182"/>
            <a:chExt cx="2557541" cy="3643703"/>
          </a:xfrm>
        </p:grpSpPr>
        <p:pic>
          <p:nvPicPr>
            <p:cNvPr id="6" name="Gráfico 5" descr="Grupo de personas">
              <a:extLst>
                <a:ext uri="{FF2B5EF4-FFF2-40B4-BE49-F238E27FC236}">
                  <a16:creationId xmlns:a16="http://schemas.microsoft.com/office/drawing/2014/main" id="{6DEB712E-8230-2345-9E3B-ADA424E0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313" y="1982182"/>
              <a:ext cx="2247642" cy="1440796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887C3F6-787D-D44D-A70E-E9E35EC1E38B}"/>
                </a:ext>
              </a:extLst>
            </p:cNvPr>
            <p:cNvCxnSpPr>
              <a:cxnSpLocks/>
            </p:cNvCxnSpPr>
            <p:nvPr/>
          </p:nvCxnSpPr>
          <p:spPr>
            <a:xfrm>
              <a:off x="3034854" y="1982182"/>
              <a:ext cx="0" cy="364370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B89203B-2CC5-4343-AD8D-A892A250A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47706">
            <a:off x="1170796" y="4032246"/>
            <a:ext cx="1801931" cy="204503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2F850E-DE16-4B28-ACB2-ECCD8ED526F8}"/>
              </a:ext>
            </a:extLst>
          </p:cNvPr>
          <p:cNvSpPr/>
          <p:nvPr/>
        </p:nvSpPr>
        <p:spPr>
          <a:xfrm>
            <a:off x="516033" y="2919048"/>
            <a:ext cx="2809770" cy="1624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/>
              <a:t>DRE CON MAYOR CANTIDAD DE INDUCCIÓN SOBRE MANUAL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F895A2-D881-4EAE-B70E-C4B9C4D39BC9}"/>
              </a:ext>
            </a:extLst>
          </p:cNvPr>
          <p:cNvSpPr txBox="1"/>
          <p:nvPr/>
        </p:nvSpPr>
        <p:spPr>
          <a:xfrm>
            <a:off x="2795954" y="3240817"/>
            <a:ext cx="626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32BBCC-A0A3-47C2-8A6C-AAC9E570DD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489" y="994927"/>
            <a:ext cx="8016475" cy="51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5F49279-C4E2-B84E-B01A-624EB7D34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54102"/>
            <a:ext cx="12192000" cy="6603898"/>
            <a:chOff x="0" y="254102"/>
            <a:chExt cx="12192000" cy="6603898"/>
          </a:xfrm>
        </p:grpSpPr>
        <p:pic>
          <p:nvPicPr>
            <p:cNvPr id="6" name="Gráfico 4">
              <a:extLst>
                <a:ext uri="{FF2B5EF4-FFF2-40B4-BE49-F238E27FC236}">
                  <a16:creationId xmlns:a16="http://schemas.microsoft.com/office/drawing/2014/main" id="{E6C86DA3-500D-804C-8375-D5FD9B160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37185" y="254102"/>
              <a:ext cx="650016" cy="41481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53F1442-325E-B240-8925-C10166CF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6710" b="7174"/>
            <a:stretch/>
          </p:blipFill>
          <p:spPr>
            <a:xfrm>
              <a:off x="0" y="5689948"/>
              <a:ext cx="12192000" cy="1168052"/>
            </a:xfrm>
            <a:prstGeom prst="rect">
              <a:avLst/>
            </a:prstGeom>
          </p:spPr>
        </p:pic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FD43931D-AD75-B046-9EDD-06A0B9DF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615015"/>
            <a:ext cx="10515600" cy="662781"/>
          </a:xfrm>
        </p:spPr>
        <p:txBody>
          <a:bodyPr>
            <a:normAutofit/>
          </a:bodyPr>
          <a:lstStyle/>
          <a:p>
            <a:r>
              <a:rPr lang="es-CR" sz="3600" b="1" kern="600" dirty="0">
                <a:solidFill>
                  <a:srgbClr val="4DB5E6"/>
                </a:solidFill>
                <a:latin typeface="+mn-lt"/>
                <a:ea typeface="+mn-ea"/>
                <a:cs typeface="+mn-cs"/>
              </a:rPr>
              <a:t>PROCESO DE INDUCCIÓN CONCLUIDO</a:t>
            </a:r>
          </a:p>
        </p:txBody>
      </p:sp>
      <p:sp>
        <p:nvSpPr>
          <p:cNvPr id="10" name="Título 12">
            <a:extLst>
              <a:ext uri="{FF2B5EF4-FFF2-40B4-BE49-F238E27FC236}">
                <a16:creationId xmlns:a16="http://schemas.microsoft.com/office/drawing/2014/main" id="{EA2B6A36-8B1B-F94D-9021-AA3C807CC287}"/>
              </a:ext>
            </a:extLst>
          </p:cNvPr>
          <p:cNvSpPr txBox="1">
            <a:spLocks/>
          </p:cNvSpPr>
          <p:nvPr/>
        </p:nvSpPr>
        <p:spPr>
          <a:xfrm>
            <a:off x="634999" y="1173997"/>
            <a:ext cx="10922002" cy="451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endParaRPr lang="es-CR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9589F1-DB91-4FEB-B6E0-8F62951A1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98" y="1524642"/>
            <a:ext cx="7327315" cy="40959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344E434-3DF5-4504-8028-4E8A48C041C0}"/>
              </a:ext>
            </a:extLst>
          </p:cNvPr>
          <p:cNvSpPr txBox="1"/>
          <p:nvPr/>
        </p:nvSpPr>
        <p:spPr>
          <a:xfrm>
            <a:off x="8117058" y="2029264"/>
            <a:ext cx="343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proceso de inducción del Manual de Ética y Conducta asignado para el 2020 se logró terminar en 26 direcciones regionales de educación, quedando pendiente únicamente la Dirección Regional de Educación de Zona Norte </a:t>
            </a:r>
            <a:r>
              <a:rPr lang="es-C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R" sz="6000" b="1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C5201E04-5A66-9B4E-BFBA-A4BD1AD7E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65620"/>
            <a:chOff x="0" y="0"/>
            <a:chExt cx="12192000" cy="68656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736D9BC-99BD-480B-9CD8-C2B4A4A3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85001" cy="218886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499" y="4604370"/>
              <a:ext cx="4657501" cy="2261250"/>
            </a:xfrm>
            <a:prstGeom prst="rect">
              <a:avLst/>
            </a:prstGeom>
          </p:spPr>
        </p:pic>
        <p:pic>
          <p:nvPicPr>
            <p:cNvPr id="20" name="Gráfico 4">
              <a:extLst>
                <a:ext uri="{FF2B5EF4-FFF2-40B4-BE49-F238E27FC236}">
                  <a16:creationId xmlns:a16="http://schemas.microsoft.com/office/drawing/2014/main" id="{85CD5C6C-FA6E-4E41-8DEF-3F043838B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5867" y="327254"/>
              <a:ext cx="803318" cy="512644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04F3E90-55BF-DE49-9337-0FF428573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610" y="2126542"/>
            <a:ext cx="1456536" cy="1456536"/>
            <a:chOff x="1483815" y="2247622"/>
            <a:chExt cx="1456536" cy="1456536"/>
          </a:xfrm>
        </p:grpSpPr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ABD81884-2697-7D4F-8812-FD6CE327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54757" y="2430100"/>
              <a:ext cx="857601" cy="1055509"/>
            </a:xfrm>
            <a:prstGeom prst="rect">
              <a:avLst/>
            </a:prstGeom>
          </p:spPr>
        </p:pic>
        <p:sp>
          <p:nvSpPr>
            <p:cNvPr id="27" name="Google Shape;84;p14">
              <a:extLst>
                <a:ext uri="{FF2B5EF4-FFF2-40B4-BE49-F238E27FC236}">
                  <a16:creationId xmlns:a16="http://schemas.microsoft.com/office/drawing/2014/main" id="{73EC05D1-1CDA-AB4D-A57A-7F024873F768}"/>
                </a:ext>
              </a:extLst>
            </p:cNvPr>
            <p:cNvSpPr/>
            <p:nvPr/>
          </p:nvSpPr>
          <p:spPr>
            <a:xfrm>
              <a:off x="1483815" y="2247622"/>
              <a:ext cx="1456536" cy="1456536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D8F6EBA-949D-8047-A5C3-12026DD6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13" y="893393"/>
            <a:ext cx="12140419" cy="405164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4000" b="1" kern="1200" dirty="0">
                <a:solidFill>
                  <a:srgbClr val="4DB5E6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  <a:t>   </a:t>
            </a:r>
            <a:br>
              <a:rPr lang="es-CR" sz="4000" b="1" kern="1200" dirty="0">
                <a:solidFill>
                  <a:srgbClr val="4DB5E6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r>
              <a:rPr lang="es-CR" sz="4000" b="1" kern="1200" dirty="0">
                <a:solidFill>
                  <a:srgbClr val="002060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  <a:t>OTRAS ACTIVIDADES EN DRE, </a:t>
            </a:r>
            <a:r>
              <a:rPr lang="es-CR" sz="40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  <a:t>EJEMPLOS</a:t>
            </a:r>
            <a:r>
              <a:rPr lang="es-CR" sz="4000" b="1" kern="1200" dirty="0">
                <a:solidFill>
                  <a:srgbClr val="4DB5E6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  <a:t>: </a:t>
            </a:r>
            <a:br>
              <a:rPr lang="es-CR" sz="4000" b="1" kern="1200" dirty="0">
                <a:solidFill>
                  <a:srgbClr val="4DB5E6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br>
              <a:rPr lang="es-CR" sz="4000" b="1" kern="1200" dirty="0">
                <a:solidFill>
                  <a:srgbClr val="4DB5E6"/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b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</a:br>
            <a:endParaRPr lang="es-CR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3D08F5-DB85-4BA0-92E4-B6EFA5CB5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13206"/>
              </p:ext>
            </p:extLst>
          </p:nvPr>
        </p:nvGraphicFramePr>
        <p:xfrm>
          <a:off x="2464831" y="1139455"/>
          <a:ext cx="9105549" cy="5294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033">
                  <a:extLst>
                    <a:ext uri="{9D8B030D-6E8A-4147-A177-3AD203B41FA5}">
                      <a16:colId xmlns:a16="http://schemas.microsoft.com/office/drawing/2014/main" val="3687494051"/>
                    </a:ext>
                  </a:extLst>
                </a:gridCol>
                <a:gridCol w="8004516">
                  <a:extLst>
                    <a:ext uri="{9D8B030D-6E8A-4147-A177-3AD203B41FA5}">
                      <a16:colId xmlns:a16="http://schemas.microsoft.com/office/drawing/2014/main" val="663001785"/>
                    </a:ext>
                  </a:extLst>
                </a:gridCol>
              </a:tblGrid>
              <a:tr h="327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DRE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Otras actividades</a:t>
                      </a:r>
                      <a:endParaRPr lang="es-C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917562"/>
                  </a:ext>
                </a:extLst>
              </a:tr>
              <a:tr h="344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Occidente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Divulgación y envío de información solicitada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195444"/>
                  </a:ext>
                </a:extLst>
              </a:tr>
              <a:tr h="775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Los Santos</a:t>
                      </a:r>
                      <a:endParaRPr lang="es-C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1. Sistematización y llenado de matrices de compromisos éticos, las mismas se compartieron con las Jefaturas de la DRE.  2 Seguimiento y atención de consultas a situaciones relacionadas con: Manual de Ética y Conducta.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533005"/>
                  </a:ext>
                </a:extLst>
              </a:tr>
              <a:tr h="1675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Desamparados</a:t>
                      </a:r>
                      <a:endParaRPr lang="es-C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1. Sesión de sensibilización con las jefaturas sobre el lineamiento y requerimiento de que la organización debía de conformar el equipo regional de Ética, valores y conducta.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2. Capacitación al Equipo Regional total 5 sesiones.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3. Selección de las personas funcionarias que integrarían el equipo.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4. Redacción de agendas y consecutivas actas de reuniones.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5. Capacitación a Jefaturas regionales, supervisores y supervisoras de Centros Educativos.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6. Capacitación a directoras y directores del Circuito Escolar 05.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7. Encuesta a personas funcionarias de la DRED sobre conocimiento del Manual de Ética y conducta del MEP y cultura Organizacional.</a:t>
                      </a:r>
                      <a:br>
                        <a:rPr lang="es-ES" sz="1400" dirty="0">
                          <a:effectLst/>
                        </a:rPr>
                      </a:b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8. Estudio y análisis de resultados de la encuesta para insumo principal del Plan de trabajo 2021 del Equipo regional de Ética, valores y conducta.  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9. Elaboración y socialización de un </a:t>
                      </a:r>
                      <a:r>
                        <a:rPr lang="es-ES" sz="1400" dirty="0" err="1">
                          <a:effectLst/>
                        </a:rPr>
                        <a:t>Infograma</a:t>
                      </a:r>
                      <a:r>
                        <a:rPr lang="es-ES" sz="1400" dirty="0">
                          <a:effectLst/>
                        </a:rPr>
                        <a:t> interactivo digital para las personas funcionarias de la DRED. 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810511"/>
                  </a:ext>
                </a:extLst>
              </a:tr>
              <a:tr h="272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San José Central</a:t>
                      </a:r>
                      <a:endParaRPr lang="es-C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Se hizo la presentación del Manual de Ética y Conducta del MEP a toda la DRE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510008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San José Oeste</a:t>
                      </a:r>
                      <a:endParaRPr lang="es-C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 err="1">
                          <a:effectLst/>
                        </a:rPr>
                        <a:t>Infograma</a:t>
                      </a:r>
                      <a:r>
                        <a:rPr lang="es-ES" sz="1400" dirty="0">
                          <a:effectLst/>
                        </a:rPr>
                        <a:t> sobre ética y valores</a:t>
                      </a:r>
                      <a:endParaRPr lang="es-C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5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3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C5201E04-5A66-9B4E-BFBA-A4BD1AD7E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03517"/>
            <a:ext cx="12192000" cy="6865620"/>
            <a:chOff x="0" y="0"/>
            <a:chExt cx="12192000" cy="686562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736D9BC-99BD-480B-9CD8-C2B4A4A3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85001" cy="218886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499" y="4604370"/>
              <a:ext cx="4657501" cy="2261250"/>
            </a:xfrm>
            <a:prstGeom prst="rect">
              <a:avLst/>
            </a:prstGeom>
          </p:spPr>
        </p:pic>
        <p:pic>
          <p:nvPicPr>
            <p:cNvPr id="20" name="Gráfico 4">
              <a:extLst>
                <a:ext uri="{FF2B5EF4-FFF2-40B4-BE49-F238E27FC236}">
                  <a16:creationId xmlns:a16="http://schemas.microsoft.com/office/drawing/2014/main" id="{85CD5C6C-FA6E-4E41-8DEF-3F043838B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5867" y="327254"/>
              <a:ext cx="803318" cy="512644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04F3E90-55BF-DE49-9337-0FF428573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5964" y="2131748"/>
            <a:ext cx="1456536" cy="1456536"/>
            <a:chOff x="1483815" y="2247622"/>
            <a:chExt cx="1456536" cy="1456536"/>
          </a:xfrm>
        </p:grpSpPr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ABD81884-2697-7D4F-8812-FD6CE327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54757" y="2430100"/>
              <a:ext cx="857601" cy="1055509"/>
            </a:xfrm>
            <a:prstGeom prst="rect">
              <a:avLst/>
            </a:prstGeom>
          </p:spPr>
        </p:pic>
        <p:sp>
          <p:nvSpPr>
            <p:cNvPr id="27" name="Google Shape;84;p14">
              <a:extLst>
                <a:ext uri="{FF2B5EF4-FFF2-40B4-BE49-F238E27FC236}">
                  <a16:creationId xmlns:a16="http://schemas.microsoft.com/office/drawing/2014/main" id="{73EC05D1-1CDA-AB4D-A57A-7F024873F768}"/>
                </a:ext>
              </a:extLst>
            </p:cNvPr>
            <p:cNvSpPr/>
            <p:nvPr/>
          </p:nvSpPr>
          <p:spPr>
            <a:xfrm>
              <a:off x="1483815" y="2247622"/>
              <a:ext cx="1456536" cy="1456536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D8F6EBA-949D-8047-A5C3-12026DD6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-4763"/>
            <a:ext cx="11018910" cy="1416204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CR" sz="4000" b="1" kern="1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br>
              <a:rPr lang="es-CR" sz="4000" b="1" kern="1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r>
              <a:rPr lang="es-CR" sz="40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77"/>
                <a:ea typeface="+mn-ea"/>
                <a:cs typeface="+mn-cs"/>
              </a:rPr>
              <a:t>FORMACIÓN DE ENLACES REGIONALES:</a:t>
            </a:r>
            <a:br>
              <a:rPr lang="es-CR" sz="40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77"/>
                <a:ea typeface="+mn-ea"/>
                <a:cs typeface="+mn-cs"/>
              </a:rPr>
            </a:br>
            <a:br>
              <a:rPr lang="es-CR" sz="4000" b="1" kern="1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77"/>
                <a:ea typeface="+mn-ea"/>
                <a:cs typeface="+mn-cs"/>
              </a:rPr>
            </a:br>
            <a:endParaRPr lang="es-CR" sz="2400" dirty="0">
              <a:solidFill>
                <a:schemeClr val="accent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12EB3B-9F35-4820-A5AE-80A648526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3442" y="1036299"/>
            <a:ext cx="6358693" cy="57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b="1" dirty="0">
            <a:solidFill>
              <a:srgbClr val="4DB5E6"/>
            </a:solidFill>
            <a:latin typeface="Arial Rounded MT Bold" panose="020F07040305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672</Words>
  <Application>Microsoft Office PowerPoint</Application>
  <PresentationFormat>Panorámica</PresentationFormat>
  <Paragraphs>66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Tema de Office</vt:lpstr>
      <vt:lpstr>Informe de resultados 2020 - Ministerio de Educación Pública - Comisión de ética y valores</vt:lpstr>
      <vt:lpstr>Integrantes de la Comisión de Ética y Valores: </vt:lpstr>
      <vt:lpstr> CONTEXTUALIZACIÓN             </vt:lpstr>
      <vt:lpstr>Objetivo de la reunión:</vt:lpstr>
      <vt:lpstr>ESTADO DE INDUCCIÓN  EN LAS DIRECCIÓN REGIONALES DE EDUCACIÓN   </vt:lpstr>
      <vt:lpstr>Presentación de PowerPoint</vt:lpstr>
      <vt:lpstr>PROCESO DE INDUCCIÓN CONCLUIDO</vt:lpstr>
      <vt:lpstr>    OTRAS ACTIVIDADES EN DRE, EJEMPLOS:    </vt:lpstr>
      <vt:lpstr>  FORMACIÓN DE ENLACES REGIONALES:  </vt:lpstr>
      <vt:lpstr>HACER EXTENSIVA EL AGRADECIMIENTO DEL DESPACHO DE LA SEÑORA MINISTRA EN CUANTO A LA LABOR REALIZADA EN ÉTICA EN LAS REGIONALES POR CADA UNO Y UNA DE USTEDES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m20989</dc:creator>
  <cp:lastModifiedBy>Silvia</cp:lastModifiedBy>
  <cp:revision>368</cp:revision>
  <dcterms:created xsi:type="dcterms:W3CDTF">2019-01-24T16:16:47Z</dcterms:created>
  <dcterms:modified xsi:type="dcterms:W3CDTF">2021-02-24T17:51:06Z</dcterms:modified>
</cp:coreProperties>
</file>