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5" r:id="rId7"/>
    <p:sldId id="259" r:id="rId8"/>
    <p:sldId id="263" r:id="rId9"/>
    <p:sldId id="260" r:id="rId10"/>
    <p:sldId id="261" r:id="rId11"/>
    <p:sldId id="264" r:id="rId1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E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3137-88B7-42A1-A5C2-51CB7B134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5FF400-65B1-4FBE-A589-E75E04D50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54F2A4-3389-4937-A932-A6AB82C06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EEBCF8-804E-4E9F-8F9A-284B7903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5CC28-07DD-4004-B476-0451C326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5004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93F0C-782E-4BB4-A313-4B392ACDF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DB2DC3-25FA-485A-B214-CD5C15D97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4C122F-2332-40E8-BB0D-84931100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C18C73-5E04-4DCB-9E2A-CFC95A7A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6DBBCF-68A4-4C80-8744-5E86A50D1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3221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16EE6E-60BF-41F2-ADE9-08ACD696E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A04CF1E-DFBA-4AC7-BF1E-26D35EC8D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C0A37C-168D-4303-9155-F74DEA304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A383DE-ED83-488F-BD8F-94EBA5594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FF777D-90F7-4B8C-A6C7-AFCD6710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178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9C45B-84DD-4B29-948F-7F954759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F6CAD6-E7E8-488A-88A6-3185EFDC1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223F2E-3BE6-4913-85B3-4CA5BDD7C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B8E660-8651-4299-B59B-47078D85B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7B41C1-3287-46BA-8B6C-D924C20A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3899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50B06C-5058-46C6-BA3B-B038DBB2C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65BFA1-32FB-4E73-93A1-6A91D5879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CD6F9A-6D0D-4B2E-9B79-90CD64737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65B218-4DD1-49C7-8CB9-D5B67352B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1EB3E2-41BA-4781-9B46-DC49F52F6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8918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728BA-7A3F-448A-8DC8-827A25D50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734E19-35C1-4C88-817C-4AC74E9DAC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24908C-735B-4B83-BDC6-DF2BBC0A8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D460F9-53AD-4EAA-A75E-50DD00CB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7CB5D3-8AC7-4762-918D-00E6294A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CF26BB-84F4-458C-8170-8B5ED29F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550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50E15-DE07-490F-96BA-B5ADD5742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FB4500-A25F-4B98-8D80-7B52097AB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DA3FE4-A3E3-4242-96CE-F94FAA234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3C036F-C970-4B67-BC3E-06381D463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3682E89-2DDC-4E40-969A-2B1786560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5D9BA0-6037-44C6-AA21-F74573BF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5CBDEDA-1FFA-4DFB-A3E7-3B9384281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F491E82-A86B-4389-8CE1-D7738AE1B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8000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850BD9-5411-46F2-B40C-905E6371B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C75B55F-C30A-48D2-9AC7-ADBC61EC9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9FFE7B-EBF9-4C56-90BB-B0071BF1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A3D9D9-338D-4FB0-8C2E-A7F7B244C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28900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AE89F5A-D7D9-4984-9050-510165531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8768CB-9413-4263-9A48-CF05DB65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35DFA85-03F0-468F-BD24-E01368704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1699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73E0E-1B0B-47DE-8589-F42103061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3C2B4E-2B65-42E8-BF8C-739108521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098BE1-5C93-4BF3-BB62-426800798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618EA1-DE0F-4467-A7D0-4506BF7F3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BE6D61-6DE7-4352-85F1-E6F1F9DF7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87A8B7-247A-4CE5-BA00-E4B65D612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6078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EA7C27-A532-4D9F-AE94-EA9B341B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889F4EC-9D6B-427A-A434-FEF7F133A8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CCA6B1-EEF6-4F7D-A199-DE66971EA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057C5E-9496-4699-A7D1-3B369EFD7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54C815-E615-4BC4-92A6-00417F41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A012FA-6DC0-4BC2-B0D0-B43FB7FE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3578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72A916A-0FDD-4761-A631-481589126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F54178-A436-4310-B666-4AB66135B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489993-DC35-48C7-ABCB-D2D1F9929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EE06D-AA30-4F04-A962-F7F73DAA5C82}" type="datetimeFigureOut">
              <a:rPr lang="es-CR" smtClean="0"/>
              <a:t>17/10/2022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87D898-18BA-4871-85ED-A1AB95EEC9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8E28A9-1677-441B-8BC1-2F2C5FAF5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BA20E-9151-40BA-AB61-C6CD16F7C66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1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E9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ornadas Internacionales sobre “Violencia y Salud Mental” - Actualidad  NebrijaActualidad Nebrija">
            <a:extLst>
              <a:ext uri="{FF2B5EF4-FFF2-40B4-BE49-F238E27FC236}">
                <a16:creationId xmlns:a16="http://schemas.microsoft.com/office/drawing/2014/main" id="{68F29990-18FE-DA43-B74B-017A25B57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0"/>
            <a:ext cx="83407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F206F57-5043-4B48-996F-42B370AAC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28119" y="1214438"/>
            <a:ext cx="9144000" cy="2387600"/>
          </a:xfrm>
        </p:spPr>
        <p:txBody>
          <a:bodyPr>
            <a:normAutofit/>
          </a:bodyPr>
          <a:lstStyle/>
          <a:p>
            <a: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 Salud </a:t>
            </a:r>
            <a:b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Laboral </a:t>
            </a:r>
            <a:endParaRPr lang="es-CR" sz="5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 descr="Imagen que contiene exterior, edificio, firmar, calle&#10;&#10;Descripción generada automáticamente">
            <a:extLst>
              <a:ext uri="{FF2B5EF4-FFF2-40B4-BE49-F238E27FC236}">
                <a16:creationId xmlns:a16="http://schemas.microsoft.com/office/drawing/2014/main" id="{12C673D1-0364-194B-91E0-A9BEA3617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897" y="3859156"/>
            <a:ext cx="3184358" cy="145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0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394461-87E2-4921-9FB7-AF44708D5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4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Según Artículo 195 (Código de Trabajo)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“Constituyen riesgos del trabajo los accidentes y las enfermedades que ocurran a los trabajadores, con ocasión o por consecuencia del trabajo que desempeñen en forma subordinada y remunerada, así como la agravación o reagravación que resulte como consecuencia directa, inmediata o indudable de esos accidentes o enfermedades”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075C0D9-A95C-204F-9437-1EFC260719BF}"/>
              </a:ext>
            </a:extLst>
          </p:cNvPr>
          <p:cNvSpPr/>
          <p:nvPr/>
        </p:nvSpPr>
        <p:spPr>
          <a:xfrm>
            <a:off x="0" y="0"/>
            <a:ext cx="12192000" cy="1421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Riesgo de trabajo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0B22144-EA07-514E-A1EF-CDEF27F5E1A8}"/>
              </a:ext>
            </a:extLst>
          </p:cNvPr>
          <p:cNvSpPr/>
          <p:nvPr/>
        </p:nvSpPr>
        <p:spPr>
          <a:xfrm>
            <a:off x="9996616" y="0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580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394461-87E2-4921-9FB7-AF44708D5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4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Según Artículo 197 (Código de Trabajo)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“Todo estado patológico, que resulta de la </a:t>
            </a:r>
            <a:r>
              <a:rPr lang="es-ES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acción continuada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una causa que tiene su origen o motivo en el propio trabajo en el medio o condiciones en el que el trabajador labora, y debe establecerse que estos han sido la causa de la enfermedad”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075C0D9-A95C-204F-9437-1EFC260719BF}"/>
              </a:ext>
            </a:extLst>
          </p:cNvPr>
          <p:cNvSpPr/>
          <p:nvPr/>
        </p:nvSpPr>
        <p:spPr>
          <a:xfrm>
            <a:off x="0" y="0"/>
            <a:ext cx="12192000" cy="1421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R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Enfermedad de trabajo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0B22144-EA07-514E-A1EF-CDEF27F5E1A8}"/>
              </a:ext>
            </a:extLst>
          </p:cNvPr>
          <p:cNvSpPr/>
          <p:nvPr/>
        </p:nvSpPr>
        <p:spPr>
          <a:xfrm>
            <a:off x="9996616" y="0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32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BC5CE-EE69-4A20-8802-F371A52F4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Referencia de Casos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2FCD07-75C6-4791-BE6D-07BF206D2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Aviso de accidente o enfermedad (Boleta del INS)</a:t>
            </a:r>
          </a:p>
          <a:p>
            <a:pPr lvl="1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Información detallada, según Artículo 214 (Código de Trabajo. Obligaciones Patronales) Factores laborales, tiempo de exposición, afectaciones.</a:t>
            </a:r>
          </a:p>
          <a:p>
            <a:pPr lvl="1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Elaborado por responsable patronal (no copia de referencia, no escrito por persona interesada)</a:t>
            </a:r>
          </a:p>
          <a:p>
            <a:pPr lvl="1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Otros documentos relevantes. </a:t>
            </a:r>
            <a:endParaRPr lang="es-C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B603AB3-B023-7B48-9026-B5D1ED1F8796}"/>
              </a:ext>
            </a:extLst>
          </p:cNvPr>
          <p:cNvSpPr/>
          <p:nvPr/>
        </p:nvSpPr>
        <p:spPr>
          <a:xfrm>
            <a:off x="0" y="0"/>
            <a:ext cx="12192000" cy="1421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Referencia de casos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488CA4F-8A0C-AA47-B194-2483BAB37ECA}"/>
              </a:ext>
            </a:extLst>
          </p:cNvPr>
          <p:cNvSpPr/>
          <p:nvPr/>
        </p:nvSpPr>
        <p:spPr>
          <a:xfrm>
            <a:off x="222422" y="0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2050" name="Picture 2" descr="Iconos Documentos - Descarga gratuita, PNG y vectorial">
            <a:extLst>
              <a:ext uri="{FF2B5EF4-FFF2-40B4-BE49-F238E27FC236}">
                <a16:creationId xmlns:a16="http://schemas.microsoft.com/office/drawing/2014/main" id="{77AC2AE8-AB20-7443-B50A-EB6AFB36E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6710" y="4856204"/>
            <a:ext cx="2015289" cy="201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26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DC60BDB-5D88-D34F-958A-F43F51734599}"/>
              </a:ext>
            </a:extLst>
          </p:cNvPr>
          <p:cNvSpPr/>
          <p:nvPr/>
        </p:nvSpPr>
        <p:spPr>
          <a:xfrm>
            <a:off x="0" y="8389"/>
            <a:ext cx="50292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Unidad de Salud</a:t>
            </a:r>
          </a:p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Mental Laboral</a:t>
            </a: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1C80E27D-5FEB-AF49-B1C1-6AF56FC9C0E7}"/>
              </a:ext>
            </a:extLst>
          </p:cNvPr>
          <p:cNvSpPr/>
          <p:nvPr/>
        </p:nvSpPr>
        <p:spPr>
          <a:xfrm>
            <a:off x="5276334" y="1186249"/>
            <a:ext cx="6376087" cy="135924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" name="Rectángulo 5" descr="Brain in head">
            <a:extLst>
              <a:ext uri="{FF2B5EF4-FFF2-40B4-BE49-F238E27FC236}">
                <a16:creationId xmlns:a16="http://schemas.microsoft.com/office/drawing/2014/main" id="{BA38D251-1028-9843-9388-A2385D255AB2}"/>
              </a:ext>
            </a:extLst>
          </p:cNvPr>
          <p:cNvSpPr/>
          <p:nvPr/>
        </p:nvSpPr>
        <p:spPr>
          <a:xfrm>
            <a:off x="5547457" y="1317327"/>
            <a:ext cx="1097085" cy="1097085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BB3322B-A640-374D-9E32-A0CFAFD9431D}"/>
              </a:ext>
            </a:extLst>
          </p:cNvPr>
          <p:cNvGrpSpPr/>
          <p:nvPr/>
        </p:nvGrpSpPr>
        <p:grpSpPr>
          <a:xfrm>
            <a:off x="6777664" y="1369485"/>
            <a:ext cx="3134531" cy="470179"/>
            <a:chOff x="2888" y="2341913"/>
            <a:chExt cx="3134531" cy="470179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D2E84215-C2B1-484B-924A-475F63B6BE4D}"/>
                </a:ext>
              </a:extLst>
            </p:cNvPr>
            <p:cNvSpPr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727BD8C-F855-9645-9C64-3708C835FF19}"/>
                </a:ext>
              </a:extLst>
            </p:cNvPr>
            <p:cNvSpPr txBox="1"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b="1"/>
              </a:pPr>
              <a:r>
                <a:rPr lang="es-ES" sz="3000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Conformación: </a:t>
              </a:r>
              <a:endParaRPr lang="en-US" sz="3000" kern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ABB9E3F4-AA4A-D54D-8995-225B42C43F5D}"/>
              </a:ext>
            </a:extLst>
          </p:cNvPr>
          <p:cNvGrpSpPr/>
          <p:nvPr/>
        </p:nvGrpSpPr>
        <p:grpSpPr>
          <a:xfrm>
            <a:off x="6777664" y="1884430"/>
            <a:ext cx="3134531" cy="529982"/>
            <a:chOff x="2888" y="2856858"/>
            <a:chExt cx="3134531" cy="52998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638BD0FA-FA98-F640-AFB3-3C4C05124732}"/>
                </a:ext>
              </a:extLst>
            </p:cNvPr>
            <p:cNvSpPr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AD6D29E4-6631-3741-9616-57F34B3FE05A}"/>
                </a:ext>
              </a:extLst>
            </p:cNvPr>
            <p:cNvSpPr txBox="1"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7556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7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Medicina General, Psiquiatría, Psicología</a:t>
              </a:r>
              <a:endParaRPr lang="en-US" sz="17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1C59DCEB-414D-264C-9F6E-AAABB92F83A8}"/>
              </a:ext>
            </a:extLst>
          </p:cNvPr>
          <p:cNvSpPr/>
          <p:nvPr/>
        </p:nvSpPr>
        <p:spPr>
          <a:xfrm>
            <a:off x="5276334" y="3015049"/>
            <a:ext cx="6376087" cy="135924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D1CB5EA-F4A4-5642-99A2-0FA717F8DBA7}"/>
              </a:ext>
            </a:extLst>
          </p:cNvPr>
          <p:cNvGrpSpPr/>
          <p:nvPr/>
        </p:nvGrpSpPr>
        <p:grpSpPr>
          <a:xfrm>
            <a:off x="6777664" y="3198285"/>
            <a:ext cx="3134531" cy="470179"/>
            <a:chOff x="2888" y="2341913"/>
            <a:chExt cx="3134531" cy="470179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BAF0A876-BFC3-3B4A-A317-EEF03D5F3D93}"/>
                </a:ext>
              </a:extLst>
            </p:cNvPr>
            <p:cNvSpPr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A1B3EEA3-1D9F-4C43-BC01-F37CF9B57F1E}"/>
                </a:ext>
              </a:extLst>
            </p:cNvPr>
            <p:cNvSpPr txBox="1"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b="1"/>
              </a:pPr>
              <a:r>
                <a:rPr lang="es-ES" sz="3000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Objetivos:</a:t>
              </a:r>
              <a:endParaRPr lang="en-US" sz="3000" kern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064DEDE6-25CC-2A44-83DC-26EC187520A4}"/>
              </a:ext>
            </a:extLst>
          </p:cNvPr>
          <p:cNvGrpSpPr/>
          <p:nvPr/>
        </p:nvGrpSpPr>
        <p:grpSpPr>
          <a:xfrm>
            <a:off x="6777664" y="3713230"/>
            <a:ext cx="3134531" cy="529982"/>
            <a:chOff x="2888" y="2856858"/>
            <a:chExt cx="3134531" cy="529982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C1BA5E4C-C2A1-B847-A706-FA383D71B530}"/>
                </a:ext>
              </a:extLst>
            </p:cNvPr>
            <p:cNvSpPr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364174EE-202F-DC4E-B753-CC15069C52D1}"/>
                </a:ext>
              </a:extLst>
            </p:cNvPr>
            <p:cNvSpPr txBox="1"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lvl="0">
                <a:lnSpc>
                  <a:spcPct val="100000"/>
                </a:lnSpc>
              </a:pP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Valorar y definir casos 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Rectángulo 20" descr="Diana">
            <a:extLst>
              <a:ext uri="{FF2B5EF4-FFF2-40B4-BE49-F238E27FC236}">
                <a16:creationId xmlns:a16="http://schemas.microsoft.com/office/drawing/2014/main" id="{C30E8F00-C942-944D-9F3F-F9B976BD71C4}"/>
              </a:ext>
            </a:extLst>
          </p:cNvPr>
          <p:cNvSpPr/>
          <p:nvPr/>
        </p:nvSpPr>
        <p:spPr>
          <a:xfrm>
            <a:off x="5489792" y="3164687"/>
            <a:ext cx="1097085" cy="1097085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8511898C-62A8-2942-BFB9-C7DE98E18CF0}"/>
              </a:ext>
            </a:extLst>
          </p:cNvPr>
          <p:cNvSpPr/>
          <p:nvPr/>
        </p:nvSpPr>
        <p:spPr>
          <a:xfrm>
            <a:off x="5276334" y="4806779"/>
            <a:ext cx="6376087" cy="135924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A94E5EC4-4691-394E-A9EA-CF33F92F765D}"/>
              </a:ext>
            </a:extLst>
          </p:cNvPr>
          <p:cNvGrpSpPr/>
          <p:nvPr/>
        </p:nvGrpSpPr>
        <p:grpSpPr>
          <a:xfrm>
            <a:off x="6777664" y="4990015"/>
            <a:ext cx="3134531" cy="470179"/>
            <a:chOff x="2888" y="2341913"/>
            <a:chExt cx="3134531" cy="470179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61903965-5463-024B-82AC-AC54CFE77F78}"/>
                </a:ext>
              </a:extLst>
            </p:cNvPr>
            <p:cNvSpPr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C2FB7B3E-4657-8547-ABF2-1FA113C0FF81}"/>
                </a:ext>
              </a:extLst>
            </p:cNvPr>
            <p:cNvSpPr txBox="1"/>
            <p:nvPr/>
          </p:nvSpPr>
          <p:spPr>
            <a:xfrm>
              <a:off x="2888" y="2341913"/>
              <a:ext cx="3134531" cy="4701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  <a:defRPr b="1"/>
              </a:pPr>
              <a:r>
                <a:rPr lang="es-ES" sz="3000" kern="1200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Funciones:</a:t>
              </a:r>
              <a:endParaRPr lang="en-US" sz="3000" kern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AF29D06F-7E7F-8041-94B3-655DA747730A}"/>
              </a:ext>
            </a:extLst>
          </p:cNvPr>
          <p:cNvGrpSpPr/>
          <p:nvPr/>
        </p:nvGrpSpPr>
        <p:grpSpPr>
          <a:xfrm>
            <a:off x="6777664" y="5504960"/>
            <a:ext cx="3134531" cy="529982"/>
            <a:chOff x="2888" y="2856858"/>
            <a:chExt cx="3134531" cy="529982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C848D5EB-40E7-E548-8798-00A8CF3A9CC8}"/>
                </a:ext>
              </a:extLst>
            </p:cNvPr>
            <p:cNvSpPr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EBACAECE-9161-574F-9198-757EC116D575}"/>
                </a:ext>
              </a:extLst>
            </p:cNvPr>
            <p:cNvSpPr txBox="1"/>
            <p:nvPr/>
          </p:nvSpPr>
          <p:spPr>
            <a:xfrm>
              <a:off x="2888" y="2856858"/>
              <a:ext cx="3134531" cy="5299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t" anchorCtr="0">
              <a:noAutofit/>
            </a:bodyPr>
            <a:lstStyle/>
            <a:p>
              <a:pPr lvl="0">
                <a:lnSpc>
                  <a:spcPct val="100000"/>
                </a:lnSpc>
              </a:pPr>
              <a:r>
                <a:rPr lang="es-ES" dirty="0">
                  <a:latin typeface="Arial" panose="020B0604020202020204" pitchFamily="34" charset="0"/>
                  <a:cs typeface="Arial" panose="020B0604020202020204" pitchFamily="34" charset="0"/>
                </a:rPr>
                <a:t>Atención, análisis y seguimiento 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Rectángulo 29" descr="Bar chart">
            <a:extLst>
              <a:ext uri="{FF2B5EF4-FFF2-40B4-BE49-F238E27FC236}">
                <a16:creationId xmlns:a16="http://schemas.microsoft.com/office/drawing/2014/main" id="{3AB1DCAB-DF2F-8348-8FAF-6DA0B0957C93}"/>
              </a:ext>
            </a:extLst>
          </p:cNvPr>
          <p:cNvSpPr/>
          <p:nvPr/>
        </p:nvSpPr>
        <p:spPr>
          <a:xfrm>
            <a:off x="5478457" y="4956417"/>
            <a:ext cx="1097085" cy="1097085"/>
          </a:xfrm>
          <a:prstGeom prst="rect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43C36BA-7998-D94A-92E9-1B8C2EE624EC}"/>
              </a:ext>
            </a:extLst>
          </p:cNvPr>
          <p:cNvSpPr/>
          <p:nvPr/>
        </p:nvSpPr>
        <p:spPr>
          <a:xfrm>
            <a:off x="148281" y="6487298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60856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800769-6F51-4F01-AF6D-FFDEBE9CB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7570"/>
            <a:ext cx="10515600" cy="4351338"/>
          </a:xfrm>
        </p:spPr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Definición de Diagnóstico Clínico </a:t>
            </a: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Identificación de exposición a RPL</a:t>
            </a:r>
          </a:p>
          <a:p>
            <a:pPr lvl="1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Contexto laboral que habitualmente daña la salud de la persona trabajadora. </a:t>
            </a: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Caso amparado</a:t>
            </a:r>
          </a:p>
          <a:p>
            <a:pPr lvl="1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Enfermedad + Riesgo Psicosocial Laboral</a:t>
            </a:r>
          </a:p>
          <a:p>
            <a:pPr lvl="1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Abordaje, tratamiento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557FFD4-8E95-CF4B-8259-E7175ED07E53}"/>
              </a:ext>
            </a:extLst>
          </p:cNvPr>
          <p:cNvSpPr/>
          <p:nvPr/>
        </p:nvSpPr>
        <p:spPr>
          <a:xfrm>
            <a:off x="0" y="0"/>
            <a:ext cx="12192000" cy="1421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Aceptación de casos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F813BA9-54EE-D946-81D3-2656B83EB622}"/>
              </a:ext>
            </a:extLst>
          </p:cNvPr>
          <p:cNvSpPr/>
          <p:nvPr/>
        </p:nvSpPr>
        <p:spPr>
          <a:xfrm>
            <a:off x="9996616" y="0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3074" name="Picture 2" descr="Aceptar - Iconos gratis de ui">
            <a:extLst>
              <a:ext uri="{FF2B5EF4-FFF2-40B4-BE49-F238E27FC236}">
                <a16:creationId xmlns:a16="http://schemas.microsoft.com/office/drawing/2014/main" id="{CD9738F0-5B2A-564E-8530-068BC4DCD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6616" y="4767316"/>
            <a:ext cx="1898135" cy="189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89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BC8C18-1798-4093-ADFA-7751CEDEA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017" y="2094714"/>
            <a:ext cx="10540024" cy="4361445"/>
          </a:xfrm>
        </p:spPr>
        <p:txBody>
          <a:bodyPr/>
          <a:lstStyle/>
          <a:p>
            <a:pPr>
              <a:buClr>
                <a:schemeClr val="accent1"/>
              </a:buClr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Acoso laboral</a:t>
            </a:r>
          </a:p>
          <a:p>
            <a:pPr>
              <a:buClr>
                <a:schemeClr val="accent1"/>
              </a:buClr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Sobrecarga </a:t>
            </a:r>
          </a:p>
          <a:p>
            <a:pPr>
              <a:buClr>
                <a:schemeClr val="accent1"/>
              </a:buClr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Estrés laboral</a:t>
            </a:r>
          </a:p>
          <a:p>
            <a:pPr>
              <a:buClr>
                <a:schemeClr val="accent1"/>
              </a:buClr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Discriminación</a:t>
            </a:r>
          </a:p>
          <a:p>
            <a:pPr>
              <a:buClr>
                <a:schemeClr val="accent1"/>
              </a:buClr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Acoso sexual en el trabajo</a:t>
            </a:r>
          </a:p>
          <a:p>
            <a:endParaRPr lang="es-C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1344745-0FA0-DB48-8D56-2576E84F69C9}"/>
              </a:ext>
            </a:extLst>
          </p:cNvPr>
          <p:cNvSpPr/>
          <p:nvPr/>
        </p:nvSpPr>
        <p:spPr>
          <a:xfrm>
            <a:off x="0" y="0"/>
            <a:ext cx="12192000" cy="14210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4000" b="1" dirty="0">
                <a:latin typeface="Arial" panose="020B0604020202020204" pitchFamily="34" charset="0"/>
                <a:cs typeface="Arial" panose="020B0604020202020204" pitchFamily="34" charset="0"/>
              </a:rPr>
              <a:t>Riesgos reportados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DC201DA-0B49-264A-AA4A-52487C129909}"/>
              </a:ext>
            </a:extLst>
          </p:cNvPr>
          <p:cNvSpPr/>
          <p:nvPr/>
        </p:nvSpPr>
        <p:spPr>
          <a:xfrm>
            <a:off x="222422" y="0"/>
            <a:ext cx="2026509" cy="370702"/>
          </a:xfrm>
          <a:prstGeom prst="rect">
            <a:avLst/>
          </a:prstGeom>
          <a:solidFill>
            <a:srgbClr val="64E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4098" name="Picture 2" descr="Alerta - Iconos gratis de señales">
            <a:extLst>
              <a:ext uri="{FF2B5EF4-FFF2-40B4-BE49-F238E27FC236}">
                <a16:creationId xmlns:a16="http://schemas.microsoft.com/office/drawing/2014/main" id="{7A0E6259-0B6A-8046-BF76-CF9A061967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865" y="4090086"/>
            <a:ext cx="2664254" cy="266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78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E9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ornadas Internacionales sobre “Violencia y Salud Mental” - Actualidad  NebrijaActualidad Nebrija">
            <a:extLst>
              <a:ext uri="{FF2B5EF4-FFF2-40B4-BE49-F238E27FC236}">
                <a16:creationId xmlns:a16="http://schemas.microsoft.com/office/drawing/2014/main" id="{68F29990-18FE-DA43-B74B-017A25B57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0"/>
            <a:ext cx="83407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F206F57-5043-4B48-996F-42B370AAC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528119" y="1214438"/>
            <a:ext cx="9144000" cy="2387600"/>
          </a:xfrm>
        </p:spPr>
        <p:txBody>
          <a:bodyPr>
            <a:normAutofit/>
          </a:bodyPr>
          <a:lstStyle/>
          <a:p>
            <a: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 Salud </a:t>
            </a:r>
            <a:b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Laboral </a:t>
            </a:r>
            <a:endParaRPr lang="es-CR" sz="5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 descr="Imagen que contiene exterior, edificio, firmar, calle&#10;&#10;Descripción generada automáticamente">
            <a:extLst>
              <a:ext uri="{FF2B5EF4-FFF2-40B4-BE49-F238E27FC236}">
                <a16:creationId xmlns:a16="http://schemas.microsoft.com/office/drawing/2014/main" id="{12C673D1-0364-194B-91E0-A9BEA3617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897" y="3859156"/>
            <a:ext cx="3184358" cy="145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833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07CE0C2D68A748A87FC28EC8FBE6B2" ma:contentTypeVersion="10" ma:contentTypeDescription="Crear nuevo documento." ma:contentTypeScope="" ma:versionID="8b2e25afabd1f6c816bb8abb63e83940">
  <xsd:schema xmlns:xsd="http://www.w3.org/2001/XMLSchema" xmlns:xs="http://www.w3.org/2001/XMLSchema" xmlns:p="http://schemas.microsoft.com/office/2006/metadata/properties" xmlns:ns3="fa9267b4-9547-4dc7-85a6-e367aee24d25" xmlns:ns4="e1afadd2-9fd0-4e1e-a165-5cd90eeebdcd" targetNamespace="http://schemas.microsoft.com/office/2006/metadata/properties" ma:root="true" ma:fieldsID="dca1b227d43c5e1ae140a3b2cae1257a" ns3:_="" ns4:_="">
    <xsd:import namespace="fa9267b4-9547-4dc7-85a6-e367aee24d25"/>
    <xsd:import namespace="e1afadd2-9fd0-4e1e-a165-5cd90eeebdc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9267b4-9547-4dc7-85a6-e367aee24d2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fadd2-9fd0-4e1e-a165-5cd90eeebd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841516-0435-4757-AA08-A85756D5BC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5AB13A-C3BC-41D5-884C-AD81111A90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9267b4-9547-4dc7-85a6-e367aee24d25"/>
    <ds:schemaRef ds:uri="e1afadd2-9fd0-4e1e-a165-5cd90eeebd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0E13F9-D6CA-46B6-926D-0258DE6601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Panorámica</PresentationFormat>
  <Paragraphs>43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Unidad de Salud  Mental Laboral </vt:lpstr>
      <vt:lpstr>Presentación de PowerPoint</vt:lpstr>
      <vt:lpstr>Presentación de PowerPoint</vt:lpstr>
      <vt:lpstr>Referencia de Casos</vt:lpstr>
      <vt:lpstr>Presentación de PowerPoint</vt:lpstr>
      <vt:lpstr>Presentación de PowerPoint</vt:lpstr>
      <vt:lpstr>Presentación de PowerPoint</vt:lpstr>
      <vt:lpstr>Unidad de Salud  Mental Laboral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de Salud Mental Laboral</dc:title>
  <dc:creator>Marcela Peirano Cisternas</dc:creator>
  <cp:lastModifiedBy>Nury Sanchez Aragonés</cp:lastModifiedBy>
  <cp:revision>7</cp:revision>
  <dcterms:created xsi:type="dcterms:W3CDTF">2021-04-20T13:57:19Z</dcterms:created>
  <dcterms:modified xsi:type="dcterms:W3CDTF">2022-10-17T22:52:53Z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0x010100D407CE0C2D68A748A87FC28EC8FBE6B2</vt:lpwstr>
  </property>
</Properties>
</file>