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329" r:id="rId3"/>
    <p:sldId id="352" r:id="rId4"/>
    <p:sldId id="360" r:id="rId5"/>
    <p:sldId id="358" r:id="rId6"/>
    <p:sldId id="356" r:id="rId7"/>
    <p:sldId id="354" r:id="rId8"/>
    <p:sldId id="361" r:id="rId9"/>
    <p:sldId id="353" r:id="rId10"/>
    <p:sldId id="355" r:id="rId11"/>
    <p:sldId id="359" r:id="rId12"/>
    <p:sldId id="330" r:id="rId13"/>
    <p:sldId id="357" r:id="rId1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66CC"/>
    <a:srgbClr val="0066FF"/>
    <a:srgbClr val="000000"/>
    <a:srgbClr val="233077"/>
    <a:srgbClr val="603306"/>
    <a:srgbClr val="601506"/>
    <a:srgbClr val="602406"/>
    <a:srgbClr val="662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66" autoAdjust="0"/>
    <p:restoredTop sz="94660"/>
  </p:normalViewPr>
  <p:slideViewPr>
    <p:cSldViewPr>
      <p:cViewPr varScale="1">
        <p:scale>
          <a:sx n="87" d="100"/>
          <a:sy n="87" d="100"/>
        </p:scale>
        <p:origin x="1404" y="60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-1848" y="-96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FB52563-87E4-4EB9-8C97-3F61AD945F5D}" type="datetimeFigureOut">
              <a:rPr lang="es-CR" smtClean="0"/>
              <a:t>04/10/2022</a:t>
            </a:fld>
            <a:endParaRPr lang="es-C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868CE4D-434D-415A-B6AF-836FAC83862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34255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69D3693-0105-4000-BB6F-1076CA9911CF}" type="slidenum">
              <a:rPr lang="en-US" altLang="es-CR"/>
              <a:pPr>
                <a:defRPr/>
              </a:pPr>
              <a:t>‹Nº›</a:t>
            </a:fld>
            <a:endParaRPr lang="en-US" altLang="es-CR"/>
          </a:p>
        </p:txBody>
      </p:sp>
    </p:spTree>
    <p:extLst>
      <p:ext uri="{BB962C8B-B14F-4D97-AF65-F5344CB8AC3E}">
        <p14:creationId xmlns:p14="http://schemas.microsoft.com/office/powerpoint/2010/main" val="15766071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0DCAB00-B2E7-438F-B6C7-82D36DCB7297}" type="slidenum">
              <a:rPr lang="en-US" altLang="es-CR" sz="1200"/>
              <a:pPr/>
              <a:t>1</a:t>
            </a:fld>
            <a:endParaRPr lang="en-US" altLang="es-CR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CR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9292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A8042B0-533F-467C-94C8-07601AE6D952}" type="slidenum">
              <a:rPr lang="en-US" altLang="es-CR" sz="1200"/>
              <a:pPr/>
              <a:t>10</a:t>
            </a:fld>
            <a:endParaRPr lang="en-US" altLang="es-CR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CR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6287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A8042B0-533F-467C-94C8-07601AE6D952}" type="slidenum">
              <a:rPr lang="en-US" altLang="es-CR" sz="1200"/>
              <a:pPr/>
              <a:t>11</a:t>
            </a:fld>
            <a:endParaRPr lang="en-US" altLang="es-CR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CR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8958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A8042B0-533F-467C-94C8-07601AE6D952}" type="slidenum">
              <a:rPr lang="en-US" altLang="es-CR" sz="1200"/>
              <a:pPr/>
              <a:t>12</a:t>
            </a:fld>
            <a:endParaRPr lang="en-US" altLang="es-CR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CR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8080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A8042B0-533F-467C-94C8-07601AE6D952}" type="slidenum">
              <a:rPr lang="en-US" altLang="es-CR" sz="1200"/>
              <a:pPr/>
              <a:t>13</a:t>
            </a:fld>
            <a:endParaRPr lang="en-US" altLang="es-CR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CR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5874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A8042B0-533F-467C-94C8-07601AE6D952}" type="slidenum">
              <a:rPr lang="en-US" altLang="es-CR" sz="1200"/>
              <a:pPr/>
              <a:t>2</a:t>
            </a:fld>
            <a:endParaRPr lang="en-US" altLang="es-CR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CR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881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A8042B0-533F-467C-94C8-07601AE6D952}" type="slidenum">
              <a:rPr lang="en-US" altLang="es-CR" sz="1200"/>
              <a:pPr/>
              <a:t>3</a:t>
            </a:fld>
            <a:endParaRPr lang="en-US" altLang="es-CR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CR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7204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A8042B0-533F-467C-94C8-07601AE6D952}" type="slidenum">
              <a:rPr lang="en-US" altLang="es-CR" sz="1200"/>
              <a:pPr/>
              <a:t>4</a:t>
            </a:fld>
            <a:endParaRPr lang="en-US" altLang="es-CR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CR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3659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A8042B0-533F-467C-94C8-07601AE6D952}" type="slidenum">
              <a:rPr lang="en-US" altLang="es-CR" sz="1200"/>
              <a:pPr/>
              <a:t>5</a:t>
            </a:fld>
            <a:endParaRPr lang="en-US" altLang="es-CR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CR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2553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A8042B0-533F-467C-94C8-07601AE6D952}" type="slidenum">
              <a:rPr lang="en-US" altLang="es-CR" sz="1200"/>
              <a:pPr/>
              <a:t>6</a:t>
            </a:fld>
            <a:endParaRPr lang="en-US" altLang="es-CR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CR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5221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A8042B0-533F-467C-94C8-07601AE6D952}" type="slidenum">
              <a:rPr lang="en-US" altLang="es-CR" sz="1200"/>
              <a:pPr/>
              <a:t>7</a:t>
            </a:fld>
            <a:endParaRPr lang="en-US" altLang="es-CR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CR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2924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A8042B0-533F-467C-94C8-07601AE6D952}" type="slidenum">
              <a:rPr lang="en-US" altLang="es-CR" sz="1200"/>
              <a:pPr/>
              <a:t>8</a:t>
            </a:fld>
            <a:endParaRPr lang="en-US" altLang="es-CR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CR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258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A8042B0-533F-467C-94C8-07601AE6D952}" type="slidenum">
              <a:rPr lang="en-US" altLang="es-CR" sz="1200"/>
              <a:pPr/>
              <a:t>9</a:t>
            </a:fld>
            <a:endParaRPr lang="en-US" altLang="es-CR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CR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8477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8" descr="Portada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0"/>
            <a:ext cx="9240838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7600" y="2819400"/>
            <a:ext cx="5105400" cy="1371600"/>
          </a:xfrm>
        </p:spPr>
        <p:txBody>
          <a:bodyPr/>
          <a:lstStyle>
            <a:lvl1pPr marL="0" indent="0">
              <a:lnSpc>
                <a:spcPct val="80000"/>
              </a:lnSpc>
              <a:buFont typeface="Times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Click to edit Master subtitle style</a:t>
            </a:r>
          </a:p>
        </p:txBody>
      </p:sp>
      <p:sp>
        <p:nvSpPr>
          <p:cNvPr id="3111" name="Rectangle 39"/>
          <p:cNvSpPr>
            <a:spLocks noGrp="1" noChangeArrowheads="1"/>
          </p:cNvSpPr>
          <p:nvPr>
            <p:ph type="ctrTitle"/>
          </p:nvPr>
        </p:nvSpPr>
        <p:spPr>
          <a:xfrm>
            <a:off x="3657600" y="609600"/>
            <a:ext cx="5105400" cy="1828800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1451595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21168413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15050" y="685800"/>
            <a:ext cx="1885950" cy="4953000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5505450" cy="4953000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1995565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0574185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362200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x-none" dirty="0"/>
              <a:t>Click to edit Master title style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48859155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36957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05300" y="2057400"/>
            <a:ext cx="36957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79341327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81649748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38749854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554784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1780730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025056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3" descr="Interna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5638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R"/>
              <a:t>Click to edit Master title style</a:t>
            </a:r>
            <a:endParaRPr lang="en-US" altLang="es-CR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57400"/>
            <a:ext cx="7543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R"/>
              <a:t>Click to edit Master text styles</a:t>
            </a:r>
          </a:p>
          <a:p>
            <a:pPr lvl="1"/>
            <a:r>
              <a:rPr lang="es-ES_tradnl" altLang="es-CR"/>
              <a:t>Second level</a:t>
            </a:r>
          </a:p>
          <a:p>
            <a:pPr lvl="2"/>
            <a:r>
              <a:rPr lang="es-ES_tradnl" altLang="es-CR"/>
              <a:t>Third level</a:t>
            </a:r>
          </a:p>
          <a:p>
            <a:pPr lvl="3"/>
            <a:r>
              <a:rPr lang="es-ES_tradnl" altLang="es-CR"/>
              <a:t>Fourth level</a:t>
            </a:r>
          </a:p>
          <a:p>
            <a:pPr lvl="4"/>
            <a:r>
              <a:rPr lang="es-ES_tradnl" altLang="es-CR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</p:sldLayoutIdLst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1027" grpId="0" autoUpdateAnimBg="0">
        <p:tmplLst>
          <p:tmpl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233077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233077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233077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233077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233077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233077"/>
          </a:solidFill>
          <a:latin typeface="Arial Narrow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233077"/>
          </a:solidFill>
          <a:latin typeface="Arial Narrow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233077"/>
          </a:solidFill>
          <a:latin typeface="Arial Narrow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233077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233077"/>
        </a:buClr>
        <a:buSzPct val="90000"/>
        <a:buFont typeface="Times" panose="02020603050405020304" pitchFamily="18" charset="0"/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233077"/>
        </a:buClr>
        <a:buSzPct val="90000"/>
        <a:buFont typeface="Times" panose="02020603050405020304" pitchFamily="18" charset="0"/>
        <a:buChar char="•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233077"/>
        </a:buClr>
        <a:buSzPct val="90000"/>
        <a:buFont typeface="Times" panose="02020603050405020304" pitchFamily="18" charset="0"/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233077"/>
        </a:buClr>
        <a:buSzPct val="90000"/>
        <a:buFont typeface="Times" panose="02020603050405020304" pitchFamily="18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233077"/>
        </a:buClr>
        <a:buSzPct val="90000"/>
        <a:buFont typeface="Times" panose="02020603050405020304" pitchFamily="18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233077"/>
        </a:buClr>
        <a:buSzPct val="90000"/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233077"/>
        </a:buClr>
        <a:buSzPct val="90000"/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233077"/>
        </a:buClr>
        <a:buSzPct val="90000"/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233077"/>
        </a:buClr>
        <a:buSzPct val="90000"/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Port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9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8040" name="Picture 8" descr="LogoME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47775"/>
            <a:ext cx="213360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267744" y="3862236"/>
            <a:ext cx="5688632" cy="13849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endParaRPr lang="es-CR" sz="1200" dirty="0"/>
          </a:p>
          <a:p>
            <a:endParaRPr lang="es-CR" sz="1200" dirty="0"/>
          </a:p>
          <a:p>
            <a:endParaRPr lang="es-CR" sz="1200" dirty="0"/>
          </a:p>
          <a:p>
            <a:endParaRPr lang="es-CR" sz="1200" dirty="0"/>
          </a:p>
          <a:p>
            <a:endParaRPr lang="es-CR" sz="1200" dirty="0"/>
          </a:p>
          <a:p>
            <a:endParaRPr lang="es-CR" sz="1200" dirty="0"/>
          </a:p>
          <a:p>
            <a:r>
              <a:rPr lang="es-CR" sz="1200" dirty="0">
                <a:solidFill>
                  <a:schemeClr val="bg1"/>
                </a:solidFill>
              </a:rPr>
              <a:t>Dr. Allan Madrigal Conejo</a:t>
            </a:r>
          </a:p>
        </p:txBody>
      </p:sp>
      <p:sp useBgFill="1">
        <p:nvSpPr>
          <p:cNvPr id="2" name="Rectángulo 1"/>
          <p:cNvSpPr/>
          <p:nvPr/>
        </p:nvSpPr>
        <p:spPr>
          <a:xfrm>
            <a:off x="1905000" y="3455844"/>
            <a:ext cx="55446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4400" dirty="0"/>
              <a:t>Riesgos Psicosociales en el Trabajo</a:t>
            </a:r>
            <a:endParaRPr lang="es-ES" sz="4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7" name="Imagen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720" y="1557262"/>
            <a:ext cx="2031280" cy="829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28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28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683568" y="1412776"/>
            <a:ext cx="7543800" cy="3581400"/>
          </a:xfrm>
        </p:spPr>
        <p:txBody>
          <a:bodyPr/>
          <a:lstStyle/>
          <a:p>
            <a:pPr marL="0" indent="0">
              <a:buNone/>
            </a:pPr>
            <a:r>
              <a:rPr lang="es-C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ES RIESGO PSICOSOCIAL</a:t>
            </a:r>
          </a:p>
          <a:p>
            <a:r>
              <a:rPr lang="es-CR" sz="2400" dirty="0"/>
              <a:t>Reacciones a un proceso administrativo o judicial</a:t>
            </a:r>
          </a:p>
          <a:p>
            <a:pPr marL="0" indent="0">
              <a:buNone/>
            </a:pPr>
            <a:endParaRPr lang="es-CR" sz="2400" dirty="0"/>
          </a:p>
          <a:p>
            <a:r>
              <a:rPr lang="es-CR" sz="2400" dirty="0"/>
              <a:t>Insatisfacción con cargas o funciones propias del trabajo</a:t>
            </a:r>
          </a:p>
          <a:p>
            <a:pPr marL="0" indent="0">
              <a:buNone/>
            </a:pPr>
            <a:endParaRPr lang="es-CR" sz="2400" dirty="0"/>
          </a:p>
          <a:p>
            <a:r>
              <a:rPr lang="es-CR" sz="2400" dirty="0"/>
              <a:t>Reacciones emocionales a traslados o cambios de puestos</a:t>
            </a:r>
          </a:p>
          <a:p>
            <a:pPr marL="0" indent="0">
              <a:buNone/>
            </a:pPr>
            <a:endParaRPr lang="es-CR" sz="2400" dirty="0"/>
          </a:p>
          <a:p>
            <a:r>
              <a:rPr lang="es-CR" sz="2400" dirty="0"/>
              <a:t>Insatisfacción con la calificación de desempeño</a:t>
            </a:r>
          </a:p>
          <a:p>
            <a:pPr marL="0" indent="0">
              <a:buNone/>
            </a:pPr>
            <a:endParaRPr lang="es-CR" sz="2400" dirty="0"/>
          </a:p>
          <a:p>
            <a:r>
              <a:rPr lang="es-CR" sz="2400" dirty="0"/>
              <a:t>Exposición a eventos únicos</a:t>
            </a:r>
          </a:p>
          <a:p>
            <a:endParaRPr lang="es-CR" dirty="0"/>
          </a:p>
          <a:p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153574434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539552" y="1052736"/>
            <a:ext cx="7543800" cy="3581400"/>
          </a:xfrm>
        </p:spPr>
        <p:txBody>
          <a:bodyPr/>
          <a:lstStyle/>
          <a:p>
            <a:pPr marL="0" indent="0">
              <a:buNone/>
            </a:pPr>
            <a:r>
              <a:rPr lang="es-C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ES RIESGO PSICOSOCIAL</a:t>
            </a:r>
          </a:p>
          <a:p>
            <a:r>
              <a:rPr lang="es-CR" sz="2400" dirty="0"/>
              <a:t>Exposición a eventos violentos</a:t>
            </a:r>
          </a:p>
          <a:p>
            <a:pPr marL="0" indent="0">
              <a:buNone/>
            </a:pPr>
            <a:endParaRPr lang="es-CR" sz="2400" dirty="0"/>
          </a:p>
          <a:p>
            <a:r>
              <a:rPr lang="es-CR" sz="2400" dirty="0"/>
              <a:t>Accidentes laborales</a:t>
            </a:r>
          </a:p>
          <a:p>
            <a:pPr marL="0" indent="0">
              <a:buNone/>
            </a:pPr>
            <a:endParaRPr lang="es-CR" sz="2400" dirty="0"/>
          </a:p>
          <a:p>
            <a:r>
              <a:rPr lang="es-CR" sz="2400" dirty="0"/>
              <a:t>Expectativa de pensión</a:t>
            </a:r>
          </a:p>
          <a:p>
            <a:pPr marL="0" indent="0">
              <a:buNone/>
            </a:pPr>
            <a:endParaRPr lang="es-CR" sz="2400" dirty="0"/>
          </a:p>
          <a:p>
            <a:r>
              <a:rPr lang="es-CR" sz="2400" dirty="0"/>
              <a:t>Conflicto laboral resuelto</a:t>
            </a:r>
          </a:p>
          <a:p>
            <a:pPr marL="0" indent="0">
              <a:buNone/>
            </a:pPr>
            <a:endParaRPr lang="es-CR" sz="2400" dirty="0"/>
          </a:p>
          <a:p>
            <a:r>
              <a:rPr lang="es-CR" sz="2400" dirty="0"/>
              <a:t>Insatisfacción con tiempo de traslado o ubicación geográfica</a:t>
            </a:r>
          </a:p>
          <a:p>
            <a:pPr marL="0" indent="0">
              <a:buNone/>
            </a:pPr>
            <a:endParaRPr lang="es-CR" sz="2400" dirty="0"/>
          </a:p>
          <a:p>
            <a:r>
              <a:rPr lang="es-CR" sz="2400" dirty="0"/>
              <a:t>Disminución de Lecciones</a:t>
            </a:r>
          </a:p>
          <a:p>
            <a:endParaRPr lang="es-CR" dirty="0"/>
          </a:p>
          <a:p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166631886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539552" y="1196752"/>
            <a:ext cx="7543800" cy="3581400"/>
          </a:xfrm>
        </p:spPr>
        <p:txBody>
          <a:bodyPr/>
          <a:lstStyle/>
          <a:p>
            <a:pPr marL="0" indent="0">
              <a:buNone/>
            </a:pPr>
            <a:r>
              <a:rPr lang="es-C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Proceso de Aceptación ante INS</a:t>
            </a:r>
          </a:p>
          <a:p>
            <a:r>
              <a:rPr lang="es-CR" sz="4400" dirty="0"/>
              <a:t>Diagnóstico Clínico</a:t>
            </a:r>
          </a:p>
          <a:p>
            <a:r>
              <a:rPr lang="es-CR" sz="4400" dirty="0"/>
              <a:t>Exposición a Riesgos Psicosociales </a:t>
            </a:r>
          </a:p>
          <a:p>
            <a:r>
              <a:rPr lang="es-CR" sz="4400" dirty="0"/>
              <a:t>Caso Amparado</a:t>
            </a:r>
          </a:p>
          <a:p>
            <a:r>
              <a:rPr lang="es-CR" sz="4400" dirty="0"/>
              <a:t>Abordaje</a:t>
            </a:r>
          </a:p>
          <a:p>
            <a:endParaRPr lang="es-CR" dirty="0"/>
          </a:p>
          <a:p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370105051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215516" y="620688"/>
            <a:ext cx="8712968" cy="3558825"/>
          </a:xfrm>
        </p:spPr>
        <p:txBody>
          <a:bodyPr/>
          <a:lstStyle/>
          <a:p>
            <a:pPr marL="0" indent="0">
              <a:buNone/>
            </a:pPr>
            <a:r>
              <a:rPr lang="es-C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Pasos para referir al INS</a:t>
            </a:r>
          </a:p>
          <a:p>
            <a:pPr algn="just"/>
            <a:r>
              <a:rPr lang="es-CR" sz="2400" dirty="0"/>
              <a:t>Llenar la boleta del INS, no se abre con referencia de la caja (mayor detalle posible, adjuntar diagnósticos o informes o cualquier documentación pertinente)</a:t>
            </a:r>
          </a:p>
          <a:p>
            <a:pPr marL="0" indent="0" algn="l">
              <a:buNone/>
            </a:pPr>
            <a:r>
              <a:rPr lang="es-MX" sz="1800" i="0" u="none" strike="noStrike" baseline="0" dirty="0">
                <a:latin typeface="TimesNewRomanPS-BoldMT"/>
              </a:rPr>
              <a:t>ARTÍCULO 214</a:t>
            </a:r>
            <a:r>
              <a:rPr lang="es-MX" sz="1800" i="0" u="none" strike="noStrike" baseline="0" dirty="0">
                <a:latin typeface="TimesNewRomanPSMT"/>
              </a:rPr>
              <a:t> del Código de Trabajo</a:t>
            </a:r>
          </a:p>
          <a:p>
            <a:pPr marL="0" indent="0" algn="just">
              <a:buNone/>
            </a:pPr>
            <a:r>
              <a:rPr lang="es-MX" sz="1800" b="0" i="0" u="none" strike="noStrike" baseline="0" dirty="0">
                <a:latin typeface="TimesNewRomanPSMT"/>
              </a:rPr>
              <a:t>a) Indagar todos los detalles, circunstancias y testimonios, referentes a los riesgos del trabajo que ocurran a sus trabajadores, y remitirlos al Instituto Nacional de Seguros, en los </a:t>
            </a:r>
            <a:r>
              <a:rPr lang="es-CR" sz="1800" b="0" i="0" u="none" strike="noStrike" baseline="0" dirty="0">
                <a:latin typeface="TimesNewRomanPSMT"/>
              </a:rPr>
              <a:t>formularios que este suministre.</a:t>
            </a:r>
          </a:p>
          <a:p>
            <a:pPr marL="0" indent="0" algn="just">
              <a:buNone/>
            </a:pPr>
            <a:r>
              <a:rPr lang="es-MX" sz="1800" b="0" i="0" u="none" strike="noStrike" baseline="0" dirty="0">
                <a:latin typeface="TimesNewRomanPSMT"/>
              </a:rPr>
              <a:t>b) Denunciar al Instituto Nacional de Seguros todo riesgo del trabajo que ocurra, dentro de los ocho días hábiles siguientes a su acaecimiento. La denuncia extemporánea originará responsabilidad del patrono ante el Instituto -la cual será exigible por la vía ejecutiva-, por las agravaciones o complicaciones sobrevenidas como consecuencia de la falta de atención </a:t>
            </a:r>
            <a:r>
              <a:rPr lang="es-CR" sz="1800" b="0" i="0" u="none" strike="noStrike" baseline="0" dirty="0">
                <a:latin typeface="TimesNewRomanPSMT"/>
              </a:rPr>
              <a:t>oportuna.</a:t>
            </a:r>
          </a:p>
          <a:p>
            <a:pPr marL="0" indent="0" algn="just">
              <a:buNone/>
            </a:pPr>
            <a:r>
              <a:rPr lang="es-MX" sz="1800" b="0" i="0" u="none" strike="noStrike" baseline="0" dirty="0">
                <a:latin typeface="TimesNewRomanPSMT"/>
              </a:rPr>
              <a:t>c) Cooperar con el Instituto Nacional de Seguros, a solicitud de éste, en la obtención de toda clase de pruebas, detalles y pormenores que tengan relación directa o indirecta con el seguro y con el riesgo cubierto, con el propósito de facilitar, por todos los medios a su alcance, la investigación que el Instituto asegurador crea conveniente realizar.</a:t>
            </a:r>
          </a:p>
          <a:p>
            <a:pPr algn="just"/>
            <a:r>
              <a:rPr lang="es-CR" sz="2400" dirty="0"/>
              <a:t>El aviso de accidente lo llena el superior, no la persona trabajadora</a:t>
            </a:r>
          </a:p>
          <a:p>
            <a:pPr algn="just"/>
            <a:endParaRPr lang="es-CR" sz="2400" dirty="0"/>
          </a:p>
          <a:p>
            <a:endParaRPr lang="es-CR" sz="2400" dirty="0"/>
          </a:p>
          <a:p>
            <a:endParaRPr lang="es-CR" sz="2400" dirty="0"/>
          </a:p>
          <a:p>
            <a:endParaRPr lang="es-CR" dirty="0"/>
          </a:p>
          <a:p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879460258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lud Ocupacional">
            <a:hlinkClick r:id="" action="ppaction://media"/>
            <a:extLst>
              <a:ext uri="{FF2B5EF4-FFF2-40B4-BE49-F238E27FC236}">
                <a16:creationId xmlns:a16="http://schemas.microsoft.com/office/drawing/2014/main" xmlns="" id="{A985F4FA-F94C-44A2-8A31-2D914CF10B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16632"/>
            <a:ext cx="8964488" cy="6624736"/>
          </a:xfrm>
        </p:spPr>
      </p:pic>
    </p:spTree>
    <p:extLst>
      <p:ext uri="{BB962C8B-B14F-4D97-AF65-F5344CB8AC3E}">
        <p14:creationId xmlns:p14="http://schemas.microsoft.com/office/powerpoint/2010/main" val="23293541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00100" y="980728"/>
            <a:ext cx="7543800" cy="3581400"/>
          </a:xfrm>
        </p:spPr>
        <p:txBody>
          <a:bodyPr/>
          <a:lstStyle/>
          <a:p>
            <a:pPr marL="0" indent="0" algn="ctr">
              <a:buNone/>
            </a:pPr>
            <a:r>
              <a:rPr lang="es-CR" sz="4000" b="1" dirty="0"/>
              <a:t>Código de Trabajo</a:t>
            </a:r>
          </a:p>
          <a:p>
            <a:pPr marL="0" indent="0" algn="ctr">
              <a:buNone/>
            </a:pPr>
            <a:endParaRPr lang="es-CR" sz="4000" b="1" dirty="0"/>
          </a:p>
          <a:p>
            <a:pPr marL="0" indent="0" algn="just">
              <a:lnSpc>
                <a:spcPct val="150000"/>
              </a:lnSpc>
              <a:spcAft>
                <a:spcPts val="1200"/>
              </a:spcAft>
              <a:buNone/>
            </a:pPr>
            <a:r>
              <a:rPr lang="es-MX" sz="20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ARTÍCULO 195.</a:t>
            </a:r>
            <a:r>
              <a:rPr lang="es-MX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Constituyen riesgos del trabajo los accidentes y las enfermedades que ocurran a los trabajadores, </a:t>
            </a:r>
            <a:r>
              <a:rPr lang="es-MX" sz="20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ocasión o por consecuencia del trabajo que desempeñen </a:t>
            </a:r>
            <a:r>
              <a:rPr lang="es-MX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forma subordinada y remunerada, así como </a:t>
            </a:r>
            <a:r>
              <a:rPr lang="es-MX" sz="20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agravación o reagravación que resulte como consecuencia </a:t>
            </a:r>
            <a:r>
              <a:rPr lang="es-MX" sz="2000" b="0" i="1" u="sng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directa, inmediata e indudable </a:t>
            </a:r>
            <a:r>
              <a:rPr lang="es-MX" sz="20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esos accidentes y enfermedades.</a:t>
            </a:r>
          </a:p>
        </p:txBody>
      </p:sp>
    </p:spTree>
    <p:extLst>
      <p:ext uri="{BB962C8B-B14F-4D97-AF65-F5344CB8AC3E}">
        <p14:creationId xmlns:p14="http://schemas.microsoft.com/office/powerpoint/2010/main" val="1670136726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00100" y="1638300"/>
            <a:ext cx="7543800" cy="3581400"/>
          </a:xfrm>
        </p:spPr>
        <p:txBody>
          <a:bodyPr/>
          <a:lstStyle/>
          <a:p>
            <a:pPr marL="0" indent="0" algn="ctr">
              <a:buNone/>
            </a:pPr>
            <a:r>
              <a:rPr lang="es-CR" sz="4000" b="1" dirty="0"/>
              <a:t>Código de Trabajo</a:t>
            </a:r>
          </a:p>
          <a:p>
            <a:pPr marL="0" indent="0" algn="ctr">
              <a:buNone/>
            </a:pPr>
            <a:endParaRPr lang="es-CR" sz="4000" b="1" dirty="0"/>
          </a:p>
          <a:p>
            <a:pPr marL="0" indent="0" algn="l">
              <a:lnSpc>
                <a:spcPct val="150000"/>
              </a:lnSpc>
              <a:buNone/>
            </a:pPr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ARTÍCULO 197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Se denomina enfermedad del trabajo a todo estado patológico, que resulte de la </a:t>
            </a:r>
            <a:r>
              <a:rPr lang="es-MX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acción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continuada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una causa, que tiene </a:t>
            </a:r>
            <a:r>
              <a:rPr lang="es-MX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 origen o motivo en el propio trabajo o en el medio y condiciones en que el trabajador labora,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MX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debe establecerse que éstos han sido la causa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</a:t>
            </a:r>
            <a:r>
              <a:rPr lang="es-C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enfermedad.</a:t>
            </a:r>
          </a:p>
        </p:txBody>
      </p:sp>
    </p:spTree>
    <p:extLst>
      <p:ext uri="{BB962C8B-B14F-4D97-AF65-F5344CB8AC3E}">
        <p14:creationId xmlns:p14="http://schemas.microsoft.com/office/powerpoint/2010/main" val="1016035172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00100" y="1124744"/>
            <a:ext cx="7543800" cy="3581400"/>
          </a:xfrm>
        </p:spPr>
        <p:txBody>
          <a:bodyPr/>
          <a:lstStyle/>
          <a:p>
            <a:pPr marL="0" indent="0">
              <a:buNone/>
            </a:pPr>
            <a:r>
              <a:rPr lang="es-CR" sz="4000" b="1" dirty="0"/>
              <a:t>Factores Psicosociales Laborales</a:t>
            </a:r>
          </a:p>
          <a:p>
            <a:pPr marL="0" indent="0" algn="just">
              <a:buNone/>
            </a:pPr>
            <a:r>
              <a:rPr lang="es-CR" sz="36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Cualquier interacción entre una persona (factores extralaborales) y su ambiente laboral </a:t>
            </a:r>
          </a:p>
          <a:p>
            <a:pPr marL="0" indent="0" algn="just">
              <a:buNone/>
            </a:pPr>
            <a:endParaRPr lang="es-CR" sz="3600" b="1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CR" sz="4000" b="1" dirty="0"/>
              <a:t>Riesgos Psicosociales Laborales</a:t>
            </a:r>
          </a:p>
          <a:p>
            <a:pPr marL="0" indent="0" algn="just">
              <a:buNone/>
            </a:pPr>
            <a:r>
              <a:rPr lang="es-CR" sz="36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Influencia negativa de los factores psicosociales</a:t>
            </a:r>
          </a:p>
        </p:txBody>
      </p:sp>
    </p:spTree>
    <p:extLst>
      <p:ext uri="{BB962C8B-B14F-4D97-AF65-F5344CB8AC3E}">
        <p14:creationId xmlns:p14="http://schemas.microsoft.com/office/powerpoint/2010/main" val="515603722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00100" y="1124744"/>
            <a:ext cx="7543800" cy="3581400"/>
          </a:xfrm>
        </p:spPr>
        <p:txBody>
          <a:bodyPr/>
          <a:lstStyle/>
          <a:p>
            <a:pPr marL="0" indent="0">
              <a:buNone/>
            </a:pPr>
            <a:r>
              <a:rPr lang="es-CR" sz="4000" b="1" dirty="0"/>
              <a:t>Sintomatología Básica</a:t>
            </a:r>
          </a:p>
          <a:p>
            <a:pPr marL="0" indent="0">
              <a:buNone/>
            </a:pPr>
            <a:endParaRPr lang="es-CR" sz="4000" b="1" dirty="0"/>
          </a:p>
          <a:p>
            <a:pPr algn="just"/>
            <a:r>
              <a:rPr lang="es-CR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Cambios en estado de ánimo</a:t>
            </a:r>
          </a:p>
          <a:p>
            <a:pPr algn="just"/>
            <a:endParaRPr lang="es-CR" sz="3600" b="1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C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Cambio en el trabajo</a:t>
            </a:r>
          </a:p>
          <a:p>
            <a:pPr algn="just"/>
            <a:endParaRPr lang="es-C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C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Deterioro del desempeño, ausencias, tardías, presentismo</a:t>
            </a:r>
            <a:endParaRPr lang="es-C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574777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683568" y="1638300"/>
            <a:ext cx="5904656" cy="3581400"/>
          </a:xfrm>
        </p:spPr>
        <p:txBody>
          <a:bodyPr/>
          <a:lstStyle/>
          <a:p>
            <a:pPr marL="0" indent="0">
              <a:buNone/>
            </a:pPr>
            <a:r>
              <a:rPr lang="es-C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Principales Riesgos Psicosociales</a:t>
            </a:r>
          </a:p>
          <a:p>
            <a:pPr>
              <a:lnSpc>
                <a:spcPct val="150000"/>
              </a:lnSpc>
            </a:pPr>
            <a:r>
              <a:rPr lang="es-CR" sz="2000" b="1" dirty="0"/>
              <a:t>Sobrecarga de horas y funciones</a:t>
            </a:r>
          </a:p>
          <a:p>
            <a:pPr>
              <a:lnSpc>
                <a:spcPct val="150000"/>
              </a:lnSpc>
            </a:pPr>
            <a:r>
              <a:rPr lang="es-CR" sz="2000" b="1" dirty="0"/>
              <a:t>Relaciones hostiles </a:t>
            </a:r>
            <a:r>
              <a:rPr lang="es-CR" sz="2000" dirty="0"/>
              <a:t>(Acoso laboral: maltrato continuo sistemático y deliberado de una o varias personas dirigida a una o varias personas, tiene lugar en el ambiente laboral y busca degradar)</a:t>
            </a:r>
          </a:p>
          <a:p>
            <a:pPr>
              <a:lnSpc>
                <a:spcPct val="150000"/>
              </a:lnSpc>
            </a:pPr>
            <a:r>
              <a:rPr lang="es-CR" sz="2000" dirty="0"/>
              <a:t>Ambigüedad de </a:t>
            </a:r>
            <a:r>
              <a:rPr lang="es-CR" sz="2000" b="1" dirty="0"/>
              <a:t>roles</a:t>
            </a:r>
          </a:p>
          <a:p>
            <a:pPr>
              <a:lnSpc>
                <a:spcPct val="150000"/>
              </a:lnSpc>
            </a:pPr>
            <a:endParaRPr lang="es-CR" sz="2000" dirty="0"/>
          </a:p>
          <a:p>
            <a:pPr marL="0" indent="0">
              <a:buNone/>
            </a:pP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727195377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27584" y="1412776"/>
            <a:ext cx="5904656" cy="3581400"/>
          </a:xfrm>
        </p:spPr>
        <p:txBody>
          <a:bodyPr/>
          <a:lstStyle/>
          <a:p>
            <a:pPr marL="0" indent="0">
              <a:buNone/>
            </a:pPr>
            <a:r>
              <a:rPr lang="es-C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Principales Riesgos Psicosociales</a:t>
            </a:r>
          </a:p>
          <a:p>
            <a:pPr>
              <a:lnSpc>
                <a:spcPct val="150000"/>
              </a:lnSpc>
            </a:pPr>
            <a:r>
              <a:rPr lang="es-CR" sz="2000" dirty="0"/>
              <a:t>Menoscabo de funciones (</a:t>
            </a:r>
            <a:r>
              <a:rPr lang="es-CR" sz="2000" dirty="0" err="1"/>
              <a:t>subcarga</a:t>
            </a:r>
            <a:r>
              <a:rPr lang="es-CR" sz="2000" dirty="0"/>
              <a:t>)</a:t>
            </a:r>
          </a:p>
          <a:p>
            <a:pPr>
              <a:lnSpc>
                <a:spcPct val="150000"/>
              </a:lnSpc>
            </a:pPr>
            <a:r>
              <a:rPr lang="es-CR" sz="2000" dirty="0"/>
              <a:t>Ausencia de medios (falta de recursos)</a:t>
            </a:r>
          </a:p>
          <a:p>
            <a:pPr>
              <a:lnSpc>
                <a:spcPct val="150000"/>
              </a:lnSpc>
            </a:pPr>
            <a:r>
              <a:rPr lang="es-CR" sz="2000" b="1" dirty="0"/>
              <a:t>Acoso sexual</a:t>
            </a:r>
          </a:p>
          <a:p>
            <a:pPr>
              <a:lnSpc>
                <a:spcPct val="150000"/>
              </a:lnSpc>
            </a:pPr>
            <a:r>
              <a:rPr lang="es-CR" sz="2000" dirty="0"/>
              <a:t>Conflictos éticos</a:t>
            </a:r>
          </a:p>
          <a:p>
            <a:pPr>
              <a:lnSpc>
                <a:spcPct val="150000"/>
              </a:lnSpc>
            </a:pPr>
            <a:r>
              <a:rPr lang="es-CR" sz="2000" dirty="0"/>
              <a:t>Falta de capacitación</a:t>
            </a:r>
          </a:p>
          <a:p>
            <a:pPr>
              <a:lnSpc>
                <a:spcPct val="150000"/>
              </a:lnSpc>
            </a:pPr>
            <a:r>
              <a:rPr lang="es-CR" sz="2000" dirty="0"/>
              <a:t>Trato discriminatorio</a:t>
            </a:r>
          </a:p>
          <a:p>
            <a:endParaRPr lang="es-CR" dirty="0"/>
          </a:p>
          <a:p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4231957652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539552" y="1196752"/>
            <a:ext cx="7543800" cy="3581400"/>
          </a:xfrm>
        </p:spPr>
        <p:txBody>
          <a:bodyPr/>
          <a:lstStyle/>
          <a:p>
            <a:pPr marL="0" indent="0">
              <a:buNone/>
            </a:pPr>
            <a:r>
              <a:rPr lang="es-C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Diagnósticos más comunes</a:t>
            </a:r>
          </a:p>
          <a:p>
            <a:r>
              <a:rPr lang="es-CR" sz="4400" dirty="0"/>
              <a:t>Trastorno depresivo</a:t>
            </a:r>
          </a:p>
          <a:p>
            <a:r>
              <a:rPr lang="es-CR" sz="4400" dirty="0"/>
              <a:t>Trastorno ansioso</a:t>
            </a:r>
          </a:p>
          <a:p>
            <a:r>
              <a:rPr lang="es-CR" sz="4400" dirty="0"/>
              <a:t>Trastorno mixto</a:t>
            </a:r>
          </a:p>
          <a:p>
            <a:r>
              <a:rPr lang="es-CR" sz="4400" dirty="0"/>
              <a:t>Trastorno de adaptación</a:t>
            </a:r>
          </a:p>
          <a:p>
            <a:r>
              <a:rPr lang="es-CR" sz="4400" dirty="0"/>
              <a:t>Trastorno de somatización</a:t>
            </a:r>
          </a:p>
          <a:p>
            <a:endParaRPr lang="es-CR" dirty="0"/>
          </a:p>
          <a:p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445212946"/>
      </p:ext>
    </p:extLst>
  </p:cSld>
  <p:clrMapOvr>
    <a:masterClrMapping/>
  </p:clrMapOvr>
  <p:transition spd="slow">
    <p:wipe dir="d"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8193</TotalTime>
  <Words>566</Words>
  <Application>Microsoft Office PowerPoint</Application>
  <PresentationFormat>Presentación en pantalla (4:3)</PresentationFormat>
  <Paragraphs>93</Paragraphs>
  <Slides>13</Slides>
  <Notes>13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ＭＳ Ｐゴシック</vt:lpstr>
      <vt:lpstr>Arial Narrow</vt:lpstr>
      <vt:lpstr>Times</vt:lpstr>
      <vt:lpstr>Times New Roman</vt:lpstr>
      <vt:lpstr>TimesNewRomanPS-BoldMT</vt:lpstr>
      <vt:lpstr>TimesNewRomanPSMT</vt:lpstr>
      <vt:lpstr>Blank Presentation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G3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-</dc:creator>
  <cp:lastModifiedBy>Allan Madrigal Conejo</cp:lastModifiedBy>
  <cp:revision>762</cp:revision>
  <cp:lastPrinted>2017-06-12T14:49:17Z</cp:lastPrinted>
  <dcterms:created xsi:type="dcterms:W3CDTF">2010-09-15T21:52:49Z</dcterms:created>
  <dcterms:modified xsi:type="dcterms:W3CDTF">2022-10-04T17:44:53Z</dcterms:modified>
</cp:coreProperties>
</file>